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4"/>
    <p:sldMasterId id="2147483666" r:id="rId5"/>
  </p:sldMasterIdLst>
  <p:notesMasterIdLst>
    <p:notesMasterId r:id="rId86"/>
  </p:notesMasterIdLst>
  <p:handoutMasterIdLst>
    <p:handoutMasterId r:id="rId87"/>
  </p:handoutMasterIdLst>
  <p:sldIdLst>
    <p:sldId id="494" r:id="rId6"/>
    <p:sldId id="1161" r:id="rId7"/>
    <p:sldId id="1156" r:id="rId8"/>
    <p:sldId id="1157" r:id="rId9"/>
    <p:sldId id="1158" r:id="rId10"/>
    <p:sldId id="1159" r:id="rId11"/>
    <p:sldId id="1160" r:id="rId12"/>
    <p:sldId id="256" r:id="rId13"/>
    <p:sldId id="258" r:id="rId14"/>
    <p:sldId id="259" r:id="rId15"/>
    <p:sldId id="260" r:id="rId16"/>
    <p:sldId id="261" r:id="rId17"/>
    <p:sldId id="262" r:id="rId18"/>
    <p:sldId id="263" r:id="rId19"/>
    <p:sldId id="264" r:id="rId20"/>
    <p:sldId id="265" r:id="rId21"/>
    <p:sldId id="266" r:id="rId22"/>
    <p:sldId id="267" r:id="rId23"/>
    <p:sldId id="268" r:id="rId24"/>
    <p:sldId id="269" r:id="rId25"/>
    <p:sldId id="270" r:id="rId26"/>
    <p:sldId id="271" r:id="rId27"/>
    <p:sldId id="272" r:id="rId28"/>
    <p:sldId id="273" r:id="rId29"/>
    <p:sldId id="274" r:id="rId30"/>
    <p:sldId id="275" r:id="rId31"/>
    <p:sldId id="276" r:id="rId32"/>
    <p:sldId id="277" r:id="rId33"/>
    <p:sldId id="278" r:id="rId34"/>
    <p:sldId id="279" r:id="rId35"/>
    <p:sldId id="280" r:id="rId36"/>
    <p:sldId id="281" r:id="rId37"/>
    <p:sldId id="282" r:id="rId38"/>
    <p:sldId id="283" r:id="rId39"/>
    <p:sldId id="284" r:id="rId40"/>
    <p:sldId id="285" r:id="rId41"/>
    <p:sldId id="286" r:id="rId42"/>
    <p:sldId id="287" r:id="rId43"/>
    <p:sldId id="288" r:id="rId44"/>
    <p:sldId id="289" r:id="rId45"/>
    <p:sldId id="290" r:id="rId46"/>
    <p:sldId id="291" r:id="rId47"/>
    <p:sldId id="292" r:id="rId48"/>
    <p:sldId id="293" r:id="rId49"/>
    <p:sldId id="294" r:id="rId50"/>
    <p:sldId id="295" r:id="rId51"/>
    <p:sldId id="296" r:id="rId52"/>
    <p:sldId id="297" r:id="rId53"/>
    <p:sldId id="298" r:id="rId54"/>
    <p:sldId id="299" r:id="rId55"/>
    <p:sldId id="300" r:id="rId56"/>
    <p:sldId id="301" r:id="rId57"/>
    <p:sldId id="302" r:id="rId58"/>
    <p:sldId id="303" r:id="rId59"/>
    <p:sldId id="304" r:id="rId60"/>
    <p:sldId id="305" r:id="rId61"/>
    <p:sldId id="306" r:id="rId62"/>
    <p:sldId id="307" r:id="rId63"/>
    <p:sldId id="1155" r:id="rId64"/>
    <p:sldId id="309" r:id="rId65"/>
    <p:sldId id="310" r:id="rId66"/>
    <p:sldId id="311" r:id="rId67"/>
    <p:sldId id="312" r:id="rId68"/>
    <p:sldId id="313" r:id="rId69"/>
    <p:sldId id="314" r:id="rId70"/>
    <p:sldId id="315" r:id="rId71"/>
    <p:sldId id="316" r:id="rId72"/>
    <p:sldId id="317" r:id="rId73"/>
    <p:sldId id="318" r:id="rId74"/>
    <p:sldId id="319" r:id="rId75"/>
    <p:sldId id="320" r:id="rId76"/>
    <p:sldId id="321" r:id="rId77"/>
    <p:sldId id="322" r:id="rId78"/>
    <p:sldId id="323" r:id="rId79"/>
    <p:sldId id="324" r:id="rId80"/>
    <p:sldId id="325" r:id="rId81"/>
    <p:sldId id="326" r:id="rId82"/>
    <p:sldId id="327" r:id="rId83"/>
    <p:sldId id="328" r:id="rId84"/>
    <p:sldId id="308" r:id="rId85"/>
  </p:sldIdLst>
  <p:sldSz cx="12192000" cy="6858000"/>
  <p:notesSz cx="12192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E6315C5-EB9E-4332-A087-C61D59526222}" v="3" dt="2022-11-28T23:02:52.827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43"/>
      </p:cViewPr>
      <p:guideLst>
        <p:guide orient="horz" pos="288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slide" Target="slides/slide79.xml"/><Relationship Id="rId89" Type="http://schemas.openxmlformats.org/officeDocument/2006/relationships/viewProps" Target="viewProps.xml"/><Relationship Id="rId16" Type="http://schemas.openxmlformats.org/officeDocument/2006/relationships/slide" Target="slides/slide11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5" Type="http://schemas.openxmlformats.org/officeDocument/2006/relationships/slideMaster" Target="slideMasters/slideMaster2.xml"/><Relationship Id="rId90" Type="http://schemas.openxmlformats.org/officeDocument/2006/relationships/theme" Target="theme/theme1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80" Type="http://schemas.openxmlformats.org/officeDocument/2006/relationships/slide" Target="slides/slide75.xml"/><Relationship Id="rId85" Type="http://schemas.openxmlformats.org/officeDocument/2006/relationships/slide" Target="slides/slide80.xml"/><Relationship Id="rId93" Type="http://schemas.microsoft.com/office/2015/10/relationships/revisionInfo" Target="revisionInfo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83" Type="http://schemas.openxmlformats.org/officeDocument/2006/relationships/slide" Target="slides/slide78.xml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slide" Target="slides/slide76.xml"/><Relationship Id="rId86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handoutMaster" Target="handoutMasters/handoutMaster1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slide" Target="slides/slide7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guyễn Đình Kha" userId="0e050d82-766d-4270-87d3-3e6080ba82a1" providerId="ADAL" clId="{8E6315C5-EB9E-4332-A087-C61D59526222}"/>
    <pc:docChg chg="modSld">
      <pc:chgData name="Nguyễn Đình Kha" userId="0e050d82-766d-4270-87d3-3e6080ba82a1" providerId="ADAL" clId="{8E6315C5-EB9E-4332-A087-C61D59526222}" dt="2022-11-28T23:03:28.418" v="29" actId="20577"/>
      <pc:docMkLst>
        <pc:docMk/>
      </pc:docMkLst>
      <pc:sldChg chg="modSp mod">
        <pc:chgData name="Nguyễn Đình Kha" userId="0e050d82-766d-4270-87d3-3e6080ba82a1" providerId="ADAL" clId="{8E6315C5-EB9E-4332-A087-C61D59526222}" dt="2022-11-28T23:03:28.418" v="29" actId="20577"/>
        <pc:sldMkLst>
          <pc:docMk/>
          <pc:sldMk cId="0" sldId="260"/>
        </pc:sldMkLst>
        <pc:spChg chg="mod">
          <ac:chgData name="Nguyễn Đình Kha" userId="0e050d82-766d-4270-87d3-3e6080ba82a1" providerId="ADAL" clId="{8E6315C5-EB9E-4332-A087-C61D59526222}" dt="2022-11-28T23:02:52.827" v="16" actId="1076"/>
          <ac:spMkLst>
            <pc:docMk/>
            <pc:sldMk cId="0" sldId="260"/>
            <ac:spMk id="2" creationId="{00000000-0000-0000-0000-000000000000}"/>
          </ac:spMkLst>
        </pc:spChg>
        <pc:spChg chg="mod">
          <ac:chgData name="Nguyễn Đình Kha" userId="0e050d82-766d-4270-87d3-3e6080ba82a1" providerId="ADAL" clId="{8E6315C5-EB9E-4332-A087-C61D59526222}" dt="2022-11-28T23:02:38.811" v="13" actId="1076"/>
          <ac:spMkLst>
            <pc:docMk/>
            <pc:sldMk cId="0" sldId="260"/>
            <ac:spMk id="3" creationId="{00000000-0000-0000-0000-000000000000}"/>
          </ac:spMkLst>
        </pc:spChg>
        <pc:spChg chg="mod">
          <ac:chgData name="Nguyễn Đình Kha" userId="0e050d82-766d-4270-87d3-3e6080ba82a1" providerId="ADAL" clId="{8E6315C5-EB9E-4332-A087-C61D59526222}" dt="2022-11-28T23:03:28.418" v="29" actId="20577"/>
          <ac:spMkLst>
            <pc:docMk/>
            <pc:sldMk cId="0" sldId="260"/>
            <ac:spMk id="8" creationId="{B877D72E-D276-487D-A0B3-D182B6B5E3C5}"/>
          </ac:spMkLst>
        </pc:spChg>
        <pc:spChg chg="mod">
          <ac:chgData name="Nguyễn Đình Kha" userId="0e050d82-766d-4270-87d3-3e6080ba82a1" providerId="ADAL" clId="{8E6315C5-EB9E-4332-A087-C61D59526222}" dt="2022-11-28T23:01:57.389" v="7" actId="1076"/>
          <ac:spMkLst>
            <pc:docMk/>
            <pc:sldMk cId="0" sldId="260"/>
            <ac:spMk id="9" creationId="{4DFC1A62-9468-43B0-AEE8-3E2AAAE3A793}"/>
          </ac:spMkLst>
        </pc:spChg>
        <pc:spChg chg="mod">
          <ac:chgData name="Nguyễn Đình Kha" userId="0e050d82-766d-4270-87d3-3e6080ba82a1" providerId="ADAL" clId="{8E6315C5-EB9E-4332-A087-C61D59526222}" dt="2022-11-28T23:01:53.333" v="6" actId="1076"/>
          <ac:spMkLst>
            <pc:docMk/>
            <pc:sldMk cId="0" sldId="260"/>
            <ac:spMk id="10" creationId="{552990ED-6BC4-4341-8EF5-F6B734A6BD9B}"/>
          </ac:spMkLst>
        </pc:spChg>
      </pc:sldChg>
      <pc:sldChg chg="modSp mod">
        <pc:chgData name="Nguyễn Đình Kha" userId="0e050d82-766d-4270-87d3-3e6080ba82a1" providerId="ADAL" clId="{8E6315C5-EB9E-4332-A087-C61D59526222}" dt="2022-11-28T15:12:04.221" v="0" actId="20577"/>
        <pc:sldMkLst>
          <pc:docMk/>
          <pc:sldMk cId="1884939455" sldId="1159"/>
        </pc:sldMkLst>
        <pc:spChg chg="mod">
          <ac:chgData name="Nguyễn Đình Kha" userId="0e050d82-766d-4270-87d3-3e6080ba82a1" providerId="ADAL" clId="{8E6315C5-EB9E-4332-A087-C61D59526222}" dt="2022-11-28T15:12:04.221" v="0" actId="20577"/>
          <ac:spMkLst>
            <pc:docMk/>
            <pc:sldMk cId="1884939455" sldId="1159"/>
            <ac:spMk id="89" creationId="{701EBD52-1E5A-4CBF-86F1-5DD876A93F21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5EB096C-8617-44BA-B073-2F76F4362DF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6D7950-48B8-449B-A20D-0253E55A7EB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9CA8F9-8973-4883-9248-918BCDE3B99F}" type="datetimeFigureOut">
              <a:rPr lang="en-US" smtClean="0"/>
              <a:t>11/29/2022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5391A8-E98C-472F-A11E-2CFC7B81DBB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D741B1-20CB-4AF7-A50B-BA3BA3D31B0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FB709C-2061-4C88-9D9A-740626CC8A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5240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C6CEA6-82D0-42DF-A86A-86A0FACA46B0}" type="datetimeFigureOut">
              <a:rPr lang="en-US" smtClean="0"/>
              <a:t>11/29/2022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E9F02C-BF7D-4FFE-807B-D6ADE7DA51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6603199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>
            <a:extLst>
              <a:ext uri="{FF2B5EF4-FFF2-40B4-BE49-F238E27FC236}">
                <a16:creationId xmlns:a16="http://schemas.microsoft.com/office/drawing/2014/main" id="{2E10FC6A-3BCD-4476-9958-511031BB9FE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3" name="Rectangle 3">
            <a:extLst>
              <a:ext uri="{FF2B5EF4-FFF2-40B4-BE49-F238E27FC236}">
                <a16:creationId xmlns:a16="http://schemas.microsoft.com/office/drawing/2014/main" id="{C02C090B-2732-4B76-AE51-CE60EBC2C0B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>
            <a:extLst>
              <a:ext uri="{FF2B5EF4-FFF2-40B4-BE49-F238E27FC236}">
                <a16:creationId xmlns:a16="http://schemas.microsoft.com/office/drawing/2014/main" id="{2E10FC6A-3BCD-4476-9958-511031BB9FE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3" name="Rectangle 3">
            <a:extLst>
              <a:ext uri="{FF2B5EF4-FFF2-40B4-BE49-F238E27FC236}">
                <a16:creationId xmlns:a16="http://schemas.microsoft.com/office/drawing/2014/main" id="{C02C090B-2732-4B76-AE51-CE60EBC2C0B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772733" y="228600"/>
            <a:ext cx="10646533" cy="8629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95480"/>
            <a:ext cx="8832981" cy="1143000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52284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0"/>
            <a:ext cx="8928039" cy="792163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4040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2079B9-DAC8-49F2-8C5B-5CE8432F61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207433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278632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045121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0"/>
            <a:ext cx="9313035" cy="792163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19114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6800" y="260351"/>
            <a:ext cx="2590800" cy="60483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260351"/>
            <a:ext cx="7569200" cy="60483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782481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0"/>
            <a:ext cx="8928992" cy="792163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914400" y="1341439"/>
            <a:ext cx="5080000" cy="49672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197600" y="1341438"/>
            <a:ext cx="5080000" cy="2406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197600" y="3900489"/>
            <a:ext cx="5080000" cy="24082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84BB346-634B-4F7C-8FF4-879BF8694E7D}"/>
                  </a:ext>
                </a:extLst>
              </p:cNvPr>
              <p:cNvSpPr txBox="1"/>
              <p:nvPr userDrawn="1"/>
            </p:nvSpPr>
            <p:spPr>
              <a:xfrm>
                <a:off x="5641258" y="2971800"/>
                <a:ext cx="314509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a:fld id="{825F15A7-03F4-43D7-82C5-3E23DA2F108C}" type="mathplaceholder">
                        <a:rPr lang="en-US" sz="280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a:t>Type equation here.</a:t>
                      </a:fld>
                    </m:oMath>
                  </m:oMathPara>
                </a14:m>
                <a:endParaRPr lang="en-US" sz="28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84BB346-634B-4F7C-8FF4-879BF8694E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 userDrawn="1"/>
            </p:nvSpPr>
            <p:spPr>
              <a:xfrm>
                <a:off x="5641258" y="2971800"/>
                <a:ext cx="3145092" cy="4308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1821613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66800" y="46037"/>
            <a:ext cx="10270067" cy="7921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2163763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3"/>
          </p:nvPr>
        </p:nvSpPr>
        <p:spPr>
          <a:xfrm>
            <a:off x="609600" y="3962401"/>
            <a:ext cx="10972800" cy="2163763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4"/>
          </p:nvPr>
        </p:nvSpPr>
        <p:spPr>
          <a:xfrm>
            <a:off x="609600" y="5257800"/>
            <a:ext cx="10972800" cy="762000"/>
          </a:xfrm>
        </p:spPr>
        <p:txBody>
          <a:bodyPr/>
          <a:lstStyle/>
          <a:p>
            <a:endParaRPr lang="en-US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5"/>
          </p:nvPr>
        </p:nvSpPr>
        <p:spPr>
          <a:xfrm>
            <a:off x="1219200" y="3581400"/>
            <a:ext cx="9347200" cy="9144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07517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391586" y="197203"/>
            <a:ext cx="8448831" cy="783526"/>
          </a:xfrm>
        </p:spPr>
        <p:txBody>
          <a:bodyPr/>
          <a:lstStyle>
            <a:lvl1pPr>
              <a:defRPr sz="3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0775" y="1415114"/>
            <a:ext cx="10972800" cy="2163763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3"/>
          </p:nvPr>
        </p:nvSpPr>
        <p:spPr>
          <a:xfrm>
            <a:off x="609600" y="3807477"/>
            <a:ext cx="10972800" cy="2163763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609600" y="5181600"/>
            <a:ext cx="10972800" cy="762000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5"/>
          </p:nvPr>
        </p:nvSpPr>
        <p:spPr>
          <a:xfrm>
            <a:off x="1219200" y="6019800"/>
            <a:ext cx="9347200" cy="3048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1154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117476" y="239524"/>
            <a:ext cx="3657600" cy="446276"/>
          </a:xfrm>
          <a:prstGeom prst="rect">
            <a:avLst/>
          </a:prstGeom>
        </p:spPr>
        <p:txBody>
          <a:bodyPr lIns="0" tIns="0" rIns="0" bIns="0"/>
          <a:lstStyle>
            <a:lvl1pPr>
              <a:defRPr sz="2900" b="1" i="0">
                <a:solidFill>
                  <a:srgbClr val="404040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200" b="1" i="0">
                <a:solidFill>
                  <a:srgbClr val="12121E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1_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Line 6">
            <a:extLst>
              <a:ext uri="{FF2B5EF4-FFF2-40B4-BE49-F238E27FC236}">
                <a16:creationId xmlns:a16="http://schemas.microsoft.com/office/drawing/2014/main" id="{E5A0E8C8-2574-4687-8C59-5F3308F92997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431800" y="6495392"/>
            <a:ext cx="11176000" cy="0"/>
          </a:xfrm>
          <a:prstGeom prst="line">
            <a:avLst/>
          </a:prstGeom>
          <a:ln w="19050">
            <a:solidFill>
              <a:srgbClr val="0070C0"/>
            </a:solidFill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wrap="none" anchor="ctr"/>
          <a:lstStyle/>
          <a:p>
            <a:endParaRPr lang="en-US" sz="1800"/>
          </a:p>
        </p:txBody>
      </p:sp>
      <p:sp>
        <p:nvSpPr>
          <p:cNvPr id="7" name="Line 4">
            <a:extLst>
              <a:ext uri="{FF2B5EF4-FFF2-40B4-BE49-F238E27FC236}">
                <a16:creationId xmlns:a16="http://schemas.microsoft.com/office/drawing/2014/main" id="{6DC4FCB3-6075-44D9-9B78-4A054F21695E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431800" y="838200"/>
            <a:ext cx="11176000" cy="0"/>
          </a:xfrm>
          <a:prstGeom prst="line">
            <a:avLst/>
          </a:prstGeom>
          <a:noFill/>
          <a:ln w="28575">
            <a:solidFill>
              <a:srgbClr val="16AFC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800"/>
          </a:p>
        </p:txBody>
      </p:sp>
      <p:sp>
        <p:nvSpPr>
          <p:cNvPr id="8" name="Text Box 5">
            <a:extLst>
              <a:ext uri="{FF2B5EF4-FFF2-40B4-BE49-F238E27FC236}">
                <a16:creationId xmlns:a16="http://schemas.microsoft.com/office/drawing/2014/main" id="{C2C64121-2807-4FA7-9257-B1A244463B7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8976785" y="6508750"/>
            <a:ext cx="2688167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algn="r">
              <a:defRPr/>
            </a:pPr>
            <a:r>
              <a:rPr lang="en-US" altLang="en-US" sz="1600">
                <a:latin typeface="Arial" panose="020B0604020202020204" pitchFamily="34" charset="0"/>
              </a:rPr>
              <a:t>Week</a:t>
            </a:r>
            <a:r>
              <a:rPr lang="en-GB" altLang="en-US" sz="1600">
                <a:latin typeface="Arial" panose="020B0604020202020204" pitchFamily="34" charset="0"/>
              </a:rPr>
              <a:t> 12-13: </a:t>
            </a:r>
            <a:fld id="{F82382A3-3314-49A0-B193-00795800CFEF}" type="slidenum">
              <a:rPr lang="de-DE" altLang="en-US" sz="1600" smtClean="0">
                <a:latin typeface="Arial" panose="020B0604020202020204" pitchFamily="34" charset="0"/>
              </a:rPr>
              <a:pPr algn="r">
                <a:defRPr/>
              </a:pPr>
              <a:t>‹#›</a:t>
            </a:fld>
            <a:r>
              <a:rPr lang="en-GB" altLang="en-US" sz="1600">
                <a:latin typeface="Arial" panose="020B0604020202020204" pitchFamily="34" charset="0"/>
              </a:rPr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9D3F337-519A-4638-8FB0-61813370D5C7}"/>
              </a:ext>
            </a:extLst>
          </p:cNvPr>
          <p:cNvSpPr txBox="1"/>
          <p:nvPr userDrawn="1"/>
        </p:nvSpPr>
        <p:spPr>
          <a:xfrm>
            <a:off x="406400" y="6503214"/>
            <a:ext cx="1625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/>
              <a:t>11-2022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F2DAFBD-D3E2-46EB-80F8-C96EA9EFBACD}"/>
              </a:ext>
            </a:extLst>
          </p:cNvPr>
          <p:cNvSpPr txBox="1"/>
          <p:nvPr userDrawn="1"/>
        </p:nvSpPr>
        <p:spPr>
          <a:xfrm>
            <a:off x="4724400" y="6559486"/>
            <a:ext cx="61451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/>
              <a:t>NT101-</a:t>
            </a:r>
            <a:r>
              <a:rPr lang="en-US" sz="16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Network scurity</a:t>
            </a:r>
            <a:endParaRPr lang="en-US" sz="1600" b="1">
              <a:latin typeface="+mn-lt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AEA916C-BFF3-41FB-8149-7BB300BE959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" y="50727"/>
            <a:ext cx="914400" cy="723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51127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100" b="1" i="0">
                <a:solidFill>
                  <a:srgbClr val="404040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150" b="1" i="1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430"/>
              </a:lnSpc>
              <a:spcBef>
                <a:spcPts val="220"/>
              </a:spcBef>
            </a:pPr>
            <a:r>
              <a:rPr spc="-95"/>
              <a:t>NT101 </a:t>
            </a:r>
            <a:r>
              <a:rPr sz="1200" b="0" i="0">
                <a:latin typeface="Times New Roman"/>
                <a:cs typeface="Times New Roman"/>
              </a:rPr>
              <a:t>– </a:t>
            </a:r>
            <a:r>
              <a:rPr spc="85"/>
              <a:t>Network</a:t>
            </a:r>
            <a:r>
              <a:rPr spc="-130"/>
              <a:t> </a:t>
            </a:r>
            <a:r>
              <a:rPr spc="45"/>
              <a:t>Security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ts val="1310"/>
              </a:lnSpc>
            </a:pPr>
            <a:r>
              <a:rPr sz="1100" i="0" spc="-55">
                <a:latin typeface="Arial"/>
                <a:cs typeface="Arial"/>
              </a:rPr>
              <a:t>Winter</a:t>
            </a:r>
            <a:r>
              <a:rPr sz="1100" i="0" spc="-135">
                <a:latin typeface="Arial"/>
                <a:cs typeface="Arial"/>
              </a:rPr>
              <a:t> </a:t>
            </a:r>
            <a:r>
              <a:rPr sz="1100" i="0" spc="-15">
                <a:latin typeface="Arial"/>
                <a:cs typeface="Arial"/>
              </a:rPr>
              <a:t>2020</a:t>
            </a:r>
            <a:endParaRPr sz="1100">
              <a:latin typeface="Arial"/>
              <a:cs typeface="Arial"/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11/29/2022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950" b="1" i="1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ct val="100000"/>
              </a:lnSpc>
              <a:spcBef>
                <a:spcPts val="320"/>
              </a:spcBef>
            </a:pPr>
            <a:fld id="{81D60167-4931-47E6-BA6A-407CBD079E47}" type="slidenum">
              <a:rPr spc="210" dirty="0"/>
              <a:t>‹#›</a:t>
            </a:fld>
            <a:endParaRPr spc="210"/>
          </a:p>
        </p:txBody>
      </p:sp>
    </p:spTree>
    <p:extLst>
      <p:ext uri="{BB962C8B-B14F-4D97-AF65-F5344CB8AC3E}">
        <p14:creationId xmlns:p14="http://schemas.microsoft.com/office/powerpoint/2010/main" val="17295003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90600" y="239524"/>
            <a:ext cx="10617324" cy="446276"/>
          </a:xfrm>
          <a:prstGeom prst="rect">
            <a:avLst/>
          </a:prstGeom>
        </p:spPr>
        <p:txBody>
          <a:bodyPr lIns="0" tIns="0" rIns="0" bIns="0"/>
          <a:lstStyle>
            <a:lvl1pPr>
              <a:defRPr sz="2900" b="1" i="0">
                <a:solidFill>
                  <a:srgbClr val="404040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117476" y="134756"/>
            <a:ext cx="10617324" cy="446276"/>
          </a:xfrm>
          <a:prstGeom prst="rect">
            <a:avLst/>
          </a:prstGeom>
        </p:spPr>
        <p:txBody>
          <a:bodyPr lIns="0" tIns="0" rIns="0" bIns="0"/>
          <a:lstStyle>
            <a:lvl1pPr>
              <a:defRPr sz="2900" b="1" i="0">
                <a:solidFill>
                  <a:srgbClr val="404040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5">
            <a:extLst>
              <a:ext uri="{FF2B5EF4-FFF2-40B4-BE49-F238E27FC236}">
                <a16:creationId xmlns:a16="http://schemas.microsoft.com/office/drawing/2014/main" id="{F2F8DF16-194B-4ED4-9D0F-B291749EF7D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8976785" y="6508750"/>
            <a:ext cx="2688167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algn="r">
              <a:defRPr/>
            </a:pPr>
            <a:r>
              <a:rPr lang="en-US" altLang="en-US" sz="1600">
                <a:latin typeface="Arial" panose="020B0604020202020204" pitchFamily="34" charset="0"/>
              </a:rPr>
              <a:t>Week</a:t>
            </a:r>
            <a:r>
              <a:rPr lang="en-GB" altLang="en-US" sz="1600">
                <a:latin typeface="Arial" panose="020B0604020202020204" pitchFamily="34" charset="0"/>
              </a:rPr>
              <a:t> 10-11: </a:t>
            </a:r>
            <a:fld id="{F82382A3-3314-49A0-B193-00795800CFEF}" type="slidenum">
              <a:rPr lang="de-DE" altLang="en-US" sz="1600" smtClean="0">
                <a:latin typeface="Arial" panose="020B0604020202020204" pitchFamily="34" charset="0"/>
              </a:rPr>
              <a:pPr algn="r">
                <a:defRPr/>
              </a:pPr>
              <a:t>‹#›</a:t>
            </a:fld>
            <a:r>
              <a:rPr lang="en-GB" altLang="en-US" sz="1600">
                <a:latin typeface="Arial" panose="020B0604020202020204" pitchFamily="34" charset="0"/>
              </a:rPr>
              <a:t> </a:t>
            </a:r>
          </a:p>
        </p:txBody>
      </p:sp>
      <p:sp>
        <p:nvSpPr>
          <p:cNvPr id="7" name="Line 6">
            <a:extLst>
              <a:ext uri="{FF2B5EF4-FFF2-40B4-BE49-F238E27FC236}">
                <a16:creationId xmlns:a16="http://schemas.microsoft.com/office/drawing/2014/main" id="{CB8DAA39-DEC3-400F-BDDA-91A1A3E812AA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431800" y="6495392"/>
            <a:ext cx="11176000" cy="0"/>
          </a:xfrm>
          <a:prstGeom prst="line">
            <a:avLst/>
          </a:prstGeom>
          <a:ln>
            <a:solidFill>
              <a:srgbClr val="0070C0"/>
            </a:solidFill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wrap="none" anchor="ctr"/>
          <a:lstStyle/>
          <a:p>
            <a:endParaRPr lang="en-US" sz="18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0BB359F-359B-46EF-881A-11F2FCAB8C9E}"/>
              </a:ext>
            </a:extLst>
          </p:cNvPr>
          <p:cNvSpPr txBox="1"/>
          <p:nvPr userDrawn="1"/>
        </p:nvSpPr>
        <p:spPr>
          <a:xfrm>
            <a:off x="406400" y="6503214"/>
            <a:ext cx="1625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/>
              <a:t>11-2022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EE4A1B-29AF-46CC-B53A-C42D066C687C}"/>
              </a:ext>
            </a:extLst>
          </p:cNvPr>
          <p:cNvSpPr txBox="1"/>
          <p:nvPr userDrawn="1"/>
        </p:nvSpPr>
        <p:spPr>
          <a:xfrm>
            <a:off x="4724400" y="6559486"/>
            <a:ext cx="61451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/>
              <a:t>NT101-</a:t>
            </a:r>
            <a:r>
              <a:rPr lang="en-US" sz="16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Network scurity</a:t>
            </a:r>
            <a:endParaRPr lang="en-US" sz="1600" b="1">
              <a:latin typeface="+mn-lt"/>
            </a:endParaRPr>
          </a:p>
        </p:txBody>
      </p:sp>
      <p:sp>
        <p:nvSpPr>
          <p:cNvPr id="10" name="Line 4">
            <a:extLst>
              <a:ext uri="{FF2B5EF4-FFF2-40B4-BE49-F238E27FC236}">
                <a16:creationId xmlns:a16="http://schemas.microsoft.com/office/drawing/2014/main" id="{5D461A2D-2AE2-4739-A55B-D8EEC3540F4C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431800" y="838200"/>
            <a:ext cx="11176000" cy="0"/>
          </a:xfrm>
          <a:prstGeom prst="line">
            <a:avLst/>
          </a:prstGeom>
          <a:noFill/>
          <a:ln w="38100">
            <a:solidFill>
              <a:srgbClr val="16AFC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80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C3226C3-04EF-44D3-A0CF-7893250B552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" y="50727"/>
            <a:ext cx="838200" cy="65782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23057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9456" y="0"/>
            <a:ext cx="9793088" cy="792163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21439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5542" y="1524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468967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0"/>
            <a:ext cx="9121013" cy="792163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341439"/>
            <a:ext cx="5080000" cy="49672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341439"/>
            <a:ext cx="5080000" cy="49672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79897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13" Type="http://schemas.openxmlformats.org/officeDocument/2006/relationships/slideLayout" Target="../slideLayouts/slideLayout18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7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7.xml"/><Relationship Id="rId16" Type="http://schemas.openxmlformats.org/officeDocument/2006/relationships/slideLayout" Target="../slideLayouts/slideLayout21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0.xml"/><Relationship Id="rId1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15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bk object 19"/>
          <p:cNvSpPr/>
          <p:nvPr/>
        </p:nvSpPr>
        <p:spPr>
          <a:xfrm>
            <a:off x="1082578" y="6404143"/>
            <a:ext cx="0" cy="307975"/>
          </a:xfrm>
          <a:custGeom>
            <a:avLst/>
            <a:gdLst/>
            <a:ahLst/>
            <a:cxnLst/>
            <a:rect l="l" t="t" r="r" b="b"/>
            <a:pathLst>
              <a:path h="307975">
                <a:moveTo>
                  <a:pt x="0" y="0"/>
                </a:moveTo>
                <a:lnTo>
                  <a:pt x="1" y="307777"/>
                </a:lnTo>
              </a:path>
            </a:pathLst>
          </a:custGeom>
          <a:ln w="19050">
            <a:solidFill>
              <a:srgbClr val="F2F2F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066800" y="228600"/>
            <a:ext cx="9474324" cy="44627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900" b="1" i="0">
                <a:solidFill>
                  <a:srgbClr val="404040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29158" y="1238706"/>
            <a:ext cx="10933683" cy="27609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200" b="1" i="0">
                <a:solidFill>
                  <a:srgbClr val="12121E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11" name="Text Box 5">
            <a:extLst>
              <a:ext uri="{FF2B5EF4-FFF2-40B4-BE49-F238E27FC236}">
                <a16:creationId xmlns:a16="http://schemas.microsoft.com/office/drawing/2014/main" id="{C37F14A6-9347-4998-AC20-B11B72A1D2D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8976785" y="6508750"/>
            <a:ext cx="2688167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algn="r">
              <a:defRPr/>
            </a:pPr>
            <a:r>
              <a:rPr lang="en-US" altLang="en-US" sz="1600">
                <a:latin typeface="Arial" panose="020B0604020202020204" pitchFamily="34" charset="0"/>
              </a:rPr>
              <a:t>Week</a:t>
            </a:r>
            <a:r>
              <a:rPr lang="en-GB" altLang="en-US" sz="1600">
                <a:latin typeface="Arial" panose="020B0604020202020204" pitchFamily="34" charset="0"/>
              </a:rPr>
              <a:t> 12-13: </a:t>
            </a:r>
            <a:fld id="{F82382A3-3314-49A0-B193-00795800CFEF}" type="slidenum">
              <a:rPr lang="de-DE" altLang="en-US" sz="1600" smtClean="0">
                <a:latin typeface="Arial" panose="020B0604020202020204" pitchFamily="34" charset="0"/>
              </a:rPr>
              <a:pPr algn="r">
                <a:defRPr/>
              </a:pPr>
              <a:t>‹#›</a:t>
            </a:fld>
            <a:r>
              <a:rPr lang="en-GB" altLang="en-US" sz="1600">
                <a:latin typeface="Arial" panose="020B0604020202020204" pitchFamily="34" charset="0"/>
              </a:rPr>
              <a:t> </a:t>
            </a:r>
          </a:p>
        </p:txBody>
      </p:sp>
      <p:sp>
        <p:nvSpPr>
          <p:cNvPr id="12" name="Line 6">
            <a:extLst>
              <a:ext uri="{FF2B5EF4-FFF2-40B4-BE49-F238E27FC236}">
                <a16:creationId xmlns:a16="http://schemas.microsoft.com/office/drawing/2014/main" id="{8C2EEC26-5A6A-416F-B1CE-D3A9B25C24F6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431800" y="6495392"/>
            <a:ext cx="11176000" cy="0"/>
          </a:xfrm>
          <a:prstGeom prst="line">
            <a:avLst/>
          </a:prstGeom>
          <a:ln w="19050">
            <a:solidFill>
              <a:srgbClr val="0070C0"/>
            </a:solidFill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wrap="none" anchor="ctr"/>
          <a:lstStyle/>
          <a:p>
            <a:endParaRPr lang="en-US" sz="18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F601D1-DE05-4648-A869-FABBBD477099}"/>
              </a:ext>
            </a:extLst>
          </p:cNvPr>
          <p:cNvSpPr txBox="1"/>
          <p:nvPr userDrawn="1"/>
        </p:nvSpPr>
        <p:spPr>
          <a:xfrm>
            <a:off x="406400" y="6503214"/>
            <a:ext cx="1625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/>
              <a:t>11-2022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9B40BE1-E2A8-457A-8F4E-44C45FD71C3E}"/>
              </a:ext>
            </a:extLst>
          </p:cNvPr>
          <p:cNvSpPr txBox="1"/>
          <p:nvPr userDrawn="1"/>
        </p:nvSpPr>
        <p:spPr>
          <a:xfrm>
            <a:off x="4724400" y="6559486"/>
            <a:ext cx="61451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/>
              <a:t>NT101-</a:t>
            </a:r>
            <a:r>
              <a:rPr lang="en-US" sz="16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Network scurity</a:t>
            </a:r>
            <a:endParaRPr lang="en-US" sz="1600" b="1">
              <a:latin typeface="+mn-lt"/>
            </a:endParaRPr>
          </a:p>
        </p:txBody>
      </p:sp>
      <p:sp>
        <p:nvSpPr>
          <p:cNvPr id="9" name="Line 4">
            <a:extLst>
              <a:ext uri="{FF2B5EF4-FFF2-40B4-BE49-F238E27FC236}">
                <a16:creationId xmlns:a16="http://schemas.microsoft.com/office/drawing/2014/main" id="{D2DB2E1C-2DED-41B0-B78B-23738EF96E40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431800" y="757990"/>
            <a:ext cx="11176000" cy="0"/>
          </a:xfrm>
          <a:prstGeom prst="line">
            <a:avLst/>
          </a:prstGeom>
          <a:noFill/>
          <a:ln w="28575">
            <a:solidFill>
              <a:srgbClr val="16AFC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80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F9DC4AE-EEC8-4F03-A28D-54EF186C0EBA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1" y="50727"/>
            <a:ext cx="838200" cy="65782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hf sldNum="0" hdr="0" ftr="0" dt="0"/>
  <p:txStyles>
    <p:titleStyle>
      <a:lvl1pPr>
        <a:defRPr sz="3600"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A835A416-0BA9-4264-8A01-EEB3FFAC9EE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990600" y="46037"/>
            <a:ext cx="10270067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9" tIns="45715" rIns="91429" bIns="45715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en-US"/>
              <a:t>Click to edit Master title style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0B2CA537-2676-4E51-AAC8-F0C3E5F1A56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1341439"/>
            <a:ext cx="10363200" cy="4967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9" tIns="45715" rIns="91429" bIns="4571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en-US"/>
              <a:t>Click to edit Master text styles</a:t>
            </a:r>
          </a:p>
          <a:p>
            <a:pPr lvl="1"/>
            <a:r>
              <a:rPr lang="de-DE" altLang="en-US"/>
              <a:t>Second level</a:t>
            </a:r>
          </a:p>
          <a:p>
            <a:pPr lvl="2"/>
            <a:r>
              <a:rPr lang="de-DE" altLang="en-US"/>
              <a:t>Third level</a:t>
            </a:r>
          </a:p>
          <a:p>
            <a:pPr lvl="3"/>
            <a:r>
              <a:rPr lang="de-DE" altLang="en-US"/>
              <a:t>Fourth level</a:t>
            </a:r>
          </a:p>
          <a:p>
            <a:pPr lvl="4"/>
            <a:r>
              <a:rPr lang="de-DE" altLang="en-US"/>
              <a:t>Fifth level</a:t>
            </a:r>
          </a:p>
        </p:txBody>
      </p:sp>
      <p:sp>
        <p:nvSpPr>
          <p:cNvPr id="1028" name="Line 4">
            <a:extLst>
              <a:ext uri="{FF2B5EF4-FFF2-40B4-BE49-F238E27FC236}">
                <a16:creationId xmlns:a16="http://schemas.microsoft.com/office/drawing/2014/main" id="{411683D1-7B74-4FD6-AA23-0A865C918354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431800" y="838200"/>
            <a:ext cx="11176000" cy="0"/>
          </a:xfrm>
          <a:prstGeom prst="line">
            <a:avLst/>
          </a:prstGeom>
          <a:noFill/>
          <a:ln w="28575">
            <a:solidFill>
              <a:srgbClr val="16AFC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800"/>
          </a:p>
        </p:txBody>
      </p:sp>
      <p:sp>
        <p:nvSpPr>
          <p:cNvPr id="345093" name="Text Box 5">
            <a:extLst>
              <a:ext uri="{FF2B5EF4-FFF2-40B4-BE49-F238E27FC236}">
                <a16:creationId xmlns:a16="http://schemas.microsoft.com/office/drawing/2014/main" id="{BB2D38F9-5A3D-4000-83B0-1B26F0433CDD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8976785" y="6508750"/>
            <a:ext cx="2688167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algn="r">
              <a:defRPr/>
            </a:pPr>
            <a:r>
              <a:rPr lang="en-US" altLang="en-US" sz="1600">
                <a:latin typeface="Arial" panose="020B0604020202020204" pitchFamily="34" charset="0"/>
              </a:rPr>
              <a:t>Week</a:t>
            </a:r>
            <a:r>
              <a:rPr lang="en-GB" altLang="en-US" sz="1600">
                <a:latin typeface="Arial" panose="020B0604020202020204" pitchFamily="34" charset="0"/>
              </a:rPr>
              <a:t> 12-13: </a:t>
            </a:r>
            <a:fld id="{F82382A3-3314-49A0-B193-00795800CFEF}" type="slidenum">
              <a:rPr lang="de-DE" altLang="en-US" sz="1600" smtClean="0">
                <a:latin typeface="Arial" panose="020B0604020202020204" pitchFamily="34" charset="0"/>
              </a:rPr>
              <a:pPr algn="r">
                <a:defRPr/>
              </a:pPr>
              <a:t>‹#›</a:t>
            </a:fld>
            <a:r>
              <a:rPr lang="en-GB" altLang="en-US" sz="1600">
                <a:latin typeface="Arial" panose="020B0604020202020204" pitchFamily="34" charset="0"/>
              </a:rPr>
              <a:t> </a:t>
            </a:r>
          </a:p>
        </p:txBody>
      </p:sp>
      <p:sp>
        <p:nvSpPr>
          <p:cNvPr id="1030" name="Line 6">
            <a:extLst>
              <a:ext uri="{FF2B5EF4-FFF2-40B4-BE49-F238E27FC236}">
                <a16:creationId xmlns:a16="http://schemas.microsoft.com/office/drawing/2014/main" id="{48E10BD9-0495-4989-B7AE-19AEDC4AB44D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431800" y="6495392"/>
            <a:ext cx="11176000" cy="0"/>
          </a:xfrm>
          <a:prstGeom prst="line">
            <a:avLst/>
          </a:prstGeom>
          <a:ln w="28575"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wrap="none" anchor="ctr"/>
          <a:lstStyle/>
          <a:p>
            <a:endParaRPr lang="en-US" sz="18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4C2190-5B25-4748-9C0B-4D7F6AD21C27}"/>
              </a:ext>
            </a:extLst>
          </p:cNvPr>
          <p:cNvSpPr txBox="1"/>
          <p:nvPr userDrawn="1"/>
        </p:nvSpPr>
        <p:spPr>
          <a:xfrm>
            <a:off x="406400" y="6503214"/>
            <a:ext cx="1625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/>
              <a:t>11-2022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611547-FA0D-412F-B507-C266383B699E}"/>
              </a:ext>
            </a:extLst>
          </p:cNvPr>
          <p:cNvSpPr txBox="1"/>
          <p:nvPr userDrawn="1"/>
        </p:nvSpPr>
        <p:spPr>
          <a:xfrm>
            <a:off x="4446655" y="6559486"/>
            <a:ext cx="6145145" cy="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/>
              <a:t>NT101-</a:t>
            </a:r>
            <a:r>
              <a:rPr lang="en-US" sz="16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Network security</a:t>
            </a:r>
            <a:endParaRPr lang="en-US" sz="1600" b="1">
              <a:latin typeface="+mn-lt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280DB7B-08C2-4ADC-A09F-52EB0A2AA50C}"/>
              </a:ext>
            </a:extLst>
          </p:cNvPr>
          <p:cNvPicPr>
            <a:picLocks noChangeAspect="1"/>
          </p:cNvPicPr>
          <p:nvPr userDrawn="1"/>
        </p:nvPicPr>
        <p:blipFill>
          <a:blip r:embed="rId18"/>
          <a:stretch>
            <a:fillRect/>
          </a:stretch>
        </p:blipFill>
        <p:spPr>
          <a:xfrm>
            <a:off x="1" y="50727"/>
            <a:ext cx="914400" cy="723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2593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  <p:sldLayoutId id="2147483679" r:id="rId13"/>
    <p:sldLayoutId id="2147483680" r:id="rId14"/>
    <p:sldLayoutId id="2147483681" r:id="rId15"/>
    <p:sldLayoutId id="2147483682" r:id="rId16"/>
  </p:sldLayoutIdLst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16AFC2"/>
        </a:buClr>
        <a:buSzPct val="125000"/>
        <a:buFont typeface="Wingdings" panose="05000000000000000000" pitchFamily="2" charset="2"/>
        <a:buChar char="§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339966"/>
        </a:buClr>
        <a:buSzPct val="85000"/>
        <a:buFont typeface="Wingdings" panose="05000000000000000000" pitchFamily="2" charset="2"/>
        <a:buChar char="Ø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SzPct val="150000"/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hyperlink" Target="mailto:nguyenngoctu@tdtu.edu.vn" TargetMode="Externa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://www.example.com/" TargetMode="Externa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nternic.net/domain/root.zone" TargetMode="External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ana.org/domains/root/servers" TargetMode="External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5.png"/><Relationship Id="rId18" Type="http://schemas.openxmlformats.org/officeDocument/2006/relationships/image" Target="../media/image40.png"/><Relationship Id="rId26" Type="http://schemas.openxmlformats.org/officeDocument/2006/relationships/image" Target="../media/image48.png"/><Relationship Id="rId21" Type="http://schemas.openxmlformats.org/officeDocument/2006/relationships/image" Target="../media/image43.png"/><Relationship Id="rId34" Type="http://schemas.openxmlformats.org/officeDocument/2006/relationships/image" Target="../media/image56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17" Type="http://schemas.openxmlformats.org/officeDocument/2006/relationships/image" Target="../media/image39.png"/><Relationship Id="rId25" Type="http://schemas.openxmlformats.org/officeDocument/2006/relationships/image" Target="../media/image47.png"/><Relationship Id="rId33" Type="http://schemas.openxmlformats.org/officeDocument/2006/relationships/image" Target="../media/image55.png"/><Relationship Id="rId2" Type="http://schemas.openxmlformats.org/officeDocument/2006/relationships/image" Target="../media/image24.png"/><Relationship Id="rId16" Type="http://schemas.openxmlformats.org/officeDocument/2006/relationships/image" Target="../media/image38.png"/><Relationship Id="rId20" Type="http://schemas.openxmlformats.org/officeDocument/2006/relationships/image" Target="../media/image42.png"/><Relationship Id="rId29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24" Type="http://schemas.openxmlformats.org/officeDocument/2006/relationships/image" Target="../media/image46.png"/><Relationship Id="rId32" Type="http://schemas.openxmlformats.org/officeDocument/2006/relationships/image" Target="../media/image54.png"/><Relationship Id="rId37" Type="http://schemas.openxmlformats.org/officeDocument/2006/relationships/image" Target="../media/image59.png"/><Relationship Id="rId5" Type="http://schemas.openxmlformats.org/officeDocument/2006/relationships/image" Target="../media/image27.png"/><Relationship Id="rId15" Type="http://schemas.openxmlformats.org/officeDocument/2006/relationships/image" Target="../media/image37.png"/><Relationship Id="rId23" Type="http://schemas.openxmlformats.org/officeDocument/2006/relationships/image" Target="../media/image45.png"/><Relationship Id="rId28" Type="http://schemas.openxmlformats.org/officeDocument/2006/relationships/image" Target="../media/image50.png"/><Relationship Id="rId36" Type="http://schemas.openxmlformats.org/officeDocument/2006/relationships/image" Target="../media/image58.png"/><Relationship Id="rId10" Type="http://schemas.openxmlformats.org/officeDocument/2006/relationships/image" Target="../media/image32.png"/><Relationship Id="rId19" Type="http://schemas.openxmlformats.org/officeDocument/2006/relationships/image" Target="../media/image41.png"/><Relationship Id="rId31" Type="http://schemas.openxmlformats.org/officeDocument/2006/relationships/image" Target="../media/image53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Relationship Id="rId14" Type="http://schemas.openxmlformats.org/officeDocument/2006/relationships/image" Target="../media/image36.png"/><Relationship Id="rId22" Type="http://schemas.openxmlformats.org/officeDocument/2006/relationships/image" Target="../media/image44.png"/><Relationship Id="rId27" Type="http://schemas.openxmlformats.org/officeDocument/2006/relationships/image" Target="../media/image49.png"/><Relationship Id="rId30" Type="http://schemas.openxmlformats.org/officeDocument/2006/relationships/image" Target="../media/image52.png"/><Relationship Id="rId35" Type="http://schemas.openxmlformats.org/officeDocument/2006/relationships/image" Target="../media/image57.png"/><Relationship Id="rId8" Type="http://schemas.openxmlformats.org/officeDocument/2006/relationships/image" Target="../media/image30.png"/><Relationship Id="rId3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6.jp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image" Target="../media/image4.png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g"/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80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g"/><Relationship Id="rId2" Type="http://schemas.openxmlformats.org/officeDocument/2006/relationships/image" Target="../media/image8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3.jp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bank32.com/" TargetMode="Externa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g"/><Relationship Id="rId1" Type="http://schemas.openxmlformats.org/officeDocument/2006/relationships/slideLayout" Target="../slideLayouts/slideLayout20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image" Target="../media/image4.png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g"/><Relationship Id="rId1" Type="http://schemas.openxmlformats.org/officeDocument/2006/relationships/slideLayout" Target="../slideLayouts/slideLayout1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g"/><Relationship Id="rId1" Type="http://schemas.openxmlformats.org/officeDocument/2006/relationships/slideLayout" Target="../slideLayouts/slideLayout20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g"/><Relationship Id="rId2" Type="http://schemas.openxmlformats.org/officeDocument/2006/relationships/image" Target="../media/image96.jp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17" Type="http://schemas.openxmlformats.org/officeDocument/2006/relationships/image" Target="../media/image19.png"/><Relationship Id="rId2" Type="http://schemas.openxmlformats.org/officeDocument/2006/relationships/image" Target="../media/image4.png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jp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g"/><Relationship Id="rId1" Type="http://schemas.openxmlformats.org/officeDocument/2006/relationships/slideLayout" Target="../slideLayouts/slideLayout20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g"/><Relationship Id="rId1" Type="http://schemas.openxmlformats.org/officeDocument/2006/relationships/slideLayout" Target="../slideLayouts/slideLayout1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example.net/" TargetMode="Externa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jpg"/><Relationship Id="rId1" Type="http://schemas.openxmlformats.org/officeDocument/2006/relationships/slideLayout" Target="../slideLayouts/slideLayout20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jpg"/><Relationship Id="rId1" Type="http://schemas.openxmlformats.org/officeDocument/2006/relationships/slideLayout" Target="../slideLayouts/slideLayout1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jp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image" Target="../media/image4.png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jp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jp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jpg"/><Relationship Id="rId2" Type="http://schemas.openxmlformats.org/officeDocument/2006/relationships/image" Target="../media/image106.jpg"/><Relationship Id="rId1" Type="http://schemas.openxmlformats.org/officeDocument/2006/relationships/slideLayout" Target="../slideLayouts/slideLayout2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jpg"/><Relationship Id="rId2" Type="http://schemas.openxmlformats.org/officeDocument/2006/relationships/image" Target="../media/image108.jpg"/><Relationship Id="rId1" Type="http://schemas.openxmlformats.org/officeDocument/2006/relationships/slideLayout" Target="../slideLayouts/slideLayout2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jpg"/><Relationship Id="rId1" Type="http://schemas.openxmlformats.org/officeDocument/2006/relationships/slideLayout" Target="../slideLayouts/slideLayout20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jpg"/><Relationship Id="rId2" Type="http://schemas.openxmlformats.org/officeDocument/2006/relationships/image" Target="../media/image111.jp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jpg"/><Relationship Id="rId2" Type="http://schemas.openxmlformats.org/officeDocument/2006/relationships/image" Target="../media/image113.jp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15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image" Target="../media/image4.png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jpg"/><Relationship Id="rId1" Type="http://schemas.openxmlformats.org/officeDocument/2006/relationships/slideLayout" Target="../slideLayouts/slideLayout11.xml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13" Type="http://schemas.openxmlformats.org/officeDocument/2006/relationships/image" Target="../media/image128.png"/><Relationship Id="rId3" Type="http://schemas.openxmlformats.org/officeDocument/2006/relationships/image" Target="../media/image118.jpg"/><Relationship Id="rId7" Type="http://schemas.openxmlformats.org/officeDocument/2006/relationships/image" Target="../media/image122.png"/><Relationship Id="rId12" Type="http://schemas.openxmlformats.org/officeDocument/2006/relationships/image" Target="../media/image127.png"/><Relationship Id="rId17" Type="http://schemas.openxmlformats.org/officeDocument/2006/relationships/image" Target="../media/image132.png"/><Relationship Id="rId2" Type="http://schemas.openxmlformats.org/officeDocument/2006/relationships/image" Target="../media/image117.png"/><Relationship Id="rId16" Type="http://schemas.openxmlformats.org/officeDocument/2006/relationships/image" Target="../media/image1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1.png"/><Relationship Id="rId11" Type="http://schemas.openxmlformats.org/officeDocument/2006/relationships/image" Target="../media/image126.png"/><Relationship Id="rId5" Type="http://schemas.openxmlformats.org/officeDocument/2006/relationships/image" Target="../media/image120.png"/><Relationship Id="rId15" Type="http://schemas.openxmlformats.org/officeDocument/2006/relationships/image" Target="../media/image130.png"/><Relationship Id="rId10" Type="http://schemas.openxmlformats.org/officeDocument/2006/relationships/image" Target="../media/image125.png"/><Relationship Id="rId4" Type="http://schemas.openxmlformats.org/officeDocument/2006/relationships/image" Target="../media/image119.png"/><Relationship Id="rId9" Type="http://schemas.openxmlformats.org/officeDocument/2006/relationships/image" Target="../media/image124.png"/><Relationship Id="rId14" Type="http://schemas.openxmlformats.org/officeDocument/2006/relationships/image" Target="../media/image129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jpg"/><Relationship Id="rId1" Type="http://schemas.openxmlformats.org/officeDocument/2006/relationships/slideLayout" Target="../slideLayouts/slideLayout1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7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0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jpg"/><Relationship Id="rId2" Type="http://schemas.openxmlformats.org/officeDocument/2006/relationships/hyperlink" Target="http://www.handsonsecurity.net/resources.html" TargetMode="Externa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Content Placeholder 2">
            <a:extLst>
              <a:ext uri="{FF2B5EF4-FFF2-40B4-BE49-F238E27FC236}">
                <a16:creationId xmlns:a16="http://schemas.microsoft.com/office/drawing/2014/main" id="{40C80A85-8428-4F04-9DC5-1372080F8C6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760320" y="4149081"/>
            <a:ext cx="4824536" cy="1783655"/>
          </a:xfrm>
        </p:spPr>
        <p:txBody>
          <a:bodyPr/>
          <a:lstStyle/>
          <a:p>
            <a:pPr algn="ctr" eaLnBrk="1" hangingPunct="1">
              <a:buFont typeface="Wingdings" panose="05000000000000000000" pitchFamily="2" charset="2"/>
              <a:buNone/>
            </a:pPr>
            <a:r>
              <a:rPr lang="en-GB" altLang="en-US"/>
              <a:t>Ngoc-Tu Nguyen, PhD</a:t>
            </a:r>
          </a:p>
          <a:p>
            <a:pPr algn="ctr" eaLnBrk="1" hangingPunct="1">
              <a:buFont typeface="Wingdings" panose="05000000000000000000" pitchFamily="2" charset="2"/>
              <a:buNone/>
            </a:pPr>
            <a:r>
              <a:rPr lang="en-GB" altLang="en-US" sz="2200">
                <a:solidFill>
                  <a:srgbClr val="FF00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tunn@uit.edu.vn</a:t>
            </a:r>
            <a:endParaRPr lang="en-GB" altLang="en-US" sz="2200">
              <a:solidFill>
                <a:srgbClr val="FF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8B172C3-4A19-44D7-839F-950EA8B42720}"/>
              </a:ext>
            </a:extLst>
          </p:cNvPr>
          <p:cNvCxnSpPr>
            <a:cxnSpLocks/>
          </p:cNvCxnSpPr>
          <p:nvPr/>
        </p:nvCxnSpPr>
        <p:spPr bwMode="auto">
          <a:xfrm>
            <a:off x="1760321" y="3717032"/>
            <a:ext cx="440768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" name="Title 3">
            <a:extLst>
              <a:ext uri="{FF2B5EF4-FFF2-40B4-BE49-F238E27FC236}">
                <a16:creationId xmlns:a16="http://schemas.microsoft.com/office/drawing/2014/main" id="{E5C80FC4-ED7F-496C-AEDC-819FD901C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3200" y="76200"/>
            <a:ext cx="7344816" cy="792163"/>
          </a:xfrm>
        </p:spPr>
        <p:txBody>
          <a:bodyPr/>
          <a:lstStyle/>
          <a:p>
            <a:r>
              <a:rPr lang="en-US"/>
              <a:t>NT101-Network Security</a:t>
            </a: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0F91427E-3F78-4F03-8A16-503A95D747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562861"/>
            <a:ext cx="10668000" cy="1513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9" tIns="45715" rIns="91429" bIns="45715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lvl="0" eaLnBrk="1" hangingPunct="1"/>
            <a:r>
              <a:rPr kumimoji="0" lang="en-US" altLang="zh-CN" sz="4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  <a:cs typeface="+mj-cs"/>
              </a:rPr>
              <a:t>Week </a:t>
            </a:r>
            <a:r>
              <a:rPr lang="en-US" altLang="zh-CN" sz="4000" kern="0">
                <a:solidFill>
                  <a:srgbClr val="000000"/>
                </a:solidFill>
                <a:latin typeface="Arial"/>
                <a:ea typeface="宋体" panose="02010600030101010101" pitchFamily="2" charset="-122"/>
              </a:rPr>
              <a:t>12-13</a:t>
            </a:r>
            <a:r>
              <a:rPr kumimoji="0" lang="en-US" altLang="zh-CN" sz="4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  <a:cs typeface="+mj-cs"/>
              </a:rPr>
              <a:t>:  Application Layer and Security</a:t>
            </a:r>
          </a:p>
        </p:txBody>
      </p:sp>
      <p:pic>
        <p:nvPicPr>
          <p:cNvPr id="1026" name="Picture 2" descr="https://www.handsonsecurity.net/assets/images/edition3/cover-is.jpg">
            <a:extLst>
              <a:ext uri="{FF2B5EF4-FFF2-40B4-BE49-F238E27FC236}">
                <a16:creationId xmlns:a16="http://schemas.microsoft.com/office/drawing/2014/main" id="{4C7A81C4-F77B-4A83-BB60-D2165F1A72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7431" y="1752797"/>
            <a:ext cx="3999769" cy="4518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72734" y="152400"/>
            <a:ext cx="5323266" cy="63286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390"/>
              <a:t>DNS </a:t>
            </a:r>
            <a:r>
              <a:rPr spc="-215"/>
              <a:t>Domain</a:t>
            </a:r>
            <a:r>
              <a:rPr spc="-545"/>
              <a:t> </a:t>
            </a:r>
            <a:r>
              <a:rPr spc="-195"/>
              <a:t>Hierarchy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85800" y="3701922"/>
            <a:ext cx="11267027" cy="259207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700"/>
              </a:spcBef>
              <a:buSzPct val="90000"/>
              <a:buChar char="•"/>
              <a:tabLst>
                <a:tab pos="354965" algn="l"/>
                <a:tab pos="355600" algn="l"/>
              </a:tabLst>
            </a:pPr>
            <a:r>
              <a:rPr sz="2000">
                <a:latin typeface="Arial"/>
                <a:cs typeface="Arial"/>
              </a:rPr>
              <a:t>Domain </a:t>
            </a:r>
            <a:r>
              <a:rPr sz="2000" spc="-5">
                <a:latin typeface="Arial"/>
                <a:cs typeface="Arial"/>
              </a:rPr>
              <a:t>namespace </a:t>
            </a:r>
            <a:r>
              <a:rPr sz="2000">
                <a:latin typeface="Arial"/>
                <a:cs typeface="Arial"/>
              </a:rPr>
              <a:t>is organized in a </a:t>
            </a:r>
            <a:r>
              <a:rPr sz="2000" b="1" spc="-5">
                <a:latin typeface="Arial"/>
                <a:cs typeface="Arial"/>
              </a:rPr>
              <a:t>hierarchical </a:t>
            </a:r>
            <a:r>
              <a:rPr sz="2000" spc="-5">
                <a:latin typeface="Arial"/>
                <a:cs typeface="Arial"/>
              </a:rPr>
              <a:t>tree-like</a:t>
            </a:r>
            <a:r>
              <a:rPr sz="2000" spc="-70">
                <a:latin typeface="Arial"/>
                <a:cs typeface="Arial"/>
              </a:rPr>
              <a:t> </a:t>
            </a:r>
            <a:r>
              <a:rPr sz="2000" spc="-5">
                <a:latin typeface="Arial"/>
                <a:cs typeface="Arial"/>
              </a:rPr>
              <a:t>structure.</a:t>
            </a:r>
            <a:endParaRPr sz="20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600"/>
              </a:spcBef>
              <a:buSzPct val="90000"/>
              <a:buChar char="•"/>
              <a:tabLst>
                <a:tab pos="354965" algn="l"/>
                <a:tab pos="355600" algn="l"/>
              </a:tabLst>
            </a:pPr>
            <a:r>
              <a:rPr sz="2000">
                <a:latin typeface="Arial"/>
                <a:cs typeface="Arial"/>
              </a:rPr>
              <a:t>Each node is called a </a:t>
            </a:r>
            <a:r>
              <a:rPr sz="2000" b="1" spc="-5">
                <a:latin typeface="Arial"/>
                <a:cs typeface="Arial"/>
              </a:rPr>
              <a:t>domain</a:t>
            </a:r>
            <a:r>
              <a:rPr sz="2000" spc="-5">
                <a:latin typeface="Arial"/>
                <a:cs typeface="Arial"/>
              </a:rPr>
              <a:t>, or</a:t>
            </a:r>
            <a:r>
              <a:rPr sz="2000" spc="-75">
                <a:latin typeface="Arial"/>
                <a:cs typeface="Arial"/>
              </a:rPr>
              <a:t> </a:t>
            </a:r>
            <a:r>
              <a:rPr sz="2000" b="1" spc="-5">
                <a:latin typeface="Arial"/>
                <a:cs typeface="Arial"/>
              </a:rPr>
              <a:t>subdomain</a:t>
            </a:r>
            <a:r>
              <a:rPr sz="2000" spc="-5">
                <a:latin typeface="Arial"/>
                <a:cs typeface="Arial"/>
              </a:rPr>
              <a:t>.</a:t>
            </a:r>
            <a:endParaRPr sz="20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600"/>
              </a:spcBef>
              <a:buSzPct val="90000"/>
              <a:buChar char="•"/>
              <a:tabLst>
                <a:tab pos="354965" algn="l"/>
                <a:tab pos="355600" algn="l"/>
              </a:tabLst>
            </a:pPr>
            <a:r>
              <a:rPr sz="2000">
                <a:latin typeface="Arial"/>
                <a:cs typeface="Arial"/>
              </a:rPr>
              <a:t>The </a:t>
            </a:r>
            <a:r>
              <a:rPr sz="2000" spc="-5">
                <a:latin typeface="Arial"/>
                <a:cs typeface="Arial"/>
              </a:rPr>
              <a:t>root </a:t>
            </a:r>
            <a:r>
              <a:rPr sz="2000">
                <a:latin typeface="Arial"/>
                <a:cs typeface="Arial"/>
              </a:rPr>
              <a:t>of </a:t>
            </a:r>
            <a:r>
              <a:rPr sz="2000" spc="-5">
                <a:latin typeface="Arial"/>
                <a:cs typeface="Arial"/>
              </a:rPr>
              <a:t>the </a:t>
            </a:r>
            <a:r>
              <a:rPr sz="2000">
                <a:latin typeface="Arial"/>
                <a:cs typeface="Arial"/>
              </a:rPr>
              <a:t>domain is called </a:t>
            </a:r>
            <a:r>
              <a:rPr sz="2000" b="1" spc="-5">
                <a:latin typeface="Arial"/>
                <a:cs typeface="Arial"/>
              </a:rPr>
              <a:t>ROOT</a:t>
            </a:r>
            <a:r>
              <a:rPr sz="2000" spc="-5">
                <a:latin typeface="Arial"/>
                <a:cs typeface="Arial"/>
              </a:rPr>
              <a:t>, denoted </a:t>
            </a:r>
            <a:r>
              <a:rPr sz="2000">
                <a:latin typeface="Arial"/>
                <a:cs typeface="Arial"/>
              </a:rPr>
              <a:t>as</a:t>
            </a:r>
            <a:r>
              <a:rPr sz="2000" spc="-100">
                <a:latin typeface="Arial"/>
                <a:cs typeface="Arial"/>
              </a:rPr>
              <a:t> </a:t>
            </a:r>
            <a:r>
              <a:rPr sz="2000" spc="-5">
                <a:latin typeface="Arial"/>
                <a:cs typeface="Arial"/>
              </a:rPr>
              <a:t>‘.’</a:t>
            </a:r>
            <a:endParaRPr sz="20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600"/>
              </a:spcBef>
              <a:buSzPct val="90000"/>
              <a:buChar char="•"/>
              <a:tabLst>
                <a:tab pos="354965" algn="l"/>
                <a:tab pos="355600" algn="l"/>
              </a:tabLst>
            </a:pPr>
            <a:r>
              <a:rPr sz="2000">
                <a:latin typeface="Arial"/>
                <a:cs typeface="Arial"/>
              </a:rPr>
              <a:t>Below </a:t>
            </a:r>
            <a:r>
              <a:rPr sz="2000" spc="-5">
                <a:latin typeface="Arial"/>
                <a:cs typeface="Arial"/>
              </a:rPr>
              <a:t>ROOT, </a:t>
            </a:r>
            <a:r>
              <a:rPr sz="2000">
                <a:latin typeface="Arial"/>
                <a:cs typeface="Arial"/>
              </a:rPr>
              <a:t>we have </a:t>
            </a:r>
            <a:r>
              <a:rPr sz="2000" b="1" spc="-5">
                <a:latin typeface="Arial"/>
                <a:cs typeface="Arial"/>
              </a:rPr>
              <a:t>Top-Level Domain</a:t>
            </a:r>
            <a:r>
              <a:rPr sz="2000" b="1" spc="-50">
                <a:latin typeface="Arial"/>
                <a:cs typeface="Arial"/>
              </a:rPr>
              <a:t> </a:t>
            </a:r>
            <a:r>
              <a:rPr sz="2000">
                <a:latin typeface="Arial"/>
                <a:cs typeface="Arial"/>
              </a:rPr>
              <a:t>(TLD)</a:t>
            </a:r>
          </a:p>
          <a:p>
            <a:pPr marL="812800" lvl="1" indent="-342900">
              <a:lnSpc>
                <a:spcPct val="100000"/>
              </a:lnSpc>
              <a:spcBef>
                <a:spcPts val="700"/>
              </a:spcBef>
              <a:buChar char="•"/>
              <a:tabLst>
                <a:tab pos="812165" algn="l"/>
                <a:tab pos="812800" algn="l"/>
              </a:tabLst>
            </a:pPr>
            <a:r>
              <a:rPr sz="1800" spc="-5">
                <a:latin typeface="Arial"/>
                <a:cs typeface="Arial"/>
              </a:rPr>
              <a:t>Ex: In </a:t>
            </a:r>
            <a:r>
              <a:rPr sz="1800" u="sng" spc="-5">
                <a:uFill>
                  <a:solidFill>
                    <a:srgbClr val="5ECCF3"/>
                  </a:solidFill>
                </a:uFill>
                <a:latin typeface="Arial"/>
                <a:cs typeface="Arial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www.example.com</a:t>
            </a:r>
            <a:r>
              <a:rPr sz="1800" spc="-5">
                <a:latin typeface="Arial"/>
                <a:cs typeface="Arial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, </a:t>
            </a:r>
            <a:r>
              <a:rPr sz="1800" spc="-5">
                <a:latin typeface="Arial"/>
                <a:cs typeface="Arial"/>
              </a:rPr>
              <a:t>the TLD </a:t>
            </a:r>
            <a:r>
              <a:rPr sz="1800">
                <a:latin typeface="Arial"/>
                <a:cs typeface="Arial"/>
              </a:rPr>
              <a:t>is</a:t>
            </a:r>
            <a:r>
              <a:rPr sz="1800" spc="-5">
                <a:latin typeface="Arial"/>
                <a:cs typeface="Arial"/>
              </a:rPr>
              <a:t> .com.</a:t>
            </a:r>
            <a:endParaRPr sz="1800">
              <a:latin typeface="Arial"/>
              <a:cs typeface="Arial"/>
            </a:endParaRPr>
          </a:p>
          <a:p>
            <a:pPr marL="355600" marR="5080" indent="-342900">
              <a:lnSpc>
                <a:spcPct val="100000"/>
              </a:lnSpc>
              <a:spcBef>
                <a:spcPts val="545"/>
              </a:spcBef>
              <a:buSzPct val="90000"/>
              <a:buChar char="•"/>
              <a:tabLst>
                <a:tab pos="354965" algn="l"/>
                <a:tab pos="355600" algn="l"/>
              </a:tabLst>
            </a:pPr>
            <a:r>
              <a:rPr sz="2000">
                <a:latin typeface="Arial"/>
                <a:cs typeface="Arial"/>
              </a:rPr>
              <a:t>The next level of domain </a:t>
            </a:r>
            <a:r>
              <a:rPr sz="2000" spc="-5">
                <a:latin typeface="Arial"/>
                <a:cs typeface="Arial"/>
              </a:rPr>
              <a:t>hierarchy </a:t>
            </a:r>
            <a:r>
              <a:rPr sz="2000">
                <a:latin typeface="Arial"/>
                <a:cs typeface="Arial"/>
              </a:rPr>
              <a:t>is </a:t>
            </a:r>
            <a:r>
              <a:rPr sz="2000" b="1" spc="-5">
                <a:latin typeface="Arial"/>
                <a:cs typeface="Arial"/>
              </a:rPr>
              <a:t>second-level domain </a:t>
            </a:r>
            <a:r>
              <a:rPr sz="2000" spc="-5">
                <a:latin typeface="Arial"/>
                <a:cs typeface="Arial"/>
              </a:rPr>
              <a:t>(Authoritative) </a:t>
            </a:r>
            <a:r>
              <a:rPr sz="2000">
                <a:latin typeface="Arial"/>
                <a:cs typeface="Arial"/>
              </a:rPr>
              <a:t>which </a:t>
            </a:r>
            <a:r>
              <a:rPr sz="2000" spc="-5">
                <a:latin typeface="Arial"/>
                <a:cs typeface="Arial"/>
              </a:rPr>
              <a:t>are </a:t>
            </a:r>
            <a:r>
              <a:rPr sz="2000">
                <a:latin typeface="Arial"/>
                <a:cs typeface="Arial"/>
              </a:rPr>
              <a:t>usually  assigned </a:t>
            </a:r>
            <a:r>
              <a:rPr sz="2000" spc="-5">
                <a:latin typeface="Arial"/>
                <a:cs typeface="Arial"/>
              </a:rPr>
              <a:t>to </a:t>
            </a:r>
            <a:r>
              <a:rPr sz="2000">
                <a:latin typeface="Arial"/>
                <a:cs typeface="Arial"/>
              </a:rPr>
              <a:t>specific </a:t>
            </a:r>
            <a:r>
              <a:rPr sz="2000" spc="-5">
                <a:latin typeface="Arial"/>
                <a:cs typeface="Arial"/>
              </a:rPr>
              <a:t>entities </a:t>
            </a:r>
            <a:r>
              <a:rPr sz="2000">
                <a:latin typeface="Arial"/>
                <a:cs typeface="Arial"/>
              </a:rPr>
              <a:t>such as companies, schools</a:t>
            </a:r>
            <a:r>
              <a:rPr sz="2000" spc="-85">
                <a:latin typeface="Arial"/>
                <a:cs typeface="Arial"/>
              </a:rPr>
              <a:t> </a:t>
            </a:r>
            <a:r>
              <a:rPr sz="2000" spc="-5">
                <a:latin typeface="Arial"/>
                <a:cs typeface="Arial"/>
              </a:rPr>
              <a:t>etc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72733" y="860044"/>
            <a:ext cx="5475605" cy="8051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230"/>
              </a:lnSpc>
              <a:spcBef>
                <a:spcPts val="100"/>
              </a:spcBef>
            </a:pPr>
            <a:r>
              <a:rPr sz="2200" spc="30">
                <a:solidFill>
                  <a:srgbClr val="595959"/>
                </a:solidFill>
                <a:latin typeface="Century"/>
                <a:cs typeface="Century"/>
              </a:rPr>
              <a:t>Overview</a:t>
            </a:r>
            <a:endParaRPr sz="2200">
              <a:latin typeface="Century"/>
              <a:cs typeface="Century"/>
            </a:endParaRPr>
          </a:p>
          <a:p>
            <a:pPr marL="3239770">
              <a:lnSpc>
                <a:spcPts val="3910"/>
              </a:lnSpc>
            </a:pPr>
            <a:r>
              <a:rPr sz="3600" b="1">
                <a:latin typeface="Arial"/>
                <a:cs typeface="Arial"/>
              </a:rPr>
              <a:t>. </a:t>
            </a:r>
            <a:r>
              <a:rPr sz="1800" b="1" spc="-5">
                <a:solidFill>
                  <a:srgbClr val="FF0000"/>
                </a:solidFill>
                <a:latin typeface="Arial"/>
                <a:cs typeface="Arial"/>
              </a:rPr>
              <a:t>Root </a:t>
            </a:r>
            <a:r>
              <a:rPr sz="1800" b="1">
                <a:solidFill>
                  <a:srgbClr val="FF0000"/>
                </a:solidFill>
                <a:latin typeface="Arial"/>
                <a:cs typeface="Arial"/>
              </a:rPr>
              <a:t>DNS</a:t>
            </a:r>
            <a:r>
              <a:rPr sz="1800" b="1" spc="-8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b="1" spc="-5">
                <a:solidFill>
                  <a:srgbClr val="FF0000"/>
                </a:solidFill>
                <a:latin typeface="Arial"/>
                <a:cs typeface="Arial"/>
              </a:rPr>
              <a:t>Servers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624251" y="2328164"/>
            <a:ext cx="18802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>
                <a:latin typeface="Arial"/>
                <a:cs typeface="Arial"/>
              </a:rPr>
              <a:t>.com </a:t>
            </a:r>
            <a:r>
              <a:rPr sz="1800">
                <a:latin typeface="Arial"/>
                <a:cs typeface="Arial"/>
              </a:rPr>
              <a:t>DNS</a:t>
            </a:r>
            <a:r>
              <a:rPr sz="1800" spc="-60">
                <a:latin typeface="Arial"/>
                <a:cs typeface="Arial"/>
              </a:rPr>
              <a:t> </a:t>
            </a:r>
            <a:r>
              <a:rPr sz="1800" spc="-5">
                <a:latin typeface="Arial"/>
                <a:cs typeface="Arial"/>
              </a:rPr>
              <a:t>servers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272048" y="2328164"/>
            <a:ext cx="16897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>
                <a:latin typeface="Arial"/>
                <a:cs typeface="Arial"/>
              </a:rPr>
              <a:t>.int </a:t>
            </a:r>
            <a:r>
              <a:rPr sz="1800">
                <a:latin typeface="Arial"/>
                <a:cs typeface="Arial"/>
              </a:rPr>
              <a:t>DNS</a:t>
            </a:r>
            <a:r>
              <a:rPr sz="1800" spc="-65">
                <a:latin typeface="Arial"/>
                <a:cs typeface="Arial"/>
              </a:rPr>
              <a:t> </a:t>
            </a:r>
            <a:r>
              <a:rPr sz="1800" spc="-5">
                <a:latin typeface="Arial"/>
                <a:cs typeface="Arial"/>
              </a:rPr>
              <a:t>servers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848285" y="2328164"/>
            <a:ext cx="16897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>
                <a:latin typeface="Arial"/>
                <a:cs typeface="Arial"/>
              </a:rPr>
              <a:t>.vn </a:t>
            </a:r>
            <a:r>
              <a:rPr sz="1800">
                <a:latin typeface="Arial"/>
                <a:cs typeface="Arial"/>
              </a:rPr>
              <a:t>DNS</a:t>
            </a:r>
            <a:r>
              <a:rPr sz="1800" spc="-65">
                <a:latin typeface="Arial"/>
                <a:cs typeface="Arial"/>
              </a:rPr>
              <a:t> </a:t>
            </a:r>
            <a:r>
              <a:rPr sz="1800" spc="-5">
                <a:latin typeface="Arial"/>
                <a:cs typeface="Arial"/>
              </a:rPr>
              <a:t>servers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762067" y="1694519"/>
            <a:ext cx="2075814" cy="601345"/>
          </a:xfrm>
          <a:custGeom>
            <a:avLst/>
            <a:gdLst/>
            <a:ahLst/>
            <a:cxnLst/>
            <a:rect l="l" t="t" r="r" b="b"/>
            <a:pathLst>
              <a:path w="2075814" h="601344">
                <a:moveTo>
                  <a:pt x="2075302" y="0"/>
                </a:moveTo>
                <a:lnTo>
                  <a:pt x="0" y="601100"/>
                </a:lnTo>
              </a:path>
            </a:pathLst>
          </a:custGeom>
          <a:ln w="317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125107" y="1677822"/>
            <a:ext cx="0" cy="616585"/>
          </a:xfrm>
          <a:custGeom>
            <a:avLst/>
            <a:gdLst/>
            <a:ahLst/>
            <a:cxnLst/>
            <a:rect l="l" t="t" r="r" b="b"/>
            <a:pathLst>
              <a:path h="616585">
                <a:moveTo>
                  <a:pt x="0" y="0"/>
                </a:moveTo>
                <a:lnTo>
                  <a:pt x="1" y="616406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481427" y="1694519"/>
            <a:ext cx="2146935" cy="601345"/>
          </a:xfrm>
          <a:custGeom>
            <a:avLst/>
            <a:gdLst/>
            <a:ahLst/>
            <a:cxnLst/>
            <a:rect l="l" t="t" r="r" b="b"/>
            <a:pathLst>
              <a:path w="2146934" h="601344">
                <a:moveTo>
                  <a:pt x="0" y="0"/>
                </a:moveTo>
                <a:lnTo>
                  <a:pt x="2146864" y="60110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6544147" y="3047491"/>
            <a:ext cx="1321435" cy="565150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2700" marR="5080">
              <a:lnSpc>
                <a:spcPts val="2090"/>
              </a:lnSpc>
              <a:spcBef>
                <a:spcPts val="225"/>
              </a:spcBef>
            </a:pPr>
            <a:r>
              <a:rPr sz="1800" spc="-5">
                <a:latin typeface="Arial"/>
                <a:cs typeface="Arial"/>
              </a:rPr>
              <a:t>tuoitre.vn  </a:t>
            </a:r>
            <a:r>
              <a:rPr sz="1800">
                <a:latin typeface="Arial"/>
                <a:cs typeface="Arial"/>
              </a:rPr>
              <a:t>DNS</a:t>
            </a:r>
            <a:r>
              <a:rPr sz="1800" spc="-80">
                <a:latin typeface="Arial"/>
                <a:cs typeface="Arial"/>
              </a:rPr>
              <a:t> </a:t>
            </a:r>
            <a:r>
              <a:rPr sz="1800" spc="-5">
                <a:latin typeface="Arial"/>
                <a:cs typeface="Arial"/>
              </a:rPr>
              <a:t>servers</a:t>
            </a:r>
            <a:endParaRPr sz="18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115530" y="3047491"/>
            <a:ext cx="1321435" cy="565150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2700" marR="5080">
              <a:lnSpc>
                <a:spcPts val="2090"/>
              </a:lnSpc>
              <a:spcBef>
                <a:spcPts val="225"/>
              </a:spcBef>
            </a:pPr>
            <a:r>
              <a:rPr sz="1800" spc="-5">
                <a:latin typeface="Arial"/>
                <a:cs typeface="Arial"/>
              </a:rPr>
              <a:t>chinhphu.vn  </a:t>
            </a:r>
            <a:r>
              <a:rPr sz="1800">
                <a:latin typeface="Arial"/>
                <a:cs typeface="Arial"/>
              </a:rPr>
              <a:t>DNS</a:t>
            </a:r>
            <a:r>
              <a:rPr sz="1800" spc="-80">
                <a:latin typeface="Arial"/>
                <a:cs typeface="Arial"/>
              </a:rPr>
              <a:t> </a:t>
            </a:r>
            <a:r>
              <a:rPr sz="1800" spc="-5">
                <a:latin typeface="Arial"/>
                <a:cs typeface="Arial"/>
              </a:rPr>
              <a:t>servers</a:t>
            </a:r>
            <a:endParaRPr sz="18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6997649" y="2629564"/>
            <a:ext cx="559435" cy="420370"/>
          </a:xfrm>
          <a:custGeom>
            <a:avLst/>
            <a:gdLst/>
            <a:ahLst/>
            <a:cxnLst/>
            <a:rect l="l" t="t" r="r" b="b"/>
            <a:pathLst>
              <a:path w="559434" h="420369">
                <a:moveTo>
                  <a:pt x="559079" y="0"/>
                </a:moveTo>
                <a:lnTo>
                  <a:pt x="0" y="420213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986101" y="2629564"/>
            <a:ext cx="501015" cy="420370"/>
          </a:xfrm>
          <a:custGeom>
            <a:avLst/>
            <a:gdLst/>
            <a:ahLst/>
            <a:cxnLst/>
            <a:rect l="l" t="t" r="r" b="b"/>
            <a:pathLst>
              <a:path w="501015" h="420369">
                <a:moveTo>
                  <a:pt x="0" y="0"/>
                </a:moveTo>
                <a:lnTo>
                  <a:pt x="500935" y="420213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1179968" y="3068828"/>
            <a:ext cx="1321435" cy="568325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2700" marR="5080">
              <a:lnSpc>
                <a:spcPts val="2110"/>
              </a:lnSpc>
              <a:spcBef>
                <a:spcPts val="210"/>
              </a:spcBef>
            </a:pPr>
            <a:r>
              <a:rPr sz="1800" spc="-5">
                <a:latin typeface="Arial"/>
                <a:cs typeface="Arial"/>
              </a:rPr>
              <a:t>google.com  </a:t>
            </a:r>
            <a:r>
              <a:rPr sz="1800">
                <a:latin typeface="Arial"/>
                <a:cs typeface="Arial"/>
              </a:rPr>
              <a:t>DNS</a:t>
            </a:r>
            <a:r>
              <a:rPr sz="1800" spc="-80">
                <a:latin typeface="Arial"/>
                <a:cs typeface="Arial"/>
              </a:rPr>
              <a:t> </a:t>
            </a:r>
            <a:r>
              <a:rPr sz="1800" spc="-5">
                <a:latin typeface="Arial"/>
                <a:cs typeface="Arial"/>
              </a:rPr>
              <a:t>servers</a:t>
            </a:r>
            <a:endParaRPr sz="18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787134" y="3047491"/>
            <a:ext cx="1334135" cy="565150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2700" marR="5080">
              <a:lnSpc>
                <a:spcPts val="2090"/>
              </a:lnSpc>
              <a:spcBef>
                <a:spcPts val="225"/>
              </a:spcBef>
            </a:pPr>
            <a:r>
              <a:rPr sz="1800" spc="-5">
                <a:latin typeface="Arial"/>
                <a:cs typeface="Arial"/>
              </a:rPr>
              <a:t>a</a:t>
            </a:r>
            <a:r>
              <a:rPr sz="1800">
                <a:latin typeface="Arial"/>
                <a:cs typeface="Arial"/>
              </a:rPr>
              <a:t>m</a:t>
            </a:r>
            <a:r>
              <a:rPr sz="1800" spc="-5">
                <a:latin typeface="Arial"/>
                <a:cs typeface="Arial"/>
              </a:rPr>
              <a:t>a</a:t>
            </a:r>
            <a:r>
              <a:rPr sz="1800">
                <a:latin typeface="Arial"/>
                <a:cs typeface="Arial"/>
              </a:rPr>
              <a:t>z</a:t>
            </a:r>
            <a:r>
              <a:rPr sz="1800" spc="-5">
                <a:latin typeface="Arial"/>
                <a:cs typeface="Arial"/>
              </a:rPr>
              <a:t>on.</a:t>
            </a:r>
            <a:r>
              <a:rPr sz="1800">
                <a:latin typeface="Arial"/>
                <a:cs typeface="Arial"/>
              </a:rPr>
              <a:t>c</a:t>
            </a:r>
            <a:r>
              <a:rPr sz="1800" spc="-5">
                <a:latin typeface="Arial"/>
                <a:cs typeface="Arial"/>
              </a:rPr>
              <a:t>o</a:t>
            </a:r>
            <a:r>
              <a:rPr sz="1800">
                <a:latin typeface="Arial"/>
                <a:cs typeface="Arial"/>
              </a:rPr>
              <a:t>m  DNS</a:t>
            </a:r>
            <a:r>
              <a:rPr sz="1800" spc="-65">
                <a:latin typeface="Arial"/>
                <a:cs typeface="Arial"/>
              </a:rPr>
              <a:t> </a:t>
            </a:r>
            <a:r>
              <a:rPr sz="1800" spc="-5">
                <a:latin typeface="Arial"/>
                <a:cs typeface="Arial"/>
              </a:rPr>
              <a:t>servers</a:t>
            </a:r>
            <a:endParaRPr sz="180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889903" y="2636521"/>
            <a:ext cx="370205" cy="413384"/>
          </a:xfrm>
          <a:custGeom>
            <a:avLst/>
            <a:gdLst/>
            <a:ahLst/>
            <a:cxnLst/>
            <a:rect l="l" t="t" r="r" b="b"/>
            <a:pathLst>
              <a:path w="370205" h="413385">
                <a:moveTo>
                  <a:pt x="369738" y="0"/>
                </a:moveTo>
                <a:lnTo>
                  <a:pt x="0" y="413256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762067" y="2636521"/>
            <a:ext cx="429895" cy="426084"/>
          </a:xfrm>
          <a:custGeom>
            <a:avLst/>
            <a:gdLst/>
            <a:ahLst/>
            <a:cxnLst/>
            <a:rect l="l" t="t" r="r" b="b"/>
            <a:pathLst>
              <a:path w="429894" h="426085">
                <a:moveTo>
                  <a:pt x="0" y="0"/>
                </a:moveTo>
                <a:lnTo>
                  <a:pt x="429373" y="425779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4614951" y="3029203"/>
            <a:ext cx="1321435" cy="5651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25"/>
              </a:lnSpc>
              <a:spcBef>
                <a:spcPts val="100"/>
              </a:spcBef>
            </a:pPr>
            <a:r>
              <a:rPr sz="1800" spc="-5">
                <a:latin typeface="Arial"/>
                <a:cs typeface="Arial"/>
              </a:rPr>
              <a:t>who.int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ts val="2125"/>
              </a:lnSpc>
            </a:pPr>
            <a:r>
              <a:rPr sz="1800">
                <a:latin typeface="Arial"/>
                <a:cs typeface="Arial"/>
              </a:rPr>
              <a:t>DNS</a:t>
            </a:r>
            <a:r>
              <a:rPr sz="1800" spc="-70">
                <a:latin typeface="Arial"/>
                <a:cs typeface="Arial"/>
              </a:rPr>
              <a:t> </a:t>
            </a:r>
            <a:r>
              <a:rPr sz="1800" spc="-5">
                <a:latin typeface="Arial"/>
                <a:cs typeface="Arial"/>
              </a:rPr>
              <a:t>servers</a:t>
            </a:r>
            <a:endParaRPr sz="1800">
              <a:latin typeface="Arial"/>
              <a:cs typeface="Arial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5128089" y="2629564"/>
            <a:ext cx="0" cy="417830"/>
          </a:xfrm>
          <a:custGeom>
            <a:avLst/>
            <a:gdLst/>
            <a:ahLst/>
            <a:cxnLst/>
            <a:rect l="l" t="t" r="r" b="b"/>
            <a:pathLst>
              <a:path h="417830">
                <a:moveTo>
                  <a:pt x="0" y="0"/>
                </a:moveTo>
                <a:lnTo>
                  <a:pt x="1" y="417431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10026556" y="2282444"/>
            <a:ext cx="2075812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spc="-70">
                <a:solidFill>
                  <a:srgbClr val="C00000"/>
                </a:solidFill>
                <a:latin typeface="Arial"/>
                <a:cs typeface="Arial"/>
              </a:rPr>
              <a:t>Top </a:t>
            </a:r>
            <a:r>
              <a:rPr sz="1800" b="1" i="1" spc="-5">
                <a:solidFill>
                  <a:srgbClr val="C00000"/>
                </a:solidFill>
                <a:latin typeface="Arial"/>
                <a:cs typeface="Arial"/>
              </a:rPr>
              <a:t>Level</a:t>
            </a:r>
            <a:r>
              <a:rPr sz="1800" b="1" i="1" spc="5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1800" b="1" i="1" spc="-5">
                <a:solidFill>
                  <a:srgbClr val="C00000"/>
                </a:solidFill>
                <a:latin typeface="Arial"/>
                <a:cs typeface="Arial"/>
              </a:rPr>
              <a:t>Domain</a:t>
            </a:r>
            <a:endParaRPr sz="1800" b="1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0700017" y="1291844"/>
            <a:ext cx="719235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>
                <a:solidFill>
                  <a:srgbClr val="C00000"/>
                </a:solidFill>
                <a:latin typeface="Arial"/>
                <a:cs typeface="Arial"/>
              </a:rPr>
              <a:t>R</a:t>
            </a:r>
            <a:r>
              <a:rPr sz="1800" b="1" i="1" spc="-5">
                <a:solidFill>
                  <a:srgbClr val="C00000"/>
                </a:solidFill>
                <a:latin typeface="Arial"/>
                <a:cs typeface="Arial"/>
              </a:rPr>
              <a:t>oo</a:t>
            </a:r>
            <a:r>
              <a:rPr sz="1800" b="1" i="1">
                <a:solidFill>
                  <a:srgbClr val="C00000"/>
                </a:solidFill>
                <a:latin typeface="Arial"/>
                <a:cs typeface="Arial"/>
              </a:rPr>
              <a:t>t</a:t>
            </a:r>
            <a:endParaRPr sz="1800" b="1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0222184" y="3157220"/>
            <a:ext cx="1730643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spc="-5">
                <a:solidFill>
                  <a:srgbClr val="FF0000"/>
                </a:solidFill>
                <a:latin typeface="Arial"/>
                <a:cs typeface="Arial"/>
              </a:rPr>
              <a:t>Authoritative</a:t>
            </a:r>
            <a:endParaRPr sz="1800" b="1">
              <a:solidFill>
                <a:srgbClr val="FF0000"/>
              </a:solidFill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78305" y="152400"/>
            <a:ext cx="3189667" cy="1026563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65"/>
              </a:spcBef>
            </a:pPr>
            <a:r>
              <a:rPr spc="-390"/>
              <a:t>DNS</a:t>
            </a:r>
            <a:r>
              <a:rPr spc="-515"/>
              <a:t> </a:t>
            </a:r>
            <a:r>
              <a:rPr spc="-220"/>
              <a:t>Zone</a:t>
            </a:r>
          </a:p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sz="2200" b="0" spc="30">
                <a:solidFill>
                  <a:srgbClr val="595959"/>
                </a:solidFill>
                <a:latin typeface="Century"/>
                <a:cs typeface="Century"/>
              </a:rPr>
              <a:t>Overview</a:t>
            </a:r>
            <a:endParaRPr sz="2200">
              <a:latin typeface="Century"/>
              <a:cs typeface="Century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146350" y="-118394"/>
            <a:ext cx="7955360" cy="44736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877D72E-D276-487D-A0B3-D182B6B5E3C5}"/>
              </a:ext>
            </a:extLst>
          </p:cNvPr>
          <p:cNvSpPr/>
          <p:nvPr/>
        </p:nvSpPr>
        <p:spPr>
          <a:xfrm>
            <a:off x="12031" y="1265210"/>
            <a:ext cx="5366214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DNS is broken up into many different zones</a:t>
            </a: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endParaRPr 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A zone 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groups contiguous domains and subdomains  on the domain tree and  </a:t>
            </a:r>
          </a:p>
          <a:p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assign management  authority to an </a:t>
            </a:r>
          </a:p>
          <a:p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entity.</a:t>
            </a:r>
          </a:p>
          <a:p>
            <a:endParaRPr 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The zone keeps 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records of </a:t>
            </a:r>
            <a:r>
              <a:rPr lang="en-US" sz="20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who the </a:t>
            </a:r>
          </a:p>
          <a:p>
            <a:r>
              <a:rPr lang="en-US" sz="20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authority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 is for each of its subdomains.</a:t>
            </a:r>
          </a:p>
          <a:p>
            <a:endParaRPr 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Multiple DNS 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zones one for each country.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DFC1A62-9468-43B0-AEE8-3E2AAAE3A793}"/>
              </a:ext>
            </a:extLst>
          </p:cNvPr>
          <p:cNvSpPr/>
          <p:nvPr/>
        </p:nvSpPr>
        <p:spPr>
          <a:xfrm>
            <a:off x="5974750" y="5107192"/>
            <a:ext cx="6096000" cy="1323439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sz="2000" dirty="0"/>
          </a:p>
          <a:p>
            <a:r>
              <a:rPr lang="en-US" sz="2000" b="1" dirty="0"/>
              <a:t>The zone: example.com contains </a:t>
            </a:r>
            <a:r>
              <a:rPr lang="en-US" sz="2000" dirty="0"/>
              <a:t>only the DNS records for the hostnames that do not belong to any subdomain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52990ED-6BC4-4341-8EF5-F6B734A6BD9B}"/>
              </a:ext>
            </a:extLst>
          </p:cNvPr>
          <p:cNvSpPr/>
          <p:nvPr/>
        </p:nvSpPr>
        <p:spPr>
          <a:xfrm>
            <a:off x="0" y="5593046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b="1" dirty="0"/>
              <a:t>The tree structure </a:t>
            </a:r>
            <a:r>
              <a:rPr lang="en-US" sz="2400" dirty="0"/>
              <a:t>depicts subdomains within example.com domain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2C3CC27-C66B-4202-92B9-01D0D5A5AEFE}"/>
              </a:ext>
            </a:extLst>
          </p:cNvPr>
          <p:cNvCxnSpPr/>
          <p:nvPr/>
        </p:nvCxnSpPr>
        <p:spPr bwMode="auto">
          <a:xfrm>
            <a:off x="0" y="4965117"/>
            <a:ext cx="12179968" cy="1809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13440" y="668020"/>
            <a:ext cx="10993755" cy="3811270"/>
          </a:xfrm>
          <a:prstGeom prst="rect">
            <a:avLst/>
          </a:prstGeom>
        </p:spPr>
        <p:txBody>
          <a:bodyPr vert="horz" wrap="square" lIns="0" tIns="204470" rIns="0" bIns="0" rtlCol="0">
            <a:spAutoFit/>
          </a:bodyPr>
          <a:lstStyle/>
          <a:p>
            <a:pPr marL="71755">
              <a:lnSpc>
                <a:spcPct val="100000"/>
              </a:lnSpc>
              <a:spcBef>
                <a:spcPts val="1610"/>
              </a:spcBef>
            </a:pPr>
            <a:r>
              <a:rPr sz="2200" spc="30">
                <a:solidFill>
                  <a:srgbClr val="595959"/>
                </a:solidFill>
                <a:latin typeface="Century"/>
                <a:cs typeface="Century"/>
              </a:rPr>
              <a:t>Overview</a:t>
            </a:r>
            <a:endParaRPr sz="2200">
              <a:latin typeface="Century"/>
              <a:cs typeface="Century"/>
            </a:endParaRPr>
          </a:p>
          <a:p>
            <a:pPr marL="469900" marR="1266825" indent="-457200">
              <a:lnSpc>
                <a:spcPct val="102699"/>
              </a:lnSpc>
              <a:spcBef>
                <a:spcPts val="1440"/>
              </a:spcBef>
              <a:buChar char="○"/>
              <a:tabLst>
                <a:tab pos="469265" algn="l"/>
                <a:tab pos="469900" algn="l"/>
              </a:tabLst>
            </a:pPr>
            <a:r>
              <a:rPr sz="2200" spc="-5">
                <a:latin typeface="Arial"/>
                <a:cs typeface="Arial"/>
              </a:rPr>
              <a:t>Each DNS </a:t>
            </a:r>
            <a:r>
              <a:rPr sz="2200">
                <a:latin typeface="Arial"/>
                <a:cs typeface="Arial"/>
              </a:rPr>
              <a:t>zone has at </a:t>
            </a:r>
            <a:r>
              <a:rPr sz="2200" spc="-5">
                <a:latin typeface="Arial"/>
                <a:cs typeface="Arial"/>
              </a:rPr>
              <a:t>least </a:t>
            </a:r>
            <a:r>
              <a:rPr sz="2200">
                <a:latin typeface="Arial"/>
                <a:cs typeface="Arial"/>
              </a:rPr>
              <a:t>one </a:t>
            </a:r>
            <a:r>
              <a:rPr sz="2200" b="1">
                <a:latin typeface="Arial"/>
                <a:cs typeface="Arial"/>
              </a:rPr>
              <a:t>authoritative </a:t>
            </a:r>
            <a:r>
              <a:rPr sz="2200" b="1" spc="-5">
                <a:latin typeface="Arial"/>
                <a:cs typeface="Arial"/>
              </a:rPr>
              <a:t>nameserver </a:t>
            </a:r>
            <a:r>
              <a:rPr sz="2200">
                <a:latin typeface="Arial"/>
                <a:cs typeface="Arial"/>
              </a:rPr>
              <a:t>that </a:t>
            </a:r>
            <a:r>
              <a:rPr sz="2200" spc="-5">
                <a:latin typeface="Arial"/>
                <a:cs typeface="Arial"/>
              </a:rPr>
              <a:t>publishes  information </a:t>
            </a:r>
            <a:r>
              <a:rPr sz="2200">
                <a:latin typeface="Arial"/>
                <a:cs typeface="Arial"/>
              </a:rPr>
              <a:t>about the zone.</a:t>
            </a:r>
          </a:p>
          <a:p>
            <a:pPr marL="469900" indent="-457200">
              <a:lnSpc>
                <a:spcPct val="100000"/>
              </a:lnSpc>
              <a:spcBef>
                <a:spcPts val="960"/>
              </a:spcBef>
              <a:buChar char="○"/>
              <a:tabLst>
                <a:tab pos="469265" algn="l"/>
                <a:tab pos="469900" algn="l"/>
              </a:tabLst>
            </a:pPr>
            <a:r>
              <a:rPr sz="2200">
                <a:latin typeface="Arial"/>
                <a:cs typeface="Arial"/>
              </a:rPr>
              <a:t>It </a:t>
            </a:r>
            <a:r>
              <a:rPr sz="2200" spc="-5">
                <a:latin typeface="Arial"/>
                <a:cs typeface="Arial"/>
              </a:rPr>
              <a:t>provides </a:t>
            </a:r>
            <a:r>
              <a:rPr sz="2200">
                <a:latin typeface="Arial"/>
                <a:cs typeface="Arial"/>
              </a:rPr>
              <a:t>the </a:t>
            </a:r>
            <a:r>
              <a:rPr sz="2200" spc="-5">
                <a:latin typeface="Arial"/>
                <a:cs typeface="Arial"/>
              </a:rPr>
              <a:t>original </a:t>
            </a:r>
            <a:r>
              <a:rPr sz="2200">
                <a:latin typeface="Arial"/>
                <a:cs typeface="Arial"/>
              </a:rPr>
              <a:t>and </a:t>
            </a:r>
            <a:r>
              <a:rPr sz="2200" spc="-5">
                <a:latin typeface="Arial"/>
                <a:cs typeface="Arial"/>
              </a:rPr>
              <a:t>definitive answers </a:t>
            </a:r>
            <a:r>
              <a:rPr sz="2200">
                <a:latin typeface="Arial"/>
                <a:cs typeface="Arial"/>
              </a:rPr>
              <a:t>to </a:t>
            </a:r>
            <a:r>
              <a:rPr sz="2200" spc="-5">
                <a:latin typeface="Arial"/>
                <a:cs typeface="Arial"/>
              </a:rPr>
              <a:t>DNS</a:t>
            </a:r>
            <a:r>
              <a:rPr sz="2200" spc="25">
                <a:latin typeface="Arial"/>
                <a:cs typeface="Arial"/>
              </a:rPr>
              <a:t> </a:t>
            </a:r>
            <a:r>
              <a:rPr sz="2200" spc="-5">
                <a:latin typeface="Arial"/>
                <a:cs typeface="Arial"/>
              </a:rPr>
              <a:t>queries.</a:t>
            </a:r>
            <a:endParaRPr sz="2200">
              <a:latin typeface="Arial"/>
              <a:cs typeface="Arial"/>
            </a:endParaRPr>
          </a:p>
          <a:p>
            <a:pPr marL="469900" marR="779780" indent="-457200">
              <a:lnSpc>
                <a:spcPts val="2590"/>
              </a:lnSpc>
              <a:spcBef>
                <a:spcPts val="1185"/>
              </a:spcBef>
              <a:buChar char="○"/>
              <a:tabLst>
                <a:tab pos="469265" algn="l"/>
                <a:tab pos="469900" algn="l"/>
              </a:tabLst>
            </a:pPr>
            <a:r>
              <a:rPr sz="2200" spc="-5">
                <a:latin typeface="Arial"/>
                <a:cs typeface="Arial"/>
              </a:rPr>
              <a:t>An authoritative </a:t>
            </a:r>
            <a:r>
              <a:rPr sz="2200">
                <a:latin typeface="Arial"/>
                <a:cs typeface="Arial"/>
              </a:rPr>
              <a:t>name server can be a </a:t>
            </a:r>
            <a:r>
              <a:rPr sz="2200" b="1" spc="-5">
                <a:latin typeface="Arial"/>
                <a:cs typeface="Arial"/>
              </a:rPr>
              <a:t>master </a:t>
            </a:r>
            <a:r>
              <a:rPr sz="2200">
                <a:latin typeface="Arial"/>
                <a:cs typeface="Arial"/>
              </a:rPr>
              <a:t>server </a:t>
            </a:r>
            <a:r>
              <a:rPr sz="2200" spc="-5">
                <a:latin typeface="Arial"/>
                <a:cs typeface="Arial"/>
              </a:rPr>
              <a:t>(primary) </a:t>
            </a:r>
            <a:r>
              <a:rPr sz="2200">
                <a:latin typeface="Arial"/>
                <a:cs typeface="Arial"/>
              </a:rPr>
              <a:t>or </a:t>
            </a:r>
            <a:r>
              <a:rPr sz="2200" b="1">
                <a:latin typeface="Arial"/>
                <a:cs typeface="Arial"/>
              </a:rPr>
              <a:t>slave </a:t>
            </a:r>
            <a:r>
              <a:rPr sz="2200">
                <a:latin typeface="Arial"/>
                <a:cs typeface="Arial"/>
              </a:rPr>
              <a:t>server  (secondary).</a:t>
            </a:r>
          </a:p>
          <a:p>
            <a:pPr marL="469900" marR="5080" indent="-457200">
              <a:lnSpc>
                <a:spcPct val="100499"/>
              </a:lnSpc>
              <a:spcBef>
                <a:spcPts val="869"/>
              </a:spcBef>
              <a:buChar char="○"/>
              <a:tabLst>
                <a:tab pos="469265" algn="l"/>
                <a:tab pos="469900" algn="l"/>
              </a:tabLst>
            </a:pPr>
            <a:r>
              <a:rPr sz="2200">
                <a:latin typeface="Arial"/>
                <a:cs typeface="Arial"/>
              </a:rPr>
              <a:t>A </a:t>
            </a:r>
            <a:r>
              <a:rPr sz="2200" b="1" spc="-5">
                <a:latin typeface="Arial"/>
                <a:cs typeface="Arial"/>
              </a:rPr>
              <a:t>master </a:t>
            </a:r>
            <a:r>
              <a:rPr sz="2200">
                <a:latin typeface="Arial"/>
                <a:cs typeface="Arial"/>
              </a:rPr>
              <a:t>server stores the master </a:t>
            </a:r>
            <a:r>
              <a:rPr sz="2200" spc="-5">
                <a:latin typeface="Arial"/>
                <a:cs typeface="Arial"/>
              </a:rPr>
              <a:t>copies </a:t>
            </a:r>
            <a:r>
              <a:rPr sz="2200">
                <a:latin typeface="Arial"/>
                <a:cs typeface="Arial"/>
              </a:rPr>
              <a:t>of </a:t>
            </a:r>
            <a:r>
              <a:rPr sz="2200" spc="-5">
                <a:latin typeface="Arial"/>
                <a:cs typeface="Arial"/>
              </a:rPr>
              <a:t>all </a:t>
            </a:r>
            <a:r>
              <a:rPr sz="2200">
                <a:latin typeface="Arial"/>
                <a:cs typeface="Arial"/>
              </a:rPr>
              <a:t>zone records </a:t>
            </a:r>
            <a:r>
              <a:rPr sz="2200" spc="-5">
                <a:latin typeface="Arial"/>
                <a:cs typeface="Arial"/>
              </a:rPr>
              <a:t>whereas </a:t>
            </a:r>
            <a:r>
              <a:rPr sz="2200">
                <a:latin typeface="Arial"/>
                <a:cs typeface="Arial"/>
              </a:rPr>
              <a:t>a </a:t>
            </a:r>
            <a:r>
              <a:rPr sz="2200" b="1">
                <a:latin typeface="Arial"/>
                <a:cs typeface="Arial"/>
              </a:rPr>
              <a:t>slave </a:t>
            </a:r>
            <a:r>
              <a:rPr sz="2200">
                <a:latin typeface="Arial"/>
                <a:cs typeface="Arial"/>
              </a:rPr>
              <a:t>server  uses an </a:t>
            </a:r>
            <a:r>
              <a:rPr sz="2200" spc="-5">
                <a:latin typeface="Arial"/>
                <a:cs typeface="Arial"/>
              </a:rPr>
              <a:t>automatic updating mechanism </a:t>
            </a:r>
            <a:r>
              <a:rPr sz="2200">
                <a:latin typeface="Arial"/>
                <a:cs typeface="Arial"/>
              </a:rPr>
              <a:t>to </a:t>
            </a:r>
            <a:r>
              <a:rPr sz="2200" spc="-5">
                <a:latin typeface="Arial"/>
                <a:cs typeface="Arial"/>
              </a:rPr>
              <a:t>maintain </a:t>
            </a:r>
            <a:r>
              <a:rPr sz="2200">
                <a:latin typeface="Arial"/>
                <a:cs typeface="Arial"/>
              </a:rPr>
              <a:t>an </a:t>
            </a:r>
            <a:r>
              <a:rPr sz="2200" spc="-5">
                <a:latin typeface="Arial"/>
                <a:cs typeface="Arial"/>
              </a:rPr>
              <a:t>identical </a:t>
            </a:r>
            <a:r>
              <a:rPr sz="2200">
                <a:latin typeface="Arial"/>
                <a:cs typeface="Arial"/>
              </a:rPr>
              <a:t>copy of the master  records.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72734" y="152400"/>
            <a:ext cx="6009066" cy="63286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145"/>
              <a:t>Authoritative</a:t>
            </a:r>
            <a:r>
              <a:rPr spc="-465"/>
              <a:t> </a:t>
            </a:r>
            <a:r>
              <a:rPr spc="-155"/>
              <a:t>Name</a:t>
            </a:r>
            <a:r>
              <a:rPr spc="-465"/>
              <a:t> </a:t>
            </a:r>
            <a:r>
              <a:rPr spc="-220"/>
              <a:t>Servers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05491" y="35154"/>
            <a:ext cx="4866066" cy="63286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390"/>
              <a:t>DNS </a:t>
            </a:r>
            <a:r>
              <a:rPr spc="-450"/>
              <a:t>ROOT</a:t>
            </a:r>
            <a:r>
              <a:rPr spc="-570"/>
              <a:t> </a:t>
            </a:r>
            <a:r>
              <a:rPr spc="-220"/>
              <a:t>Servers</a:t>
            </a:r>
          </a:p>
        </p:txBody>
      </p:sp>
      <p:sp>
        <p:nvSpPr>
          <p:cNvPr id="3" name="object 3"/>
          <p:cNvSpPr/>
          <p:nvPr/>
        </p:nvSpPr>
        <p:spPr>
          <a:xfrm>
            <a:off x="6108700" y="3270310"/>
            <a:ext cx="5861050" cy="28257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61040" y="668020"/>
            <a:ext cx="10821035" cy="5059077"/>
          </a:xfrm>
          <a:prstGeom prst="rect">
            <a:avLst/>
          </a:prstGeom>
        </p:spPr>
        <p:txBody>
          <a:bodyPr vert="horz" wrap="square" lIns="0" tIns="204470" rIns="0" bIns="0" rtlCol="0">
            <a:spAutoFit/>
          </a:bodyPr>
          <a:lstStyle/>
          <a:p>
            <a:pPr marL="224154">
              <a:lnSpc>
                <a:spcPct val="100000"/>
              </a:lnSpc>
              <a:spcBef>
                <a:spcPts val="1610"/>
              </a:spcBef>
            </a:pPr>
            <a:r>
              <a:rPr sz="2200" spc="30">
                <a:solidFill>
                  <a:srgbClr val="595959"/>
                </a:solidFill>
                <a:latin typeface="Century"/>
                <a:cs typeface="Century"/>
              </a:rPr>
              <a:t>Overview</a:t>
            </a:r>
            <a:endParaRPr sz="2200">
              <a:latin typeface="Century"/>
              <a:cs typeface="Century"/>
            </a:endParaRPr>
          </a:p>
          <a:p>
            <a:pPr marL="622300" indent="-457200">
              <a:lnSpc>
                <a:spcPct val="100000"/>
              </a:lnSpc>
              <a:spcBef>
                <a:spcPts val="1510"/>
              </a:spcBef>
              <a:buChar char="○"/>
              <a:tabLst>
                <a:tab pos="621665" algn="l"/>
                <a:tab pos="622300" algn="l"/>
              </a:tabLst>
            </a:pPr>
            <a:r>
              <a:rPr sz="2200">
                <a:latin typeface="Arial"/>
                <a:cs typeface="Arial"/>
              </a:rPr>
              <a:t>The root zone </a:t>
            </a:r>
            <a:r>
              <a:rPr sz="2200" spc="-5">
                <a:latin typeface="Arial"/>
                <a:cs typeface="Arial"/>
              </a:rPr>
              <a:t>is called</a:t>
            </a:r>
            <a:r>
              <a:rPr sz="2200">
                <a:latin typeface="Arial"/>
                <a:cs typeface="Arial"/>
              </a:rPr>
              <a:t> </a:t>
            </a:r>
            <a:r>
              <a:rPr sz="2200" spc="-50">
                <a:latin typeface="Arial"/>
                <a:cs typeface="Arial"/>
              </a:rPr>
              <a:t>ROOT.</a:t>
            </a:r>
            <a:endParaRPr sz="2200">
              <a:latin typeface="Arial"/>
              <a:cs typeface="Arial"/>
            </a:endParaRPr>
          </a:p>
          <a:p>
            <a:pPr marL="622300" indent="-457200">
              <a:lnSpc>
                <a:spcPct val="100000"/>
              </a:lnSpc>
              <a:spcBef>
                <a:spcPts val="1875"/>
              </a:spcBef>
              <a:buChar char="○"/>
              <a:tabLst>
                <a:tab pos="621665" algn="l"/>
                <a:tab pos="622300" algn="l"/>
              </a:tabLst>
            </a:pPr>
            <a:r>
              <a:rPr sz="2200">
                <a:latin typeface="Arial"/>
                <a:cs typeface="Arial"/>
              </a:rPr>
              <a:t>There are </a:t>
            </a:r>
            <a:r>
              <a:rPr sz="2200" b="1">
                <a:latin typeface="Arial"/>
                <a:cs typeface="Arial"/>
              </a:rPr>
              <a:t>13 </a:t>
            </a:r>
            <a:r>
              <a:rPr sz="2200" spc="-5">
                <a:latin typeface="Arial"/>
                <a:cs typeface="Arial"/>
              </a:rPr>
              <a:t>logical </a:t>
            </a:r>
            <a:r>
              <a:rPr sz="2200">
                <a:latin typeface="Arial"/>
                <a:cs typeface="Arial"/>
              </a:rPr>
              <a:t>root </a:t>
            </a:r>
            <a:r>
              <a:rPr lang="en-US" sz="2200">
                <a:latin typeface="Arial"/>
                <a:cs typeface="Arial"/>
              </a:rPr>
              <a:t>zone </a:t>
            </a:r>
            <a:r>
              <a:rPr sz="2200">
                <a:latin typeface="Arial"/>
                <a:cs typeface="Arial"/>
              </a:rPr>
              <a:t>name “servers” </a:t>
            </a:r>
            <a:r>
              <a:rPr sz="2200" spc="-5">
                <a:latin typeface="Arial"/>
                <a:cs typeface="Arial"/>
              </a:rPr>
              <a:t>worldwide </a:t>
            </a:r>
            <a:r>
              <a:rPr sz="2000" i="1" spc="-5">
                <a:latin typeface="Arial"/>
                <a:cs typeface="Arial"/>
              </a:rPr>
              <a:t>(</a:t>
            </a:r>
            <a:r>
              <a:rPr sz="1800" i="1" spc="-5">
                <a:latin typeface="Arial"/>
                <a:cs typeface="Arial"/>
              </a:rPr>
              <a:t>each “server” replicated many</a:t>
            </a:r>
            <a:r>
              <a:rPr sz="1800" i="1" spc="70">
                <a:latin typeface="Arial"/>
                <a:cs typeface="Arial"/>
              </a:rPr>
              <a:t> </a:t>
            </a:r>
            <a:r>
              <a:rPr sz="1800" i="1" spc="-5">
                <a:latin typeface="Arial"/>
                <a:cs typeface="Arial"/>
              </a:rPr>
              <a:t>times)</a:t>
            </a:r>
            <a:endParaRPr sz="1800">
              <a:latin typeface="Arial"/>
              <a:cs typeface="Arial"/>
            </a:endParaRPr>
          </a:p>
          <a:p>
            <a:pPr marL="622300" indent="-457200">
              <a:lnSpc>
                <a:spcPct val="100000"/>
              </a:lnSpc>
              <a:spcBef>
                <a:spcPts val="1750"/>
              </a:spcBef>
              <a:buChar char="○"/>
              <a:tabLst>
                <a:tab pos="621665" algn="l"/>
                <a:tab pos="622300" algn="l"/>
              </a:tabLst>
            </a:pPr>
            <a:r>
              <a:rPr sz="2200">
                <a:latin typeface="Arial"/>
                <a:cs typeface="Arial"/>
              </a:rPr>
              <a:t>They </a:t>
            </a:r>
            <a:r>
              <a:rPr sz="2200" spc="-5">
                <a:latin typeface="Arial"/>
                <a:cs typeface="Arial"/>
              </a:rPr>
              <a:t>provide </a:t>
            </a:r>
            <a:r>
              <a:rPr sz="2200">
                <a:latin typeface="Arial"/>
                <a:cs typeface="Arial"/>
              </a:rPr>
              <a:t>the nameserver </a:t>
            </a:r>
            <a:r>
              <a:rPr sz="2200" spc="-5">
                <a:latin typeface="Arial"/>
                <a:cs typeface="Arial"/>
              </a:rPr>
              <a:t>information </a:t>
            </a:r>
            <a:r>
              <a:rPr sz="2200">
                <a:latin typeface="Arial"/>
                <a:cs typeface="Arial"/>
              </a:rPr>
              <a:t>about </a:t>
            </a:r>
            <a:r>
              <a:rPr sz="2200" spc="-5">
                <a:latin typeface="Arial"/>
                <a:cs typeface="Arial"/>
              </a:rPr>
              <a:t>all</a:t>
            </a:r>
            <a:r>
              <a:rPr sz="2200" spc="-30">
                <a:latin typeface="Arial"/>
                <a:cs typeface="Arial"/>
              </a:rPr>
              <a:t> </a:t>
            </a:r>
            <a:r>
              <a:rPr sz="2200">
                <a:latin typeface="Arial"/>
                <a:cs typeface="Arial"/>
              </a:rPr>
              <a:t>TLDs</a:t>
            </a:r>
          </a:p>
          <a:p>
            <a:pPr marR="6008370" algn="r">
              <a:lnSpc>
                <a:spcPct val="100000"/>
              </a:lnSpc>
              <a:spcBef>
                <a:spcPts val="1855"/>
              </a:spcBef>
            </a:pPr>
            <a:r>
              <a:rPr sz="2000" u="sng" spc="-10">
                <a:uFill>
                  <a:solidFill>
                    <a:srgbClr val="5ECCF3"/>
                  </a:solidFill>
                </a:uFill>
                <a:latin typeface="Arial"/>
                <a:cs typeface="Arial"/>
              </a:rPr>
              <a:t>https://</a:t>
            </a:r>
            <a:r>
              <a:rPr sz="2000" u="sng" spc="-10">
                <a:uFill>
                  <a:solidFill>
                    <a:srgbClr val="5ECCF3"/>
                  </a:solidFill>
                </a:uFill>
                <a:latin typeface="Arial"/>
                <a:cs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www.internic.net/domain/root.zone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550">
              <a:latin typeface="Arial"/>
              <a:cs typeface="Arial"/>
            </a:endParaRPr>
          </a:p>
          <a:p>
            <a:pPr marR="6024880" algn="r">
              <a:lnSpc>
                <a:spcPct val="100000"/>
              </a:lnSpc>
            </a:pPr>
            <a:r>
              <a:rPr sz="2200" b="1" i="1" u="sng">
                <a:solidFill>
                  <a:srgbClr val="C00000"/>
                </a:solidFill>
                <a:uFill>
                  <a:solidFill>
                    <a:srgbClr val="C00000"/>
                  </a:solidFill>
                </a:uFill>
                <a:latin typeface="Arial"/>
                <a:cs typeface="Arial"/>
              </a:rPr>
              <a:t>incredibly </a:t>
            </a:r>
            <a:r>
              <a:rPr sz="2200" b="1" i="1" u="sng" spc="-5">
                <a:solidFill>
                  <a:srgbClr val="C00000"/>
                </a:solidFill>
                <a:uFill>
                  <a:solidFill>
                    <a:srgbClr val="C00000"/>
                  </a:solidFill>
                </a:uFill>
                <a:latin typeface="Arial"/>
                <a:cs typeface="Arial"/>
              </a:rPr>
              <a:t>important</a:t>
            </a:r>
            <a:r>
              <a:rPr sz="2200" b="1" i="1" spc="-5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200">
                <a:solidFill>
                  <a:srgbClr val="12121E"/>
                </a:solidFill>
                <a:latin typeface="Arial"/>
                <a:cs typeface="Arial"/>
              </a:rPr>
              <a:t>Internet</a:t>
            </a:r>
            <a:r>
              <a:rPr sz="2200" spc="-10">
                <a:solidFill>
                  <a:srgbClr val="12121E"/>
                </a:solidFill>
                <a:latin typeface="Arial"/>
                <a:cs typeface="Arial"/>
              </a:rPr>
              <a:t> </a:t>
            </a:r>
            <a:r>
              <a:rPr sz="2200" spc="-5">
                <a:solidFill>
                  <a:srgbClr val="12121E"/>
                </a:solidFill>
                <a:latin typeface="Arial"/>
                <a:cs typeface="Arial"/>
              </a:rPr>
              <a:t>function</a:t>
            </a:r>
            <a:endParaRPr sz="2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455"/>
              </a:spcBef>
            </a:pPr>
            <a:r>
              <a:rPr sz="1800" spc="-5">
                <a:solidFill>
                  <a:srgbClr val="12121E"/>
                </a:solidFill>
                <a:latin typeface="Arial"/>
                <a:cs typeface="Arial"/>
              </a:rPr>
              <a:t>They are the starting point of </a:t>
            </a:r>
            <a:r>
              <a:rPr sz="1800">
                <a:solidFill>
                  <a:srgbClr val="12121E"/>
                </a:solidFill>
                <a:latin typeface="Arial"/>
                <a:cs typeface="Arial"/>
              </a:rPr>
              <a:t>DNS</a:t>
            </a:r>
            <a:r>
              <a:rPr sz="1800" spc="-10">
                <a:solidFill>
                  <a:srgbClr val="12121E"/>
                </a:solidFill>
                <a:latin typeface="Arial"/>
                <a:cs typeface="Arial"/>
              </a:rPr>
              <a:t> </a:t>
            </a:r>
            <a:r>
              <a:rPr sz="1800" spc="-5">
                <a:solidFill>
                  <a:srgbClr val="12121E"/>
                </a:solidFill>
                <a:latin typeface="Arial"/>
                <a:cs typeface="Arial"/>
              </a:rPr>
              <a:t>queries.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800">
              <a:latin typeface="Arial"/>
              <a:cs typeface="Arial"/>
            </a:endParaRPr>
          </a:p>
          <a:p>
            <a:pPr marL="43180" marR="5765165">
              <a:lnSpc>
                <a:spcPts val="2090"/>
              </a:lnSpc>
              <a:spcBef>
                <a:spcPts val="1110"/>
              </a:spcBef>
            </a:pPr>
            <a:r>
              <a:rPr sz="1800" b="1" spc="-5">
                <a:latin typeface="Arial"/>
                <a:cs typeface="Arial"/>
              </a:rPr>
              <a:t>ICANN </a:t>
            </a:r>
            <a:r>
              <a:rPr sz="1800" spc="-5">
                <a:latin typeface="Arial"/>
                <a:cs typeface="Arial"/>
              </a:rPr>
              <a:t>(Internet Corporation for Assigned Names  and Numbers) manages root </a:t>
            </a:r>
            <a:r>
              <a:rPr sz="1800">
                <a:latin typeface="Arial"/>
                <a:cs typeface="Arial"/>
              </a:rPr>
              <a:t>DNS</a:t>
            </a:r>
            <a:r>
              <a:rPr sz="1800" spc="-5">
                <a:latin typeface="Arial"/>
                <a:cs typeface="Arial"/>
              </a:rPr>
              <a:t> domain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4400" y="152400"/>
            <a:ext cx="5551867" cy="662361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65"/>
              </a:spcBef>
            </a:pPr>
            <a:r>
              <a:rPr spc="-245"/>
              <a:t>13</a:t>
            </a:r>
            <a:r>
              <a:rPr spc="-465"/>
              <a:t> </a:t>
            </a:r>
            <a:r>
              <a:rPr lang="en-US"/>
              <a:t>DNS root zone</a:t>
            </a:r>
            <a:endParaRPr spc="-220"/>
          </a:p>
        </p:txBody>
      </p:sp>
      <p:sp>
        <p:nvSpPr>
          <p:cNvPr id="3" name="object 3"/>
          <p:cNvSpPr txBox="1"/>
          <p:nvPr/>
        </p:nvSpPr>
        <p:spPr>
          <a:xfrm>
            <a:off x="8663576" y="1154900"/>
            <a:ext cx="3147424" cy="1105559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75"/>
              </a:spcBef>
            </a:pPr>
            <a:r>
              <a:rPr sz="2400" spc="-5">
                <a:latin typeface="Arial"/>
                <a:cs typeface="Arial"/>
              </a:rPr>
              <a:t>They </a:t>
            </a:r>
            <a:r>
              <a:rPr sz="2400">
                <a:latin typeface="Arial"/>
                <a:cs typeface="Arial"/>
              </a:rPr>
              <a:t>are </a:t>
            </a:r>
            <a:r>
              <a:rPr sz="2400" spc="-5">
                <a:latin typeface="Arial"/>
                <a:cs typeface="Arial"/>
              </a:rPr>
              <a:t>the  </a:t>
            </a:r>
            <a:r>
              <a:rPr sz="2400">
                <a:latin typeface="Arial"/>
                <a:cs typeface="Arial"/>
              </a:rPr>
              <a:t>most </a:t>
            </a:r>
            <a:r>
              <a:rPr sz="2400" spc="-5">
                <a:latin typeface="Arial"/>
                <a:cs typeface="Arial"/>
              </a:rPr>
              <a:t>critical  infrastructure</a:t>
            </a:r>
            <a:r>
              <a:rPr sz="2400" spc="-50">
                <a:latin typeface="Arial"/>
                <a:cs typeface="Arial"/>
              </a:rPr>
              <a:t> </a:t>
            </a:r>
            <a:r>
              <a:rPr sz="2400">
                <a:latin typeface="Arial"/>
                <a:cs typeface="Arial"/>
              </a:rPr>
              <a:t>on  </a:t>
            </a:r>
            <a:r>
              <a:rPr sz="2400" spc="-5">
                <a:latin typeface="Arial"/>
                <a:cs typeface="Arial"/>
              </a:rPr>
              <a:t>the</a:t>
            </a:r>
            <a:r>
              <a:rPr sz="2400" spc="-15">
                <a:latin typeface="Arial"/>
                <a:cs typeface="Arial"/>
              </a:rPr>
              <a:t> </a:t>
            </a:r>
            <a:r>
              <a:rPr sz="2400" spc="-5">
                <a:latin typeface="Arial"/>
                <a:cs typeface="Arial"/>
              </a:rPr>
              <a:t>Internet.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81000" y="1058516"/>
            <a:ext cx="7772400" cy="493722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57DBCCE-BCF0-49FC-A71D-A58A72A59987}"/>
              </a:ext>
            </a:extLst>
          </p:cNvPr>
          <p:cNvSpPr/>
          <p:nvPr/>
        </p:nvSpPr>
        <p:spPr>
          <a:xfrm>
            <a:off x="381000" y="6054826"/>
            <a:ext cx="44807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https://www.iana.org/domains/root/servers</a:t>
            </a:r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D79B508-0CB0-4DD6-B14A-7C4016D3D16C}"/>
              </a:ext>
            </a:extLst>
          </p:cNvPr>
          <p:cNvSpPr/>
          <p:nvPr/>
        </p:nvSpPr>
        <p:spPr>
          <a:xfrm>
            <a:off x="8605004" y="2505670"/>
            <a:ext cx="355491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/>
              <a:t>network of hundreds of servers in many countries around the world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14375" y="1447800"/>
            <a:ext cx="10763250" cy="31407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5605" indent="-382905">
              <a:lnSpc>
                <a:spcPct val="100000"/>
              </a:lnSpc>
              <a:spcBef>
                <a:spcPts val="100"/>
              </a:spcBef>
              <a:buClr>
                <a:srgbClr val="00B0F0"/>
              </a:buClr>
              <a:buChar char="○"/>
              <a:tabLst>
                <a:tab pos="394970" algn="l"/>
                <a:tab pos="395605" algn="l"/>
                <a:tab pos="2879090" algn="l"/>
              </a:tabLst>
            </a:pPr>
            <a:r>
              <a:rPr sz="2200">
                <a:latin typeface="Arial"/>
                <a:cs typeface="Arial"/>
              </a:rPr>
              <a:t>Infrastructure</a:t>
            </a:r>
            <a:r>
              <a:rPr sz="2200" spc="-40">
                <a:latin typeface="Arial"/>
                <a:cs typeface="Arial"/>
              </a:rPr>
              <a:t> </a:t>
            </a:r>
            <a:r>
              <a:rPr sz="2200">
                <a:latin typeface="Arial"/>
                <a:cs typeface="Arial"/>
              </a:rPr>
              <a:t>TLD:	.arpa</a:t>
            </a:r>
          </a:p>
          <a:p>
            <a:pPr marL="395605" indent="-382905">
              <a:lnSpc>
                <a:spcPct val="100000"/>
              </a:lnSpc>
              <a:spcBef>
                <a:spcPts val="1560"/>
              </a:spcBef>
              <a:buClr>
                <a:srgbClr val="00B0F0"/>
              </a:buClr>
              <a:buChar char="○"/>
              <a:tabLst>
                <a:tab pos="394970" algn="l"/>
                <a:tab pos="395605" algn="l"/>
              </a:tabLst>
            </a:pPr>
            <a:r>
              <a:rPr sz="2200" spc="-5">
                <a:latin typeface="Arial"/>
                <a:cs typeface="Arial"/>
              </a:rPr>
              <a:t>Generic </a:t>
            </a:r>
            <a:r>
              <a:rPr sz="2200">
                <a:latin typeface="Arial"/>
                <a:cs typeface="Arial"/>
              </a:rPr>
              <a:t>TLD (gTLD): .com,</a:t>
            </a:r>
            <a:r>
              <a:rPr sz="2200" spc="-40">
                <a:latin typeface="Arial"/>
                <a:cs typeface="Arial"/>
              </a:rPr>
              <a:t> </a:t>
            </a:r>
            <a:r>
              <a:rPr sz="2200">
                <a:latin typeface="Arial"/>
                <a:cs typeface="Arial"/>
              </a:rPr>
              <a:t>.net,</a:t>
            </a:r>
          </a:p>
          <a:p>
            <a:pPr marL="394970" marR="5080" indent="-382905">
              <a:lnSpc>
                <a:spcPct val="100499"/>
              </a:lnSpc>
              <a:spcBef>
                <a:spcPts val="1425"/>
              </a:spcBef>
              <a:buClr>
                <a:srgbClr val="00B0F0"/>
              </a:buClr>
              <a:buChar char="○"/>
              <a:tabLst>
                <a:tab pos="394970" algn="l"/>
                <a:tab pos="395605" algn="l"/>
                <a:tab pos="2147570" algn="l"/>
              </a:tabLst>
            </a:pPr>
            <a:r>
              <a:rPr sz="2200" spc="-5">
                <a:latin typeface="Arial"/>
                <a:cs typeface="Arial"/>
              </a:rPr>
              <a:t>Sponsored </a:t>
            </a:r>
            <a:r>
              <a:rPr sz="2200">
                <a:latin typeface="Arial"/>
                <a:cs typeface="Arial"/>
              </a:rPr>
              <a:t>TLD (sTLD): These </a:t>
            </a:r>
            <a:r>
              <a:rPr sz="2200" spc="-5">
                <a:latin typeface="Arial"/>
                <a:cs typeface="Arial"/>
              </a:rPr>
              <a:t>domains </a:t>
            </a:r>
            <a:r>
              <a:rPr sz="2200">
                <a:latin typeface="Arial"/>
                <a:cs typeface="Arial"/>
              </a:rPr>
              <a:t>are proposed and sponsored by </a:t>
            </a:r>
            <a:r>
              <a:rPr sz="2200" spc="-5">
                <a:latin typeface="Arial"/>
                <a:cs typeface="Arial"/>
              </a:rPr>
              <a:t>private  agencies </a:t>
            </a:r>
            <a:r>
              <a:rPr sz="2200">
                <a:latin typeface="Arial"/>
                <a:cs typeface="Arial"/>
              </a:rPr>
              <a:t>or </a:t>
            </a:r>
            <a:r>
              <a:rPr sz="2200" spc="-5">
                <a:latin typeface="Arial"/>
                <a:cs typeface="Arial"/>
              </a:rPr>
              <a:t>organizations </a:t>
            </a:r>
            <a:r>
              <a:rPr sz="2200">
                <a:latin typeface="Arial"/>
                <a:cs typeface="Arial"/>
              </a:rPr>
              <a:t>that </a:t>
            </a:r>
            <a:r>
              <a:rPr sz="2200" spc="-5">
                <a:latin typeface="Arial"/>
                <a:cs typeface="Arial"/>
              </a:rPr>
              <a:t>establish </a:t>
            </a:r>
            <a:r>
              <a:rPr sz="2200">
                <a:latin typeface="Arial"/>
                <a:cs typeface="Arial"/>
              </a:rPr>
              <a:t>and enforce </a:t>
            </a:r>
            <a:r>
              <a:rPr sz="2200" spc="-5">
                <a:latin typeface="Arial"/>
                <a:cs typeface="Arial"/>
              </a:rPr>
              <a:t>rules restricting </a:t>
            </a:r>
            <a:r>
              <a:rPr sz="2200">
                <a:latin typeface="Arial"/>
                <a:cs typeface="Arial"/>
              </a:rPr>
              <a:t>the </a:t>
            </a:r>
            <a:r>
              <a:rPr sz="2200" spc="-5">
                <a:latin typeface="Arial"/>
                <a:cs typeface="Arial"/>
              </a:rPr>
              <a:t>eligibility </a:t>
            </a:r>
            <a:r>
              <a:rPr sz="2200">
                <a:latin typeface="Arial"/>
                <a:cs typeface="Arial"/>
              </a:rPr>
              <a:t>to  use the</a:t>
            </a:r>
            <a:r>
              <a:rPr sz="2200" spc="-40">
                <a:latin typeface="Arial"/>
                <a:cs typeface="Arial"/>
              </a:rPr>
              <a:t> </a:t>
            </a:r>
            <a:r>
              <a:rPr sz="2200">
                <a:latin typeface="Arial"/>
                <a:cs typeface="Arial"/>
              </a:rPr>
              <a:t>TLD:	.edu, </a:t>
            </a:r>
            <a:r>
              <a:rPr sz="2200" spc="-35">
                <a:latin typeface="Arial"/>
                <a:cs typeface="Arial"/>
              </a:rPr>
              <a:t>.gov, </a:t>
            </a:r>
            <a:r>
              <a:rPr sz="2200" spc="-5">
                <a:latin typeface="Arial"/>
                <a:cs typeface="Arial"/>
              </a:rPr>
              <a:t>.mil, .travel,</a:t>
            </a:r>
            <a:r>
              <a:rPr sz="2200" spc="35">
                <a:latin typeface="Arial"/>
                <a:cs typeface="Arial"/>
              </a:rPr>
              <a:t> </a:t>
            </a:r>
            <a:r>
              <a:rPr sz="2200" spc="-5">
                <a:latin typeface="Arial"/>
                <a:cs typeface="Arial"/>
              </a:rPr>
              <a:t>.jobs</a:t>
            </a:r>
            <a:endParaRPr sz="2200">
              <a:latin typeface="Arial"/>
              <a:cs typeface="Arial"/>
            </a:endParaRPr>
          </a:p>
          <a:p>
            <a:pPr marL="395605" indent="-382905">
              <a:lnSpc>
                <a:spcPct val="100000"/>
              </a:lnSpc>
              <a:spcBef>
                <a:spcPts val="1465"/>
              </a:spcBef>
              <a:buClr>
                <a:srgbClr val="00B0F0"/>
              </a:buClr>
              <a:buChar char="○"/>
              <a:tabLst>
                <a:tab pos="394970" algn="l"/>
                <a:tab pos="395605" algn="l"/>
              </a:tabLst>
            </a:pPr>
            <a:r>
              <a:rPr sz="2200" spc="-5">
                <a:latin typeface="Arial"/>
                <a:cs typeface="Arial"/>
              </a:rPr>
              <a:t>Country Code </a:t>
            </a:r>
            <a:r>
              <a:rPr sz="2200">
                <a:latin typeface="Arial"/>
                <a:cs typeface="Arial"/>
              </a:rPr>
              <a:t>TLD (ccTLD): .au </a:t>
            </a:r>
            <a:r>
              <a:rPr sz="2200" spc="-5">
                <a:latin typeface="Arial"/>
                <a:cs typeface="Arial"/>
              </a:rPr>
              <a:t>(Australia), </a:t>
            </a:r>
            <a:r>
              <a:rPr sz="2200">
                <a:latin typeface="Arial"/>
                <a:cs typeface="Arial"/>
              </a:rPr>
              <a:t>.vn </a:t>
            </a:r>
            <a:r>
              <a:rPr sz="2200" spc="-5">
                <a:latin typeface="Arial"/>
                <a:cs typeface="Arial"/>
              </a:rPr>
              <a:t>(Vietnam), </a:t>
            </a:r>
            <a:r>
              <a:rPr sz="2200">
                <a:latin typeface="Arial"/>
                <a:cs typeface="Arial"/>
              </a:rPr>
              <a:t>.fr</a:t>
            </a:r>
            <a:r>
              <a:rPr sz="2200" spc="-15">
                <a:latin typeface="Arial"/>
                <a:cs typeface="Arial"/>
              </a:rPr>
              <a:t> </a:t>
            </a:r>
            <a:r>
              <a:rPr sz="2200">
                <a:latin typeface="Arial"/>
                <a:cs typeface="Arial"/>
              </a:rPr>
              <a:t>(France)</a:t>
            </a:r>
          </a:p>
          <a:p>
            <a:pPr marL="395605" indent="-382905">
              <a:lnSpc>
                <a:spcPct val="100000"/>
              </a:lnSpc>
              <a:spcBef>
                <a:spcPts val="1560"/>
              </a:spcBef>
              <a:buClr>
                <a:srgbClr val="00B0F0"/>
              </a:buClr>
              <a:buChar char="○"/>
              <a:tabLst>
                <a:tab pos="394970" algn="l"/>
                <a:tab pos="395605" algn="l"/>
              </a:tabLst>
            </a:pPr>
            <a:r>
              <a:rPr sz="2200" spc="-5">
                <a:latin typeface="Arial"/>
                <a:cs typeface="Arial"/>
              </a:rPr>
              <a:t>Reserved </a:t>
            </a:r>
            <a:r>
              <a:rPr sz="2200">
                <a:latin typeface="Arial"/>
                <a:cs typeface="Arial"/>
              </a:rPr>
              <a:t>TLD: </a:t>
            </a:r>
            <a:r>
              <a:rPr sz="2200" spc="-5">
                <a:latin typeface="Arial"/>
                <a:cs typeface="Arial"/>
              </a:rPr>
              <a:t>.example, </a:t>
            </a:r>
            <a:r>
              <a:rPr sz="2200">
                <a:latin typeface="Arial"/>
                <a:cs typeface="Arial"/>
              </a:rPr>
              <a:t>.test, </a:t>
            </a:r>
            <a:r>
              <a:rPr sz="2200" spc="-5">
                <a:latin typeface="Arial"/>
                <a:cs typeface="Arial"/>
              </a:rPr>
              <a:t>.localhost,</a:t>
            </a:r>
            <a:r>
              <a:rPr sz="2200" spc="-30">
                <a:latin typeface="Arial"/>
                <a:cs typeface="Arial"/>
              </a:rPr>
              <a:t> </a:t>
            </a:r>
            <a:r>
              <a:rPr sz="2200" spc="-5">
                <a:latin typeface="Arial"/>
                <a:cs typeface="Arial"/>
              </a:rPr>
              <a:t>.invalid</a:t>
            </a:r>
            <a:endParaRPr sz="22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38200" y="180474"/>
            <a:ext cx="5856667" cy="1026563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65"/>
              </a:spcBef>
            </a:pPr>
            <a:r>
              <a:rPr spc="-275"/>
              <a:t>Top</a:t>
            </a:r>
            <a:r>
              <a:rPr spc="-459"/>
              <a:t> </a:t>
            </a:r>
            <a:r>
              <a:rPr spc="-185"/>
              <a:t>Level</a:t>
            </a:r>
            <a:r>
              <a:rPr spc="-455"/>
              <a:t> </a:t>
            </a:r>
            <a:r>
              <a:rPr spc="-215"/>
              <a:t>Domain</a:t>
            </a:r>
            <a:r>
              <a:rPr spc="-470"/>
              <a:t> </a:t>
            </a:r>
            <a:r>
              <a:rPr spc="-225"/>
              <a:t>(TLD)</a:t>
            </a:r>
          </a:p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sz="2200" b="1" spc="-30">
                <a:solidFill>
                  <a:srgbClr val="595959"/>
                </a:solidFill>
                <a:latin typeface="Century"/>
                <a:cs typeface="Century"/>
              </a:rPr>
              <a:t>Authoritative</a:t>
            </a:r>
            <a:r>
              <a:rPr sz="2200" b="1" spc="-140">
                <a:solidFill>
                  <a:srgbClr val="595959"/>
                </a:solidFill>
                <a:latin typeface="Century"/>
                <a:cs typeface="Century"/>
              </a:rPr>
              <a:t> </a:t>
            </a:r>
            <a:r>
              <a:rPr sz="2200" b="1" spc="-40">
                <a:solidFill>
                  <a:srgbClr val="595959"/>
                </a:solidFill>
                <a:latin typeface="Century"/>
                <a:cs typeface="Century"/>
              </a:rPr>
              <a:t>servers</a:t>
            </a:r>
            <a:endParaRPr sz="2200" b="1">
              <a:latin typeface="Century"/>
              <a:cs typeface="Century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59491" y="82198"/>
            <a:ext cx="5077693" cy="1026563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65"/>
              </a:spcBef>
            </a:pPr>
            <a:r>
              <a:rPr spc="-390"/>
              <a:t>DNS </a:t>
            </a:r>
            <a:r>
              <a:rPr spc="-195"/>
              <a:t>Query</a:t>
            </a:r>
            <a:r>
              <a:rPr spc="-525"/>
              <a:t> </a:t>
            </a:r>
            <a:r>
              <a:rPr spc="-295"/>
              <a:t>Process</a:t>
            </a:r>
          </a:p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sz="2200" b="0" spc="-75">
                <a:solidFill>
                  <a:srgbClr val="595959"/>
                </a:solidFill>
                <a:latin typeface="Century"/>
                <a:cs typeface="Century"/>
              </a:rPr>
              <a:t>Iterated </a:t>
            </a:r>
            <a:r>
              <a:rPr sz="2200" b="0" spc="-35">
                <a:solidFill>
                  <a:srgbClr val="595959"/>
                </a:solidFill>
                <a:latin typeface="Century"/>
                <a:cs typeface="Century"/>
              </a:rPr>
              <a:t>and Recursive</a:t>
            </a:r>
            <a:r>
              <a:rPr sz="2200" b="0" spc="-345">
                <a:solidFill>
                  <a:srgbClr val="595959"/>
                </a:solidFill>
                <a:latin typeface="Century"/>
                <a:cs typeface="Century"/>
              </a:rPr>
              <a:t> </a:t>
            </a:r>
            <a:r>
              <a:rPr sz="2200" b="0" spc="5">
                <a:solidFill>
                  <a:srgbClr val="595959"/>
                </a:solidFill>
                <a:latin typeface="Century"/>
                <a:cs typeface="Century"/>
              </a:rPr>
              <a:t>query</a:t>
            </a:r>
            <a:endParaRPr sz="2200">
              <a:latin typeface="Century"/>
              <a:cs typeface="Century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34485" y="3887194"/>
            <a:ext cx="1640839" cy="477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900"/>
              </a:lnSpc>
              <a:spcBef>
                <a:spcPts val="100"/>
              </a:spcBef>
            </a:pPr>
            <a:r>
              <a:rPr sz="1600" spc="-5">
                <a:latin typeface="Arial"/>
                <a:cs typeface="Arial"/>
              </a:rPr>
              <a:t>requesting host</a:t>
            </a:r>
            <a:r>
              <a:rPr sz="1600" spc="-50">
                <a:latin typeface="Arial"/>
                <a:cs typeface="Arial"/>
              </a:rPr>
              <a:t> </a:t>
            </a:r>
            <a:r>
              <a:rPr sz="1600" spc="-5">
                <a:latin typeface="Arial"/>
                <a:cs typeface="Arial"/>
              </a:rPr>
              <a:t>at</a:t>
            </a:r>
            <a:endParaRPr sz="1600">
              <a:latin typeface="Arial"/>
              <a:cs typeface="Arial"/>
            </a:endParaRPr>
          </a:p>
          <a:p>
            <a:pPr marL="17780">
              <a:lnSpc>
                <a:spcPts val="1660"/>
              </a:lnSpc>
            </a:pPr>
            <a:r>
              <a:rPr sz="1400" i="1" spc="-5">
                <a:solidFill>
                  <a:srgbClr val="000099"/>
                </a:solidFill>
                <a:latin typeface="Arial"/>
                <a:cs typeface="Arial"/>
              </a:rPr>
              <a:t>engineering.nyu.edu</a:t>
            </a:r>
            <a:endParaRPr sz="1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635932" y="4274290"/>
            <a:ext cx="171958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i="1" spc="-5">
                <a:latin typeface="Arial"/>
                <a:cs typeface="Arial"/>
              </a:rPr>
              <a:t>gaia.cs.umass.edu</a:t>
            </a:r>
            <a:endParaRPr sz="16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863734" y="3236887"/>
            <a:ext cx="1197610" cy="85725"/>
          </a:xfrm>
          <a:custGeom>
            <a:avLst/>
            <a:gdLst/>
            <a:ahLst/>
            <a:cxnLst/>
            <a:rect l="l" t="t" r="r" b="b"/>
            <a:pathLst>
              <a:path w="1197610" h="85725">
                <a:moveTo>
                  <a:pt x="1111269" y="0"/>
                </a:moveTo>
                <a:lnTo>
                  <a:pt x="1111269" y="85725"/>
                </a:lnTo>
                <a:lnTo>
                  <a:pt x="1168419" y="57150"/>
                </a:lnTo>
                <a:lnTo>
                  <a:pt x="1125556" y="57150"/>
                </a:lnTo>
                <a:lnTo>
                  <a:pt x="1125556" y="28575"/>
                </a:lnTo>
                <a:lnTo>
                  <a:pt x="1168419" y="28575"/>
                </a:lnTo>
                <a:lnTo>
                  <a:pt x="1111269" y="0"/>
                </a:lnTo>
                <a:close/>
              </a:path>
              <a:path w="1197610" h="85725">
                <a:moveTo>
                  <a:pt x="1111269" y="28575"/>
                </a:moveTo>
                <a:lnTo>
                  <a:pt x="0" y="28575"/>
                </a:lnTo>
                <a:lnTo>
                  <a:pt x="0" y="57150"/>
                </a:lnTo>
                <a:lnTo>
                  <a:pt x="1111269" y="57150"/>
                </a:lnTo>
                <a:lnTo>
                  <a:pt x="1111269" y="28575"/>
                </a:lnTo>
                <a:close/>
              </a:path>
              <a:path w="1197610" h="85725">
                <a:moveTo>
                  <a:pt x="1168419" y="28575"/>
                </a:moveTo>
                <a:lnTo>
                  <a:pt x="1125556" y="28575"/>
                </a:lnTo>
                <a:lnTo>
                  <a:pt x="1125556" y="57150"/>
                </a:lnTo>
                <a:lnTo>
                  <a:pt x="1168419" y="57150"/>
                </a:lnTo>
                <a:lnTo>
                  <a:pt x="1196994" y="42862"/>
                </a:lnTo>
                <a:lnTo>
                  <a:pt x="1168419" y="28575"/>
                </a:lnTo>
                <a:close/>
              </a:path>
            </a:pathLst>
          </a:custGeom>
          <a:solidFill>
            <a:srgbClr val="CC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332881" y="2009662"/>
            <a:ext cx="925194" cy="981710"/>
          </a:xfrm>
          <a:custGeom>
            <a:avLst/>
            <a:gdLst/>
            <a:ahLst/>
            <a:cxnLst/>
            <a:rect l="l" t="t" r="r" b="b"/>
            <a:pathLst>
              <a:path w="925195" h="981710">
                <a:moveTo>
                  <a:pt x="855646" y="52633"/>
                </a:moveTo>
                <a:lnTo>
                  <a:pt x="0" y="961758"/>
                </a:lnTo>
                <a:lnTo>
                  <a:pt x="20807" y="981341"/>
                </a:lnTo>
                <a:lnTo>
                  <a:pt x="876455" y="72218"/>
                </a:lnTo>
                <a:lnTo>
                  <a:pt x="855646" y="52633"/>
                </a:lnTo>
                <a:close/>
              </a:path>
              <a:path w="925195" h="981710">
                <a:moveTo>
                  <a:pt x="912134" y="42230"/>
                </a:moveTo>
                <a:lnTo>
                  <a:pt x="865437" y="42230"/>
                </a:lnTo>
                <a:lnTo>
                  <a:pt x="886246" y="61814"/>
                </a:lnTo>
                <a:lnTo>
                  <a:pt x="876455" y="72218"/>
                </a:lnTo>
                <a:lnTo>
                  <a:pt x="897262" y="91801"/>
                </a:lnTo>
                <a:lnTo>
                  <a:pt x="912134" y="42230"/>
                </a:lnTo>
                <a:close/>
              </a:path>
              <a:path w="925195" h="981710">
                <a:moveTo>
                  <a:pt x="865437" y="42230"/>
                </a:moveTo>
                <a:lnTo>
                  <a:pt x="855646" y="52633"/>
                </a:lnTo>
                <a:lnTo>
                  <a:pt x="876455" y="72218"/>
                </a:lnTo>
                <a:lnTo>
                  <a:pt x="886246" y="61814"/>
                </a:lnTo>
                <a:lnTo>
                  <a:pt x="865437" y="42230"/>
                </a:lnTo>
                <a:close/>
              </a:path>
              <a:path w="925195" h="981710">
                <a:moveTo>
                  <a:pt x="924803" y="0"/>
                </a:moveTo>
                <a:lnTo>
                  <a:pt x="834838" y="33049"/>
                </a:lnTo>
                <a:lnTo>
                  <a:pt x="855646" y="52633"/>
                </a:lnTo>
                <a:lnTo>
                  <a:pt x="865437" y="42230"/>
                </a:lnTo>
                <a:lnTo>
                  <a:pt x="912134" y="42230"/>
                </a:lnTo>
                <a:lnTo>
                  <a:pt x="924803" y="0"/>
                </a:lnTo>
                <a:close/>
              </a:path>
            </a:pathLst>
          </a:custGeom>
          <a:solidFill>
            <a:srgbClr val="CC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628943" y="3129401"/>
            <a:ext cx="1486535" cy="85725"/>
          </a:xfrm>
          <a:custGeom>
            <a:avLst/>
            <a:gdLst/>
            <a:ahLst/>
            <a:cxnLst/>
            <a:rect l="l" t="t" r="r" b="b"/>
            <a:pathLst>
              <a:path w="1486534" h="85725">
                <a:moveTo>
                  <a:pt x="1457883" y="28482"/>
                </a:moveTo>
                <a:lnTo>
                  <a:pt x="1414465" y="28482"/>
                </a:lnTo>
                <a:lnTo>
                  <a:pt x="1414647" y="57056"/>
                </a:lnTo>
                <a:lnTo>
                  <a:pt x="1400359" y="57147"/>
                </a:lnTo>
                <a:lnTo>
                  <a:pt x="1400542" y="85722"/>
                </a:lnTo>
                <a:lnTo>
                  <a:pt x="1485991" y="42311"/>
                </a:lnTo>
                <a:lnTo>
                  <a:pt x="1457883" y="28482"/>
                </a:lnTo>
                <a:close/>
              </a:path>
              <a:path w="1486534" h="85725">
                <a:moveTo>
                  <a:pt x="1400176" y="28573"/>
                </a:moveTo>
                <a:lnTo>
                  <a:pt x="0" y="37548"/>
                </a:lnTo>
                <a:lnTo>
                  <a:pt x="182" y="66123"/>
                </a:lnTo>
                <a:lnTo>
                  <a:pt x="1400359" y="57147"/>
                </a:lnTo>
                <a:lnTo>
                  <a:pt x="1400176" y="28573"/>
                </a:lnTo>
                <a:close/>
              </a:path>
              <a:path w="1486534" h="85725">
                <a:moveTo>
                  <a:pt x="1414465" y="28482"/>
                </a:moveTo>
                <a:lnTo>
                  <a:pt x="1400176" y="28573"/>
                </a:lnTo>
                <a:lnTo>
                  <a:pt x="1400359" y="57147"/>
                </a:lnTo>
                <a:lnTo>
                  <a:pt x="1414647" y="57056"/>
                </a:lnTo>
                <a:lnTo>
                  <a:pt x="1414465" y="28482"/>
                </a:lnTo>
                <a:close/>
              </a:path>
              <a:path w="1486534" h="85725">
                <a:moveTo>
                  <a:pt x="1399993" y="0"/>
                </a:moveTo>
                <a:lnTo>
                  <a:pt x="1400176" y="28573"/>
                </a:lnTo>
                <a:lnTo>
                  <a:pt x="1457883" y="28482"/>
                </a:lnTo>
                <a:lnTo>
                  <a:pt x="1399993" y="0"/>
                </a:lnTo>
                <a:close/>
              </a:path>
            </a:pathLst>
          </a:custGeom>
          <a:solidFill>
            <a:srgbClr val="CC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629033" y="3300299"/>
            <a:ext cx="1419225" cy="85725"/>
          </a:xfrm>
          <a:custGeom>
            <a:avLst/>
            <a:gdLst/>
            <a:ahLst/>
            <a:cxnLst/>
            <a:rect l="l" t="t" r="r" b="b"/>
            <a:pathLst>
              <a:path w="1419225" h="85725">
                <a:moveTo>
                  <a:pt x="85725" y="0"/>
                </a:moveTo>
                <a:lnTo>
                  <a:pt x="0" y="42862"/>
                </a:lnTo>
                <a:lnTo>
                  <a:pt x="85725" y="85725"/>
                </a:lnTo>
                <a:lnTo>
                  <a:pt x="85725" y="57150"/>
                </a:lnTo>
                <a:lnTo>
                  <a:pt x="71438" y="57150"/>
                </a:lnTo>
                <a:lnTo>
                  <a:pt x="71438" y="28575"/>
                </a:lnTo>
                <a:lnTo>
                  <a:pt x="85725" y="28575"/>
                </a:lnTo>
                <a:lnTo>
                  <a:pt x="85725" y="0"/>
                </a:lnTo>
                <a:close/>
              </a:path>
              <a:path w="1419225" h="85725">
                <a:moveTo>
                  <a:pt x="85725" y="28575"/>
                </a:moveTo>
                <a:lnTo>
                  <a:pt x="85725" y="57150"/>
                </a:lnTo>
                <a:lnTo>
                  <a:pt x="1419225" y="57151"/>
                </a:lnTo>
                <a:lnTo>
                  <a:pt x="1419225" y="28576"/>
                </a:lnTo>
                <a:lnTo>
                  <a:pt x="85725" y="28575"/>
                </a:lnTo>
                <a:close/>
              </a:path>
              <a:path w="1419225" h="85725">
                <a:moveTo>
                  <a:pt x="71438" y="28575"/>
                </a:moveTo>
                <a:lnTo>
                  <a:pt x="71438" y="57150"/>
                </a:lnTo>
                <a:lnTo>
                  <a:pt x="85725" y="57150"/>
                </a:lnTo>
                <a:lnTo>
                  <a:pt x="85725" y="28575"/>
                </a:lnTo>
                <a:lnTo>
                  <a:pt x="71438" y="28575"/>
                </a:lnTo>
                <a:close/>
              </a:path>
              <a:path w="1419225" h="85725">
                <a:moveTo>
                  <a:pt x="85725" y="28575"/>
                </a:moveTo>
                <a:lnTo>
                  <a:pt x="71438" y="28575"/>
                </a:lnTo>
                <a:lnTo>
                  <a:pt x="85725" y="28575"/>
                </a:lnTo>
                <a:close/>
              </a:path>
            </a:pathLst>
          </a:custGeom>
          <a:solidFill>
            <a:srgbClr val="CC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552833" y="2228355"/>
            <a:ext cx="744220" cy="772160"/>
          </a:xfrm>
          <a:custGeom>
            <a:avLst/>
            <a:gdLst/>
            <a:ahLst/>
            <a:cxnLst/>
            <a:rect l="l" t="t" r="r" b="b"/>
            <a:pathLst>
              <a:path w="744220" h="772160">
                <a:moveTo>
                  <a:pt x="28566" y="680420"/>
                </a:moveTo>
                <a:lnTo>
                  <a:pt x="0" y="771907"/>
                </a:lnTo>
                <a:lnTo>
                  <a:pt x="90330" y="739867"/>
                </a:lnTo>
                <a:lnTo>
                  <a:pt x="80437" y="730346"/>
                </a:lnTo>
                <a:lnTo>
                  <a:pt x="59833" y="730346"/>
                </a:lnTo>
                <a:lnTo>
                  <a:pt x="39245" y="710529"/>
                </a:lnTo>
                <a:lnTo>
                  <a:pt x="49153" y="700235"/>
                </a:lnTo>
                <a:lnTo>
                  <a:pt x="28566" y="680420"/>
                </a:lnTo>
                <a:close/>
              </a:path>
              <a:path w="744220" h="772160">
                <a:moveTo>
                  <a:pt x="49153" y="700235"/>
                </a:moveTo>
                <a:lnTo>
                  <a:pt x="39245" y="710529"/>
                </a:lnTo>
                <a:lnTo>
                  <a:pt x="59833" y="730346"/>
                </a:lnTo>
                <a:lnTo>
                  <a:pt x="69742" y="720051"/>
                </a:lnTo>
                <a:lnTo>
                  <a:pt x="49153" y="700235"/>
                </a:lnTo>
                <a:close/>
              </a:path>
              <a:path w="744220" h="772160">
                <a:moveTo>
                  <a:pt x="69742" y="720051"/>
                </a:moveTo>
                <a:lnTo>
                  <a:pt x="59833" y="730346"/>
                </a:lnTo>
                <a:lnTo>
                  <a:pt x="80437" y="730346"/>
                </a:lnTo>
                <a:lnTo>
                  <a:pt x="69742" y="720051"/>
                </a:lnTo>
                <a:close/>
              </a:path>
              <a:path w="744220" h="772160">
                <a:moveTo>
                  <a:pt x="723131" y="0"/>
                </a:moveTo>
                <a:lnTo>
                  <a:pt x="49153" y="700235"/>
                </a:lnTo>
                <a:lnTo>
                  <a:pt x="69742" y="720051"/>
                </a:lnTo>
                <a:lnTo>
                  <a:pt x="743719" y="19815"/>
                </a:lnTo>
                <a:lnTo>
                  <a:pt x="723131" y="0"/>
                </a:lnTo>
                <a:close/>
              </a:path>
            </a:pathLst>
          </a:custGeom>
          <a:solidFill>
            <a:srgbClr val="CC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756011" y="3400811"/>
            <a:ext cx="1319530" cy="85725"/>
          </a:xfrm>
          <a:custGeom>
            <a:avLst/>
            <a:gdLst/>
            <a:ahLst/>
            <a:cxnLst/>
            <a:rect l="l" t="t" r="r" b="b"/>
            <a:pathLst>
              <a:path w="1319529" h="85725">
                <a:moveTo>
                  <a:pt x="85725" y="0"/>
                </a:moveTo>
                <a:lnTo>
                  <a:pt x="0" y="42862"/>
                </a:lnTo>
                <a:lnTo>
                  <a:pt x="85725" y="85725"/>
                </a:lnTo>
                <a:lnTo>
                  <a:pt x="85725" y="57150"/>
                </a:lnTo>
                <a:lnTo>
                  <a:pt x="71437" y="57150"/>
                </a:lnTo>
                <a:lnTo>
                  <a:pt x="71437" y="28575"/>
                </a:lnTo>
                <a:lnTo>
                  <a:pt x="85725" y="28574"/>
                </a:lnTo>
                <a:lnTo>
                  <a:pt x="85725" y="0"/>
                </a:lnTo>
                <a:close/>
              </a:path>
              <a:path w="1319529" h="85725">
                <a:moveTo>
                  <a:pt x="85725" y="28574"/>
                </a:moveTo>
                <a:lnTo>
                  <a:pt x="71437" y="28575"/>
                </a:lnTo>
                <a:lnTo>
                  <a:pt x="71437" y="57150"/>
                </a:lnTo>
                <a:lnTo>
                  <a:pt x="85725" y="57149"/>
                </a:lnTo>
                <a:lnTo>
                  <a:pt x="85725" y="28574"/>
                </a:lnTo>
                <a:close/>
              </a:path>
              <a:path w="1319529" h="85725">
                <a:moveTo>
                  <a:pt x="85725" y="57149"/>
                </a:moveTo>
                <a:lnTo>
                  <a:pt x="71437" y="57150"/>
                </a:lnTo>
                <a:lnTo>
                  <a:pt x="85725" y="57150"/>
                </a:lnTo>
                <a:close/>
              </a:path>
              <a:path w="1319529" h="85725">
                <a:moveTo>
                  <a:pt x="1319231" y="28573"/>
                </a:moveTo>
                <a:lnTo>
                  <a:pt x="85725" y="28574"/>
                </a:lnTo>
                <a:lnTo>
                  <a:pt x="85725" y="57149"/>
                </a:lnTo>
                <a:lnTo>
                  <a:pt x="1319231" y="57148"/>
                </a:lnTo>
                <a:lnTo>
                  <a:pt x="1319231" y="28573"/>
                </a:lnTo>
                <a:close/>
              </a:path>
            </a:pathLst>
          </a:custGeom>
          <a:solidFill>
            <a:srgbClr val="CC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2298711" y="3884146"/>
            <a:ext cx="1547495" cy="4806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1910"/>
              </a:lnSpc>
              <a:spcBef>
                <a:spcPts val="100"/>
              </a:spcBef>
            </a:pPr>
            <a:r>
              <a:rPr sz="1600" spc="-5">
                <a:latin typeface="Arial"/>
                <a:cs typeface="Arial"/>
              </a:rPr>
              <a:t>local </a:t>
            </a:r>
            <a:r>
              <a:rPr sz="1600" spc="-10">
                <a:latin typeface="Arial"/>
                <a:cs typeface="Arial"/>
              </a:rPr>
              <a:t>DNS</a:t>
            </a:r>
            <a:r>
              <a:rPr sz="1600" spc="-55">
                <a:latin typeface="Arial"/>
                <a:cs typeface="Arial"/>
              </a:rPr>
              <a:t> </a:t>
            </a:r>
            <a:r>
              <a:rPr sz="1600" spc="-5">
                <a:latin typeface="Arial"/>
                <a:cs typeface="Arial"/>
              </a:rPr>
              <a:t>server</a:t>
            </a:r>
            <a:endParaRPr sz="1600">
              <a:latin typeface="Arial"/>
              <a:cs typeface="Arial"/>
            </a:endParaRPr>
          </a:p>
          <a:p>
            <a:pPr marL="635" algn="ctr">
              <a:lnSpc>
                <a:spcPts val="1670"/>
              </a:lnSpc>
            </a:pPr>
            <a:r>
              <a:rPr sz="1400" i="1" spc="-5">
                <a:solidFill>
                  <a:srgbClr val="000099"/>
                </a:solidFill>
                <a:latin typeface="Arial"/>
                <a:cs typeface="Arial"/>
              </a:rPr>
              <a:t>dns.nyu.edu</a:t>
            </a:r>
            <a:endParaRPr sz="14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393373" y="2923010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>
                <a:solidFill>
                  <a:srgbClr val="CC0000"/>
                </a:solidFill>
                <a:latin typeface="Arial"/>
                <a:cs typeface="Arial"/>
              </a:rPr>
              <a:t>1</a:t>
            </a:r>
            <a:endParaRPr sz="18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562359" y="1359386"/>
            <a:ext cx="1823085" cy="1202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1450">
              <a:lnSpc>
                <a:spcPct val="100000"/>
              </a:lnSpc>
              <a:spcBef>
                <a:spcPts val="100"/>
              </a:spcBef>
            </a:pPr>
            <a:r>
              <a:rPr sz="1800" spc="-5">
                <a:latin typeface="Arial"/>
                <a:cs typeface="Arial"/>
              </a:rPr>
              <a:t>root </a:t>
            </a:r>
            <a:r>
              <a:rPr sz="1800">
                <a:latin typeface="Arial"/>
                <a:cs typeface="Arial"/>
              </a:rPr>
              <a:t>DNS</a:t>
            </a:r>
            <a:r>
              <a:rPr sz="1800" spc="-70">
                <a:latin typeface="Arial"/>
                <a:cs typeface="Arial"/>
              </a:rPr>
              <a:t> </a:t>
            </a:r>
            <a:r>
              <a:rPr sz="1800" spc="-5">
                <a:latin typeface="Arial"/>
                <a:cs typeface="Arial"/>
              </a:rPr>
              <a:t>server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2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800">
                <a:solidFill>
                  <a:srgbClr val="CC0000"/>
                </a:solidFill>
                <a:latin typeface="Arial"/>
                <a:cs typeface="Arial"/>
              </a:rPr>
              <a:t>2</a:t>
            </a:r>
            <a:endParaRPr sz="18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171865" y="2923010"/>
            <a:ext cx="1974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u="heavy">
                <a:solidFill>
                  <a:srgbClr val="CC0000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 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000509" y="2499337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>
                <a:solidFill>
                  <a:srgbClr val="CC0000"/>
                </a:solidFill>
                <a:latin typeface="Arial"/>
                <a:cs typeface="Arial"/>
              </a:rPr>
              <a:t>3</a:t>
            </a:r>
            <a:endParaRPr sz="18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314834" y="2907769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>
                <a:solidFill>
                  <a:srgbClr val="CC0000"/>
                </a:solidFill>
                <a:latin typeface="Arial"/>
                <a:cs typeface="Arial"/>
              </a:rPr>
              <a:t>4</a:t>
            </a:r>
            <a:endParaRPr sz="18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141953" y="2907769"/>
            <a:ext cx="1974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u="heavy">
                <a:solidFill>
                  <a:srgbClr val="CC0000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 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344997" y="3395449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>
                <a:solidFill>
                  <a:srgbClr val="CC0000"/>
                </a:solidFill>
                <a:latin typeface="Arial"/>
                <a:cs typeface="Arial"/>
              </a:rPr>
              <a:t>5</a:t>
            </a:r>
            <a:endParaRPr sz="18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941897" y="4434818"/>
            <a:ext cx="4305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>
                <a:solidFill>
                  <a:srgbClr val="CC0000"/>
                </a:solidFill>
                <a:latin typeface="Arial"/>
                <a:cs typeface="Arial"/>
              </a:rPr>
              <a:t>6 </a:t>
            </a:r>
            <a:r>
              <a:rPr sz="1800" spc="-165">
                <a:solidFill>
                  <a:srgbClr val="CC0000"/>
                </a:solidFill>
                <a:latin typeface="Arial"/>
                <a:cs typeface="Arial"/>
              </a:rPr>
              <a:t> </a:t>
            </a:r>
            <a:r>
              <a:rPr sz="1800" u="heavy">
                <a:solidFill>
                  <a:srgbClr val="CC0000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 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375159" y="5249649"/>
            <a:ext cx="223837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600" spc="-5">
                <a:latin typeface="Arial"/>
                <a:cs typeface="Arial"/>
              </a:rPr>
              <a:t>authoritative </a:t>
            </a:r>
            <a:r>
              <a:rPr sz="1600" spc="-10">
                <a:latin typeface="Arial"/>
                <a:cs typeface="Arial"/>
              </a:rPr>
              <a:t>DNS</a:t>
            </a:r>
            <a:r>
              <a:rPr sz="1600" spc="-30">
                <a:latin typeface="Arial"/>
                <a:cs typeface="Arial"/>
              </a:rPr>
              <a:t> </a:t>
            </a:r>
            <a:r>
              <a:rPr sz="1600" spc="-5">
                <a:latin typeface="Arial"/>
                <a:cs typeface="Arial"/>
              </a:rPr>
              <a:t>server</a:t>
            </a:r>
            <a:endParaRPr sz="16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1600" b="1" spc="-5">
                <a:latin typeface="Arial"/>
                <a:cs typeface="Arial"/>
              </a:rPr>
              <a:t>dns.cs.umass.edu</a:t>
            </a:r>
            <a:endParaRPr sz="16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314834" y="4465297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>
                <a:solidFill>
                  <a:srgbClr val="CC0000"/>
                </a:solidFill>
                <a:latin typeface="Arial"/>
                <a:cs typeface="Arial"/>
              </a:rPr>
              <a:t>7</a:t>
            </a:r>
            <a:endParaRPr sz="18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393896" y="3508225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>
                <a:solidFill>
                  <a:srgbClr val="CC0000"/>
                </a:solidFill>
                <a:latin typeface="Arial"/>
                <a:cs typeface="Arial"/>
              </a:rPr>
              <a:t>8</a:t>
            </a:r>
            <a:endParaRPr sz="1800">
              <a:latin typeface="Arial"/>
              <a:cs typeface="Arial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3553970" y="3493965"/>
            <a:ext cx="1502410" cy="1324610"/>
          </a:xfrm>
          <a:custGeom>
            <a:avLst/>
            <a:gdLst/>
            <a:ahLst/>
            <a:cxnLst/>
            <a:rect l="l" t="t" r="r" b="b"/>
            <a:pathLst>
              <a:path w="1502409" h="1324610">
                <a:moveTo>
                  <a:pt x="1436631" y="1283182"/>
                </a:moveTo>
                <a:lnTo>
                  <a:pt x="1419852" y="1302251"/>
                </a:lnTo>
                <a:lnTo>
                  <a:pt x="1502227" y="1323985"/>
                </a:lnTo>
                <a:lnTo>
                  <a:pt x="1489072" y="1291572"/>
                </a:lnTo>
                <a:lnTo>
                  <a:pt x="1446166" y="1291572"/>
                </a:lnTo>
                <a:lnTo>
                  <a:pt x="1436631" y="1283182"/>
                </a:lnTo>
                <a:close/>
              </a:path>
              <a:path w="1502409" h="1324610">
                <a:moveTo>
                  <a:pt x="1453410" y="1264113"/>
                </a:moveTo>
                <a:lnTo>
                  <a:pt x="1436631" y="1283182"/>
                </a:lnTo>
                <a:lnTo>
                  <a:pt x="1446166" y="1291572"/>
                </a:lnTo>
                <a:lnTo>
                  <a:pt x="1462944" y="1272503"/>
                </a:lnTo>
                <a:lnTo>
                  <a:pt x="1453410" y="1264113"/>
                </a:lnTo>
                <a:close/>
              </a:path>
              <a:path w="1502409" h="1324610">
                <a:moveTo>
                  <a:pt x="1470188" y="1245044"/>
                </a:moveTo>
                <a:lnTo>
                  <a:pt x="1453410" y="1264113"/>
                </a:lnTo>
                <a:lnTo>
                  <a:pt x="1462944" y="1272503"/>
                </a:lnTo>
                <a:lnTo>
                  <a:pt x="1446166" y="1291572"/>
                </a:lnTo>
                <a:lnTo>
                  <a:pt x="1489072" y="1291572"/>
                </a:lnTo>
                <a:lnTo>
                  <a:pt x="1470188" y="1245044"/>
                </a:lnTo>
                <a:close/>
              </a:path>
              <a:path w="1502409" h="1324610">
                <a:moveTo>
                  <a:pt x="16779" y="0"/>
                </a:moveTo>
                <a:lnTo>
                  <a:pt x="0" y="19069"/>
                </a:lnTo>
                <a:lnTo>
                  <a:pt x="1436631" y="1283182"/>
                </a:lnTo>
                <a:lnTo>
                  <a:pt x="1453410" y="1264113"/>
                </a:lnTo>
                <a:lnTo>
                  <a:pt x="16779" y="0"/>
                </a:lnTo>
                <a:close/>
              </a:path>
            </a:pathLst>
          </a:custGeom>
          <a:solidFill>
            <a:srgbClr val="CC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522672" y="3628912"/>
            <a:ext cx="1502410" cy="1311910"/>
          </a:xfrm>
          <a:custGeom>
            <a:avLst/>
            <a:gdLst/>
            <a:ahLst/>
            <a:cxnLst/>
            <a:rect l="l" t="t" r="r" b="b"/>
            <a:pathLst>
              <a:path w="1502409" h="1311910">
                <a:moveTo>
                  <a:pt x="65791" y="40486"/>
                </a:moveTo>
                <a:lnTo>
                  <a:pt x="49105" y="59635"/>
                </a:lnTo>
                <a:lnTo>
                  <a:pt x="1485493" y="1311324"/>
                </a:lnTo>
                <a:lnTo>
                  <a:pt x="1502181" y="1292175"/>
                </a:lnTo>
                <a:lnTo>
                  <a:pt x="65791" y="40486"/>
                </a:lnTo>
                <a:close/>
              </a:path>
              <a:path w="1502409" h="1311910">
                <a:moveTo>
                  <a:pt x="0" y="0"/>
                </a:moveTo>
                <a:lnTo>
                  <a:pt x="32418" y="78785"/>
                </a:lnTo>
                <a:lnTo>
                  <a:pt x="49105" y="59635"/>
                </a:lnTo>
                <a:lnTo>
                  <a:pt x="39531" y="51292"/>
                </a:lnTo>
                <a:lnTo>
                  <a:pt x="56217" y="32143"/>
                </a:lnTo>
                <a:lnTo>
                  <a:pt x="73062" y="32143"/>
                </a:lnTo>
                <a:lnTo>
                  <a:pt x="82478" y="21337"/>
                </a:lnTo>
                <a:lnTo>
                  <a:pt x="0" y="0"/>
                </a:lnTo>
                <a:close/>
              </a:path>
              <a:path w="1502409" h="1311910">
                <a:moveTo>
                  <a:pt x="56217" y="32143"/>
                </a:moveTo>
                <a:lnTo>
                  <a:pt x="39531" y="51292"/>
                </a:lnTo>
                <a:lnTo>
                  <a:pt x="49105" y="59635"/>
                </a:lnTo>
                <a:lnTo>
                  <a:pt x="65791" y="40486"/>
                </a:lnTo>
                <a:lnTo>
                  <a:pt x="56217" y="32143"/>
                </a:lnTo>
                <a:close/>
              </a:path>
              <a:path w="1502409" h="1311910">
                <a:moveTo>
                  <a:pt x="73062" y="32143"/>
                </a:moveTo>
                <a:lnTo>
                  <a:pt x="56217" y="32143"/>
                </a:lnTo>
                <a:lnTo>
                  <a:pt x="65791" y="40486"/>
                </a:lnTo>
                <a:lnTo>
                  <a:pt x="73062" y="32143"/>
                </a:lnTo>
                <a:close/>
              </a:path>
            </a:pathLst>
          </a:custGeom>
          <a:solidFill>
            <a:srgbClr val="CC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4503863" y="2645642"/>
            <a:ext cx="17024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>
                <a:latin typeface="Arial"/>
                <a:cs typeface="Arial"/>
              </a:rPr>
              <a:t>TLD </a:t>
            </a:r>
            <a:r>
              <a:rPr sz="1800">
                <a:latin typeface="Arial"/>
                <a:cs typeface="Arial"/>
              </a:rPr>
              <a:t>DNS</a:t>
            </a:r>
            <a:r>
              <a:rPr sz="1800" spc="-65">
                <a:latin typeface="Arial"/>
                <a:cs typeface="Arial"/>
              </a:rPr>
              <a:t> </a:t>
            </a:r>
            <a:r>
              <a:rPr sz="1800" spc="-5">
                <a:latin typeface="Arial"/>
                <a:cs typeface="Arial"/>
              </a:rPr>
              <a:t>server</a:t>
            </a:r>
            <a:endParaRPr sz="1800">
              <a:latin typeface="Arial"/>
              <a:cs typeface="Arial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6050700" y="4647715"/>
            <a:ext cx="623351" cy="5498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103324" y="4682540"/>
            <a:ext cx="382859" cy="28118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023588" y="3087106"/>
            <a:ext cx="699500" cy="68617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234406" y="3130564"/>
            <a:ext cx="429630" cy="35090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186448" y="4532200"/>
            <a:ext cx="369149" cy="61297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188093" y="4609289"/>
            <a:ext cx="163830" cy="0"/>
          </a:xfrm>
          <a:custGeom>
            <a:avLst/>
            <a:gdLst/>
            <a:ahLst/>
            <a:cxnLst/>
            <a:rect l="l" t="t" r="r" b="b"/>
            <a:pathLst>
              <a:path w="163829">
                <a:moveTo>
                  <a:pt x="0" y="0"/>
                </a:moveTo>
                <a:lnTo>
                  <a:pt x="163609" y="0"/>
                </a:lnTo>
              </a:path>
            </a:pathLst>
          </a:custGeom>
          <a:ln w="1124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183331" y="4609289"/>
            <a:ext cx="173355" cy="0"/>
          </a:xfrm>
          <a:custGeom>
            <a:avLst/>
            <a:gdLst/>
            <a:ahLst/>
            <a:cxnLst/>
            <a:rect l="l" t="t" r="r" b="b"/>
            <a:pathLst>
              <a:path w="173354">
                <a:moveTo>
                  <a:pt x="0" y="0"/>
                </a:moveTo>
                <a:lnTo>
                  <a:pt x="173134" y="0"/>
                </a:lnTo>
              </a:path>
            </a:pathLst>
          </a:custGeom>
          <a:ln w="207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335587" y="4595616"/>
            <a:ext cx="159385" cy="40005"/>
          </a:xfrm>
          <a:custGeom>
            <a:avLst/>
            <a:gdLst/>
            <a:ahLst/>
            <a:cxnLst/>
            <a:rect l="l" t="t" r="r" b="b"/>
            <a:pathLst>
              <a:path w="159384" h="40004">
                <a:moveTo>
                  <a:pt x="138960" y="0"/>
                </a:moveTo>
                <a:lnTo>
                  <a:pt x="19825" y="0"/>
                </a:lnTo>
                <a:lnTo>
                  <a:pt x="12108" y="1557"/>
                </a:lnTo>
                <a:lnTo>
                  <a:pt x="5806" y="5806"/>
                </a:lnTo>
                <a:lnTo>
                  <a:pt x="1557" y="12108"/>
                </a:lnTo>
                <a:lnTo>
                  <a:pt x="0" y="19824"/>
                </a:lnTo>
                <a:lnTo>
                  <a:pt x="1557" y="27542"/>
                </a:lnTo>
                <a:lnTo>
                  <a:pt x="5806" y="33843"/>
                </a:lnTo>
                <a:lnTo>
                  <a:pt x="12108" y="38092"/>
                </a:lnTo>
                <a:lnTo>
                  <a:pt x="19825" y="39650"/>
                </a:lnTo>
                <a:lnTo>
                  <a:pt x="138960" y="39650"/>
                </a:lnTo>
                <a:lnTo>
                  <a:pt x="146677" y="38092"/>
                </a:lnTo>
                <a:lnTo>
                  <a:pt x="152979" y="33843"/>
                </a:lnTo>
                <a:lnTo>
                  <a:pt x="157228" y="27542"/>
                </a:lnTo>
                <a:lnTo>
                  <a:pt x="158786" y="19824"/>
                </a:lnTo>
                <a:lnTo>
                  <a:pt x="157228" y="12108"/>
                </a:lnTo>
                <a:lnTo>
                  <a:pt x="152980" y="5806"/>
                </a:lnTo>
                <a:lnTo>
                  <a:pt x="146678" y="1557"/>
                </a:lnTo>
                <a:lnTo>
                  <a:pt x="13896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338882" y="4600361"/>
            <a:ext cx="152416" cy="3015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335699" y="4682921"/>
            <a:ext cx="159385" cy="36830"/>
          </a:xfrm>
          <a:custGeom>
            <a:avLst/>
            <a:gdLst/>
            <a:ahLst/>
            <a:cxnLst/>
            <a:rect l="l" t="t" r="r" b="b"/>
            <a:pathLst>
              <a:path w="159384" h="36829">
                <a:moveTo>
                  <a:pt x="140594" y="0"/>
                </a:moveTo>
                <a:lnTo>
                  <a:pt x="18191" y="0"/>
                </a:lnTo>
                <a:lnTo>
                  <a:pt x="11110" y="1429"/>
                </a:lnTo>
                <a:lnTo>
                  <a:pt x="5328" y="5328"/>
                </a:lnTo>
                <a:lnTo>
                  <a:pt x="1429" y="11110"/>
                </a:lnTo>
                <a:lnTo>
                  <a:pt x="0" y="18191"/>
                </a:lnTo>
                <a:lnTo>
                  <a:pt x="1429" y="25272"/>
                </a:lnTo>
                <a:lnTo>
                  <a:pt x="5328" y="31054"/>
                </a:lnTo>
                <a:lnTo>
                  <a:pt x="11110" y="34953"/>
                </a:lnTo>
                <a:lnTo>
                  <a:pt x="18191" y="36382"/>
                </a:lnTo>
                <a:lnTo>
                  <a:pt x="140594" y="36382"/>
                </a:lnTo>
                <a:lnTo>
                  <a:pt x="147675" y="34953"/>
                </a:lnTo>
                <a:lnTo>
                  <a:pt x="153457" y="31054"/>
                </a:lnTo>
                <a:lnTo>
                  <a:pt x="157355" y="25272"/>
                </a:lnTo>
                <a:lnTo>
                  <a:pt x="158785" y="18191"/>
                </a:lnTo>
                <a:lnTo>
                  <a:pt x="157355" y="11110"/>
                </a:lnTo>
                <a:lnTo>
                  <a:pt x="153457" y="5328"/>
                </a:lnTo>
                <a:lnTo>
                  <a:pt x="147675" y="1429"/>
                </a:lnTo>
                <a:lnTo>
                  <a:pt x="14059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338774" y="4687823"/>
            <a:ext cx="152416" cy="2709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189464" y="4787026"/>
            <a:ext cx="163830" cy="0"/>
          </a:xfrm>
          <a:custGeom>
            <a:avLst/>
            <a:gdLst/>
            <a:ahLst/>
            <a:cxnLst/>
            <a:rect l="l" t="t" r="r" b="b"/>
            <a:pathLst>
              <a:path w="163829">
                <a:moveTo>
                  <a:pt x="0" y="0"/>
                </a:moveTo>
                <a:lnTo>
                  <a:pt x="163609" y="0"/>
                </a:lnTo>
              </a:path>
            </a:pathLst>
          </a:custGeom>
          <a:ln w="1124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184701" y="4787026"/>
            <a:ext cx="173355" cy="0"/>
          </a:xfrm>
          <a:custGeom>
            <a:avLst/>
            <a:gdLst/>
            <a:ahLst/>
            <a:cxnLst/>
            <a:rect l="l" t="t" r="r" b="b"/>
            <a:pathLst>
              <a:path w="173354">
                <a:moveTo>
                  <a:pt x="0" y="0"/>
                </a:moveTo>
                <a:lnTo>
                  <a:pt x="173134" y="0"/>
                </a:lnTo>
              </a:path>
            </a:pathLst>
          </a:custGeom>
          <a:ln w="207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5192753" y="4860904"/>
            <a:ext cx="163830" cy="12700"/>
          </a:xfrm>
          <a:custGeom>
            <a:avLst/>
            <a:gdLst/>
            <a:ahLst/>
            <a:cxnLst/>
            <a:rect l="l" t="t" r="r" b="b"/>
            <a:pathLst>
              <a:path w="163829" h="12700">
                <a:moveTo>
                  <a:pt x="0" y="12581"/>
                </a:moveTo>
                <a:lnTo>
                  <a:pt x="163609" y="12581"/>
                </a:lnTo>
                <a:lnTo>
                  <a:pt x="163609" y="0"/>
                </a:lnTo>
                <a:lnTo>
                  <a:pt x="0" y="0"/>
                </a:lnTo>
                <a:lnTo>
                  <a:pt x="0" y="1258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5187990" y="4856141"/>
            <a:ext cx="173355" cy="22225"/>
          </a:xfrm>
          <a:custGeom>
            <a:avLst/>
            <a:gdLst/>
            <a:ahLst/>
            <a:cxnLst/>
            <a:rect l="l" t="t" r="r" b="b"/>
            <a:pathLst>
              <a:path w="173354" h="22225">
                <a:moveTo>
                  <a:pt x="0" y="22106"/>
                </a:moveTo>
                <a:lnTo>
                  <a:pt x="173134" y="22106"/>
                </a:lnTo>
                <a:lnTo>
                  <a:pt x="173134" y="0"/>
                </a:lnTo>
                <a:lnTo>
                  <a:pt x="0" y="0"/>
                </a:lnTo>
                <a:lnTo>
                  <a:pt x="0" y="2210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5332411" y="4852875"/>
            <a:ext cx="159385" cy="38100"/>
          </a:xfrm>
          <a:custGeom>
            <a:avLst/>
            <a:gdLst/>
            <a:ahLst/>
            <a:cxnLst/>
            <a:rect l="l" t="t" r="r" b="b"/>
            <a:pathLst>
              <a:path w="159384" h="38100">
                <a:moveTo>
                  <a:pt x="139792" y="0"/>
                </a:moveTo>
                <a:lnTo>
                  <a:pt x="19046" y="0"/>
                </a:lnTo>
                <a:lnTo>
                  <a:pt x="11632" y="1496"/>
                </a:lnTo>
                <a:lnTo>
                  <a:pt x="5578" y="5578"/>
                </a:lnTo>
                <a:lnTo>
                  <a:pt x="1496" y="11632"/>
                </a:lnTo>
                <a:lnTo>
                  <a:pt x="0" y="19046"/>
                </a:lnTo>
                <a:lnTo>
                  <a:pt x="1496" y="26460"/>
                </a:lnTo>
                <a:lnTo>
                  <a:pt x="5578" y="32514"/>
                </a:lnTo>
                <a:lnTo>
                  <a:pt x="11632" y="36595"/>
                </a:lnTo>
                <a:lnTo>
                  <a:pt x="19046" y="38092"/>
                </a:lnTo>
                <a:lnTo>
                  <a:pt x="139792" y="38092"/>
                </a:lnTo>
                <a:lnTo>
                  <a:pt x="147206" y="36595"/>
                </a:lnTo>
                <a:lnTo>
                  <a:pt x="153260" y="32514"/>
                </a:lnTo>
                <a:lnTo>
                  <a:pt x="157342" y="26460"/>
                </a:lnTo>
                <a:lnTo>
                  <a:pt x="158838" y="19046"/>
                </a:lnTo>
                <a:lnTo>
                  <a:pt x="157342" y="11632"/>
                </a:lnTo>
                <a:lnTo>
                  <a:pt x="153260" y="5578"/>
                </a:lnTo>
                <a:lnTo>
                  <a:pt x="147206" y="1496"/>
                </a:lnTo>
                <a:lnTo>
                  <a:pt x="13979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335490" y="4857527"/>
            <a:ext cx="152459" cy="3024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5332408" y="4772037"/>
            <a:ext cx="160655" cy="38100"/>
          </a:xfrm>
          <a:custGeom>
            <a:avLst/>
            <a:gdLst/>
            <a:ahLst/>
            <a:cxnLst/>
            <a:rect l="l" t="t" r="r" b="b"/>
            <a:pathLst>
              <a:path w="160654" h="38100">
                <a:moveTo>
                  <a:pt x="141373" y="0"/>
                </a:moveTo>
                <a:lnTo>
                  <a:pt x="19004" y="0"/>
                </a:lnTo>
                <a:lnTo>
                  <a:pt x="11606" y="1493"/>
                </a:lnTo>
                <a:lnTo>
                  <a:pt x="5565" y="5566"/>
                </a:lnTo>
                <a:lnTo>
                  <a:pt x="1493" y="11607"/>
                </a:lnTo>
                <a:lnTo>
                  <a:pt x="0" y="19004"/>
                </a:lnTo>
                <a:lnTo>
                  <a:pt x="1493" y="26402"/>
                </a:lnTo>
                <a:lnTo>
                  <a:pt x="5565" y="32443"/>
                </a:lnTo>
                <a:lnTo>
                  <a:pt x="11606" y="36516"/>
                </a:lnTo>
                <a:lnTo>
                  <a:pt x="19004" y="38009"/>
                </a:lnTo>
                <a:lnTo>
                  <a:pt x="141373" y="38009"/>
                </a:lnTo>
                <a:lnTo>
                  <a:pt x="148770" y="36516"/>
                </a:lnTo>
                <a:lnTo>
                  <a:pt x="154811" y="32443"/>
                </a:lnTo>
                <a:lnTo>
                  <a:pt x="158884" y="26402"/>
                </a:lnTo>
                <a:lnTo>
                  <a:pt x="160378" y="19004"/>
                </a:lnTo>
                <a:lnTo>
                  <a:pt x="158884" y="11607"/>
                </a:lnTo>
                <a:lnTo>
                  <a:pt x="154811" y="5566"/>
                </a:lnTo>
                <a:lnTo>
                  <a:pt x="148770" y="1493"/>
                </a:lnTo>
                <a:lnTo>
                  <a:pt x="14137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5335708" y="4532200"/>
            <a:ext cx="155487" cy="61270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5468894" y="4527437"/>
            <a:ext cx="27305" cy="622300"/>
          </a:xfrm>
          <a:custGeom>
            <a:avLst/>
            <a:gdLst/>
            <a:ahLst/>
            <a:cxnLst/>
            <a:rect l="l" t="t" r="r" b="b"/>
            <a:pathLst>
              <a:path w="27304" h="622300">
                <a:moveTo>
                  <a:pt x="0" y="622234"/>
                </a:moveTo>
                <a:lnTo>
                  <a:pt x="27064" y="622234"/>
                </a:lnTo>
                <a:lnTo>
                  <a:pt x="27064" y="0"/>
                </a:lnTo>
                <a:lnTo>
                  <a:pt x="0" y="0"/>
                </a:lnTo>
                <a:lnTo>
                  <a:pt x="0" y="62223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5490100" y="4686915"/>
            <a:ext cx="64950" cy="5701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5490922" y="4599385"/>
            <a:ext cx="66868" cy="6424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5546827" y="5116266"/>
            <a:ext cx="12700" cy="26034"/>
          </a:xfrm>
          <a:custGeom>
            <a:avLst/>
            <a:gdLst/>
            <a:ahLst/>
            <a:cxnLst/>
            <a:rect l="l" t="t" r="r" b="b"/>
            <a:pathLst>
              <a:path w="12700" h="26035">
                <a:moveTo>
                  <a:pt x="9784" y="0"/>
                </a:moveTo>
                <a:lnTo>
                  <a:pt x="2821" y="0"/>
                </a:lnTo>
                <a:lnTo>
                  <a:pt x="0" y="5692"/>
                </a:lnTo>
                <a:lnTo>
                  <a:pt x="0" y="19737"/>
                </a:lnTo>
                <a:lnTo>
                  <a:pt x="2821" y="25429"/>
                </a:lnTo>
                <a:lnTo>
                  <a:pt x="9784" y="25429"/>
                </a:lnTo>
                <a:lnTo>
                  <a:pt x="12606" y="19737"/>
                </a:lnTo>
                <a:lnTo>
                  <a:pt x="12606" y="5692"/>
                </a:lnTo>
                <a:lnTo>
                  <a:pt x="9784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5487359" y="5117070"/>
            <a:ext cx="67310" cy="53975"/>
          </a:xfrm>
          <a:custGeom>
            <a:avLst/>
            <a:gdLst/>
            <a:ahLst/>
            <a:cxnLst/>
            <a:rect l="l" t="t" r="r" b="b"/>
            <a:pathLst>
              <a:path w="67309" h="53975">
                <a:moveTo>
                  <a:pt x="65826" y="0"/>
                </a:moveTo>
                <a:lnTo>
                  <a:pt x="0" y="23644"/>
                </a:lnTo>
                <a:lnTo>
                  <a:pt x="439" y="53535"/>
                </a:lnTo>
                <a:lnTo>
                  <a:pt x="67143" y="24537"/>
                </a:lnTo>
                <a:lnTo>
                  <a:pt x="65826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5168910" y="5133934"/>
            <a:ext cx="328930" cy="40005"/>
          </a:xfrm>
          <a:custGeom>
            <a:avLst/>
            <a:gdLst/>
            <a:ahLst/>
            <a:cxnLst/>
            <a:rect l="l" t="t" r="r" b="b"/>
            <a:pathLst>
              <a:path w="328929" h="40004">
                <a:moveTo>
                  <a:pt x="308781" y="0"/>
                </a:moveTo>
                <a:lnTo>
                  <a:pt x="19808" y="0"/>
                </a:lnTo>
                <a:lnTo>
                  <a:pt x="12097" y="1556"/>
                </a:lnTo>
                <a:lnTo>
                  <a:pt x="5801" y="5801"/>
                </a:lnTo>
                <a:lnTo>
                  <a:pt x="1556" y="12097"/>
                </a:lnTo>
                <a:lnTo>
                  <a:pt x="0" y="19808"/>
                </a:lnTo>
                <a:lnTo>
                  <a:pt x="1556" y="27518"/>
                </a:lnTo>
                <a:lnTo>
                  <a:pt x="5801" y="33814"/>
                </a:lnTo>
                <a:lnTo>
                  <a:pt x="12097" y="38059"/>
                </a:lnTo>
                <a:lnTo>
                  <a:pt x="19808" y="39616"/>
                </a:lnTo>
                <a:lnTo>
                  <a:pt x="308780" y="39616"/>
                </a:lnTo>
                <a:lnTo>
                  <a:pt x="316490" y="38059"/>
                </a:lnTo>
                <a:lnTo>
                  <a:pt x="322786" y="33814"/>
                </a:lnTo>
                <a:lnTo>
                  <a:pt x="327031" y="27518"/>
                </a:lnTo>
                <a:lnTo>
                  <a:pt x="328589" y="19808"/>
                </a:lnTo>
                <a:lnTo>
                  <a:pt x="327033" y="12097"/>
                </a:lnTo>
                <a:lnTo>
                  <a:pt x="322787" y="5801"/>
                </a:lnTo>
                <a:lnTo>
                  <a:pt x="316491" y="1556"/>
                </a:lnTo>
                <a:lnTo>
                  <a:pt x="308781" y="0"/>
                </a:lnTo>
                <a:close/>
              </a:path>
            </a:pathLst>
          </a:custGeom>
          <a:solidFill>
            <a:srgbClr val="DDDDD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5168910" y="5133934"/>
            <a:ext cx="328930" cy="40005"/>
          </a:xfrm>
          <a:custGeom>
            <a:avLst/>
            <a:gdLst/>
            <a:ahLst/>
            <a:cxnLst/>
            <a:rect l="l" t="t" r="r" b="b"/>
            <a:pathLst>
              <a:path w="328929" h="40004">
                <a:moveTo>
                  <a:pt x="0" y="19808"/>
                </a:moveTo>
                <a:lnTo>
                  <a:pt x="1556" y="12097"/>
                </a:lnTo>
                <a:lnTo>
                  <a:pt x="5801" y="5801"/>
                </a:lnTo>
                <a:lnTo>
                  <a:pt x="12097" y="1556"/>
                </a:lnTo>
                <a:lnTo>
                  <a:pt x="19808" y="0"/>
                </a:lnTo>
                <a:lnTo>
                  <a:pt x="308781" y="0"/>
                </a:lnTo>
                <a:lnTo>
                  <a:pt x="316491" y="1556"/>
                </a:lnTo>
                <a:lnTo>
                  <a:pt x="322787" y="5801"/>
                </a:lnTo>
                <a:lnTo>
                  <a:pt x="327032" y="12097"/>
                </a:lnTo>
                <a:lnTo>
                  <a:pt x="328589" y="19808"/>
                </a:lnTo>
                <a:lnTo>
                  <a:pt x="327032" y="27518"/>
                </a:lnTo>
                <a:lnTo>
                  <a:pt x="322787" y="33814"/>
                </a:lnTo>
                <a:lnTo>
                  <a:pt x="316491" y="38059"/>
                </a:lnTo>
                <a:lnTo>
                  <a:pt x="308781" y="39616"/>
                </a:lnTo>
                <a:lnTo>
                  <a:pt x="19808" y="39616"/>
                </a:lnTo>
                <a:lnTo>
                  <a:pt x="12097" y="38059"/>
                </a:lnTo>
                <a:lnTo>
                  <a:pt x="5801" y="33814"/>
                </a:lnTo>
                <a:lnTo>
                  <a:pt x="1556" y="27518"/>
                </a:lnTo>
                <a:lnTo>
                  <a:pt x="0" y="19807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5186448" y="5143302"/>
            <a:ext cx="293784" cy="2221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5186448" y="5143302"/>
            <a:ext cx="294005" cy="22225"/>
          </a:xfrm>
          <a:custGeom>
            <a:avLst/>
            <a:gdLst/>
            <a:ahLst/>
            <a:cxnLst/>
            <a:rect l="l" t="t" r="r" b="b"/>
            <a:pathLst>
              <a:path w="294004" h="22225">
                <a:moveTo>
                  <a:pt x="0" y="11108"/>
                </a:moveTo>
                <a:lnTo>
                  <a:pt x="0" y="4973"/>
                </a:lnTo>
                <a:lnTo>
                  <a:pt x="4973" y="0"/>
                </a:lnTo>
                <a:lnTo>
                  <a:pt x="11108" y="0"/>
                </a:lnTo>
                <a:lnTo>
                  <a:pt x="282675" y="0"/>
                </a:lnTo>
                <a:lnTo>
                  <a:pt x="288810" y="0"/>
                </a:lnTo>
                <a:lnTo>
                  <a:pt x="293784" y="4973"/>
                </a:lnTo>
                <a:lnTo>
                  <a:pt x="293784" y="11108"/>
                </a:lnTo>
                <a:lnTo>
                  <a:pt x="293784" y="17243"/>
                </a:lnTo>
                <a:lnTo>
                  <a:pt x="288810" y="22217"/>
                </a:lnTo>
                <a:lnTo>
                  <a:pt x="282675" y="22217"/>
                </a:lnTo>
                <a:lnTo>
                  <a:pt x="11108" y="22217"/>
                </a:lnTo>
                <a:lnTo>
                  <a:pt x="4973" y="22217"/>
                </a:lnTo>
                <a:lnTo>
                  <a:pt x="0" y="17243"/>
                </a:lnTo>
                <a:lnTo>
                  <a:pt x="0" y="11108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5214950" y="5054433"/>
            <a:ext cx="43180" cy="40005"/>
          </a:xfrm>
          <a:custGeom>
            <a:avLst/>
            <a:gdLst/>
            <a:ahLst/>
            <a:cxnLst/>
            <a:rect l="l" t="t" r="r" b="b"/>
            <a:pathLst>
              <a:path w="43179" h="40004">
                <a:moveTo>
                  <a:pt x="21376" y="0"/>
                </a:moveTo>
                <a:lnTo>
                  <a:pt x="13055" y="1556"/>
                </a:lnTo>
                <a:lnTo>
                  <a:pt x="6261" y="5801"/>
                </a:lnTo>
                <a:lnTo>
                  <a:pt x="1679" y="12097"/>
                </a:lnTo>
                <a:lnTo>
                  <a:pt x="0" y="19808"/>
                </a:lnTo>
                <a:lnTo>
                  <a:pt x="1679" y="27518"/>
                </a:lnTo>
                <a:lnTo>
                  <a:pt x="6261" y="33814"/>
                </a:lnTo>
                <a:lnTo>
                  <a:pt x="13055" y="38059"/>
                </a:lnTo>
                <a:lnTo>
                  <a:pt x="21376" y="39616"/>
                </a:lnTo>
                <a:lnTo>
                  <a:pt x="29697" y="38059"/>
                </a:lnTo>
                <a:lnTo>
                  <a:pt x="36491" y="33814"/>
                </a:lnTo>
                <a:lnTo>
                  <a:pt x="41072" y="27518"/>
                </a:lnTo>
                <a:lnTo>
                  <a:pt x="42752" y="19808"/>
                </a:lnTo>
                <a:lnTo>
                  <a:pt x="41072" y="12097"/>
                </a:lnTo>
                <a:lnTo>
                  <a:pt x="36491" y="5801"/>
                </a:lnTo>
                <a:lnTo>
                  <a:pt x="29697" y="1556"/>
                </a:lnTo>
                <a:lnTo>
                  <a:pt x="21376" y="0"/>
                </a:lnTo>
                <a:close/>
              </a:path>
            </a:pathLst>
          </a:custGeom>
          <a:solidFill>
            <a:srgbClr val="33CC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5264279" y="5056041"/>
            <a:ext cx="43180" cy="38100"/>
          </a:xfrm>
          <a:custGeom>
            <a:avLst/>
            <a:gdLst/>
            <a:ahLst/>
            <a:cxnLst/>
            <a:rect l="l" t="t" r="r" b="b"/>
            <a:pathLst>
              <a:path w="43179" h="38100">
                <a:moveTo>
                  <a:pt x="21376" y="0"/>
                </a:moveTo>
                <a:lnTo>
                  <a:pt x="13055" y="1493"/>
                </a:lnTo>
                <a:lnTo>
                  <a:pt x="6261" y="5566"/>
                </a:lnTo>
                <a:lnTo>
                  <a:pt x="1679" y="11607"/>
                </a:lnTo>
                <a:lnTo>
                  <a:pt x="0" y="19004"/>
                </a:lnTo>
                <a:lnTo>
                  <a:pt x="1679" y="26402"/>
                </a:lnTo>
                <a:lnTo>
                  <a:pt x="6261" y="32443"/>
                </a:lnTo>
                <a:lnTo>
                  <a:pt x="13055" y="36516"/>
                </a:lnTo>
                <a:lnTo>
                  <a:pt x="21376" y="38009"/>
                </a:lnTo>
                <a:lnTo>
                  <a:pt x="29696" y="36516"/>
                </a:lnTo>
                <a:lnTo>
                  <a:pt x="36491" y="32443"/>
                </a:lnTo>
                <a:lnTo>
                  <a:pt x="41072" y="26402"/>
                </a:lnTo>
                <a:lnTo>
                  <a:pt x="42752" y="19004"/>
                </a:lnTo>
                <a:lnTo>
                  <a:pt x="41072" y="11607"/>
                </a:lnTo>
                <a:lnTo>
                  <a:pt x="36491" y="5566"/>
                </a:lnTo>
                <a:lnTo>
                  <a:pt x="29696" y="1493"/>
                </a:lnTo>
                <a:lnTo>
                  <a:pt x="2137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5311690" y="5054433"/>
            <a:ext cx="43180" cy="38100"/>
          </a:xfrm>
          <a:custGeom>
            <a:avLst/>
            <a:gdLst/>
            <a:ahLst/>
            <a:cxnLst/>
            <a:rect l="l" t="t" r="r" b="b"/>
            <a:pathLst>
              <a:path w="43179" h="38100">
                <a:moveTo>
                  <a:pt x="21376" y="0"/>
                </a:moveTo>
                <a:lnTo>
                  <a:pt x="13055" y="1493"/>
                </a:lnTo>
                <a:lnTo>
                  <a:pt x="6261" y="5566"/>
                </a:lnTo>
                <a:lnTo>
                  <a:pt x="1679" y="11607"/>
                </a:lnTo>
                <a:lnTo>
                  <a:pt x="0" y="19005"/>
                </a:lnTo>
                <a:lnTo>
                  <a:pt x="1679" y="26403"/>
                </a:lnTo>
                <a:lnTo>
                  <a:pt x="6261" y="32444"/>
                </a:lnTo>
                <a:lnTo>
                  <a:pt x="13055" y="36517"/>
                </a:lnTo>
                <a:lnTo>
                  <a:pt x="21376" y="38011"/>
                </a:lnTo>
                <a:lnTo>
                  <a:pt x="29697" y="36517"/>
                </a:lnTo>
                <a:lnTo>
                  <a:pt x="36491" y="32444"/>
                </a:lnTo>
                <a:lnTo>
                  <a:pt x="41072" y="26403"/>
                </a:lnTo>
                <a:lnTo>
                  <a:pt x="42752" y="19005"/>
                </a:lnTo>
                <a:lnTo>
                  <a:pt x="41072" y="11607"/>
                </a:lnTo>
                <a:lnTo>
                  <a:pt x="36491" y="5566"/>
                </a:lnTo>
                <a:lnTo>
                  <a:pt x="29697" y="1493"/>
                </a:lnTo>
                <a:lnTo>
                  <a:pt x="21376" y="0"/>
                </a:lnTo>
                <a:close/>
              </a:path>
            </a:pathLst>
          </a:custGeom>
          <a:solidFill>
            <a:srgbClr val="33CC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5433233" y="4908550"/>
            <a:ext cx="0" cy="203200"/>
          </a:xfrm>
          <a:custGeom>
            <a:avLst/>
            <a:gdLst/>
            <a:ahLst/>
            <a:cxnLst/>
            <a:rect l="l" t="t" r="r" b="b"/>
            <a:pathLst>
              <a:path h="203200">
                <a:moveTo>
                  <a:pt x="0" y="0"/>
                </a:moveTo>
                <a:lnTo>
                  <a:pt x="0" y="203165"/>
                </a:lnTo>
              </a:path>
            </a:pathLst>
          </a:custGeom>
          <a:ln w="23842">
            <a:solidFill>
              <a:srgbClr val="29292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5421312" y="4908550"/>
            <a:ext cx="24130" cy="203200"/>
          </a:xfrm>
          <a:custGeom>
            <a:avLst/>
            <a:gdLst/>
            <a:ahLst/>
            <a:cxnLst/>
            <a:rect l="l" t="t" r="r" b="b"/>
            <a:pathLst>
              <a:path w="24129" h="203200">
                <a:moveTo>
                  <a:pt x="0" y="0"/>
                </a:moveTo>
                <a:lnTo>
                  <a:pt x="23843" y="0"/>
                </a:lnTo>
                <a:lnTo>
                  <a:pt x="23843" y="203166"/>
                </a:lnTo>
                <a:lnTo>
                  <a:pt x="0" y="203166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3183024" y="3019312"/>
            <a:ext cx="369149" cy="612976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3184668" y="3096403"/>
            <a:ext cx="163830" cy="0"/>
          </a:xfrm>
          <a:custGeom>
            <a:avLst/>
            <a:gdLst/>
            <a:ahLst/>
            <a:cxnLst/>
            <a:rect l="l" t="t" r="r" b="b"/>
            <a:pathLst>
              <a:path w="163829">
                <a:moveTo>
                  <a:pt x="0" y="0"/>
                </a:moveTo>
                <a:lnTo>
                  <a:pt x="163609" y="0"/>
                </a:lnTo>
              </a:path>
            </a:pathLst>
          </a:custGeom>
          <a:ln w="1124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3179906" y="3096403"/>
            <a:ext cx="173355" cy="0"/>
          </a:xfrm>
          <a:custGeom>
            <a:avLst/>
            <a:gdLst/>
            <a:ahLst/>
            <a:cxnLst/>
            <a:rect l="l" t="t" r="r" b="b"/>
            <a:pathLst>
              <a:path w="173354">
                <a:moveTo>
                  <a:pt x="0" y="0"/>
                </a:moveTo>
                <a:lnTo>
                  <a:pt x="173134" y="0"/>
                </a:lnTo>
              </a:path>
            </a:pathLst>
          </a:custGeom>
          <a:ln w="207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3332162" y="3082729"/>
            <a:ext cx="159385" cy="40005"/>
          </a:xfrm>
          <a:custGeom>
            <a:avLst/>
            <a:gdLst/>
            <a:ahLst/>
            <a:cxnLst/>
            <a:rect l="l" t="t" r="r" b="b"/>
            <a:pathLst>
              <a:path w="159385" h="40005">
                <a:moveTo>
                  <a:pt x="138960" y="0"/>
                </a:moveTo>
                <a:lnTo>
                  <a:pt x="19825" y="0"/>
                </a:lnTo>
                <a:lnTo>
                  <a:pt x="12108" y="1557"/>
                </a:lnTo>
                <a:lnTo>
                  <a:pt x="5806" y="5806"/>
                </a:lnTo>
                <a:lnTo>
                  <a:pt x="1557" y="12108"/>
                </a:lnTo>
                <a:lnTo>
                  <a:pt x="0" y="19825"/>
                </a:lnTo>
                <a:lnTo>
                  <a:pt x="1557" y="27542"/>
                </a:lnTo>
                <a:lnTo>
                  <a:pt x="5806" y="33844"/>
                </a:lnTo>
                <a:lnTo>
                  <a:pt x="12108" y="38092"/>
                </a:lnTo>
                <a:lnTo>
                  <a:pt x="19825" y="39650"/>
                </a:lnTo>
                <a:lnTo>
                  <a:pt x="138960" y="39650"/>
                </a:lnTo>
                <a:lnTo>
                  <a:pt x="146678" y="38092"/>
                </a:lnTo>
                <a:lnTo>
                  <a:pt x="152980" y="33844"/>
                </a:lnTo>
                <a:lnTo>
                  <a:pt x="157228" y="27542"/>
                </a:lnTo>
                <a:lnTo>
                  <a:pt x="158786" y="19825"/>
                </a:lnTo>
                <a:lnTo>
                  <a:pt x="157228" y="12108"/>
                </a:lnTo>
                <a:lnTo>
                  <a:pt x="152980" y="5806"/>
                </a:lnTo>
                <a:lnTo>
                  <a:pt x="146678" y="1557"/>
                </a:lnTo>
                <a:lnTo>
                  <a:pt x="13896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3335457" y="3087475"/>
            <a:ext cx="152416" cy="30157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3332274" y="3170033"/>
            <a:ext cx="159385" cy="36830"/>
          </a:xfrm>
          <a:custGeom>
            <a:avLst/>
            <a:gdLst/>
            <a:ahLst/>
            <a:cxnLst/>
            <a:rect l="l" t="t" r="r" b="b"/>
            <a:pathLst>
              <a:path w="159385" h="36829">
                <a:moveTo>
                  <a:pt x="140594" y="0"/>
                </a:moveTo>
                <a:lnTo>
                  <a:pt x="18191" y="0"/>
                </a:lnTo>
                <a:lnTo>
                  <a:pt x="11110" y="1429"/>
                </a:lnTo>
                <a:lnTo>
                  <a:pt x="5328" y="5328"/>
                </a:lnTo>
                <a:lnTo>
                  <a:pt x="1429" y="11110"/>
                </a:lnTo>
                <a:lnTo>
                  <a:pt x="0" y="18191"/>
                </a:lnTo>
                <a:lnTo>
                  <a:pt x="1429" y="25273"/>
                </a:lnTo>
                <a:lnTo>
                  <a:pt x="5328" y="31055"/>
                </a:lnTo>
                <a:lnTo>
                  <a:pt x="11110" y="34954"/>
                </a:lnTo>
                <a:lnTo>
                  <a:pt x="18191" y="36384"/>
                </a:lnTo>
                <a:lnTo>
                  <a:pt x="140594" y="36384"/>
                </a:lnTo>
                <a:lnTo>
                  <a:pt x="147675" y="34954"/>
                </a:lnTo>
                <a:lnTo>
                  <a:pt x="153457" y="31055"/>
                </a:lnTo>
                <a:lnTo>
                  <a:pt x="157355" y="25273"/>
                </a:lnTo>
                <a:lnTo>
                  <a:pt x="158785" y="18191"/>
                </a:lnTo>
                <a:lnTo>
                  <a:pt x="157355" y="11110"/>
                </a:lnTo>
                <a:lnTo>
                  <a:pt x="153457" y="5328"/>
                </a:lnTo>
                <a:lnTo>
                  <a:pt x="147675" y="1429"/>
                </a:lnTo>
                <a:lnTo>
                  <a:pt x="14059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3335348" y="3174937"/>
            <a:ext cx="152417" cy="2709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3186038" y="3274139"/>
            <a:ext cx="163830" cy="0"/>
          </a:xfrm>
          <a:custGeom>
            <a:avLst/>
            <a:gdLst/>
            <a:ahLst/>
            <a:cxnLst/>
            <a:rect l="l" t="t" r="r" b="b"/>
            <a:pathLst>
              <a:path w="163829">
                <a:moveTo>
                  <a:pt x="0" y="0"/>
                </a:moveTo>
                <a:lnTo>
                  <a:pt x="163609" y="0"/>
                </a:lnTo>
              </a:path>
            </a:pathLst>
          </a:custGeom>
          <a:ln w="1124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3181276" y="3274139"/>
            <a:ext cx="173355" cy="0"/>
          </a:xfrm>
          <a:custGeom>
            <a:avLst/>
            <a:gdLst/>
            <a:ahLst/>
            <a:cxnLst/>
            <a:rect l="l" t="t" r="r" b="b"/>
            <a:pathLst>
              <a:path w="173354">
                <a:moveTo>
                  <a:pt x="0" y="0"/>
                </a:moveTo>
                <a:lnTo>
                  <a:pt x="173134" y="0"/>
                </a:lnTo>
              </a:path>
            </a:pathLst>
          </a:custGeom>
          <a:ln w="207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3189328" y="3348017"/>
            <a:ext cx="163830" cy="12700"/>
          </a:xfrm>
          <a:custGeom>
            <a:avLst/>
            <a:gdLst/>
            <a:ahLst/>
            <a:cxnLst/>
            <a:rect l="l" t="t" r="r" b="b"/>
            <a:pathLst>
              <a:path w="163829" h="12700">
                <a:moveTo>
                  <a:pt x="0" y="12580"/>
                </a:moveTo>
                <a:lnTo>
                  <a:pt x="163609" y="12580"/>
                </a:lnTo>
                <a:lnTo>
                  <a:pt x="163609" y="0"/>
                </a:lnTo>
                <a:lnTo>
                  <a:pt x="0" y="0"/>
                </a:lnTo>
                <a:lnTo>
                  <a:pt x="0" y="12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3184565" y="3343255"/>
            <a:ext cx="173355" cy="22225"/>
          </a:xfrm>
          <a:custGeom>
            <a:avLst/>
            <a:gdLst/>
            <a:ahLst/>
            <a:cxnLst/>
            <a:rect l="l" t="t" r="r" b="b"/>
            <a:pathLst>
              <a:path w="173354" h="22225">
                <a:moveTo>
                  <a:pt x="0" y="22106"/>
                </a:moveTo>
                <a:lnTo>
                  <a:pt x="173134" y="22106"/>
                </a:lnTo>
                <a:lnTo>
                  <a:pt x="173134" y="0"/>
                </a:lnTo>
                <a:lnTo>
                  <a:pt x="0" y="0"/>
                </a:lnTo>
                <a:lnTo>
                  <a:pt x="0" y="2210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3328986" y="3339987"/>
            <a:ext cx="159385" cy="38100"/>
          </a:xfrm>
          <a:custGeom>
            <a:avLst/>
            <a:gdLst/>
            <a:ahLst/>
            <a:cxnLst/>
            <a:rect l="l" t="t" r="r" b="b"/>
            <a:pathLst>
              <a:path w="159385" h="38100">
                <a:moveTo>
                  <a:pt x="139792" y="0"/>
                </a:moveTo>
                <a:lnTo>
                  <a:pt x="19046" y="0"/>
                </a:lnTo>
                <a:lnTo>
                  <a:pt x="11632" y="1496"/>
                </a:lnTo>
                <a:lnTo>
                  <a:pt x="5578" y="5578"/>
                </a:lnTo>
                <a:lnTo>
                  <a:pt x="1496" y="11632"/>
                </a:lnTo>
                <a:lnTo>
                  <a:pt x="0" y="19046"/>
                </a:lnTo>
                <a:lnTo>
                  <a:pt x="1496" y="26460"/>
                </a:lnTo>
                <a:lnTo>
                  <a:pt x="5578" y="32514"/>
                </a:lnTo>
                <a:lnTo>
                  <a:pt x="11632" y="36595"/>
                </a:lnTo>
                <a:lnTo>
                  <a:pt x="19046" y="38092"/>
                </a:lnTo>
                <a:lnTo>
                  <a:pt x="139792" y="38092"/>
                </a:lnTo>
                <a:lnTo>
                  <a:pt x="147206" y="36595"/>
                </a:lnTo>
                <a:lnTo>
                  <a:pt x="153260" y="32514"/>
                </a:lnTo>
                <a:lnTo>
                  <a:pt x="157342" y="26460"/>
                </a:lnTo>
                <a:lnTo>
                  <a:pt x="158838" y="19046"/>
                </a:lnTo>
                <a:lnTo>
                  <a:pt x="157342" y="11632"/>
                </a:lnTo>
                <a:lnTo>
                  <a:pt x="153260" y="5578"/>
                </a:lnTo>
                <a:lnTo>
                  <a:pt x="147206" y="1496"/>
                </a:lnTo>
                <a:lnTo>
                  <a:pt x="13979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3332065" y="3344640"/>
            <a:ext cx="152458" cy="30241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3328982" y="3259149"/>
            <a:ext cx="160655" cy="38100"/>
          </a:xfrm>
          <a:custGeom>
            <a:avLst/>
            <a:gdLst/>
            <a:ahLst/>
            <a:cxnLst/>
            <a:rect l="l" t="t" r="r" b="b"/>
            <a:pathLst>
              <a:path w="160654" h="38100">
                <a:moveTo>
                  <a:pt x="141375" y="0"/>
                </a:moveTo>
                <a:lnTo>
                  <a:pt x="19005" y="0"/>
                </a:lnTo>
                <a:lnTo>
                  <a:pt x="11607" y="1493"/>
                </a:lnTo>
                <a:lnTo>
                  <a:pt x="5566" y="5566"/>
                </a:lnTo>
                <a:lnTo>
                  <a:pt x="1493" y="11607"/>
                </a:lnTo>
                <a:lnTo>
                  <a:pt x="0" y="19005"/>
                </a:lnTo>
                <a:lnTo>
                  <a:pt x="1493" y="26402"/>
                </a:lnTo>
                <a:lnTo>
                  <a:pt x="5566" y="32443"/>
                </a:lnTo>
                <a:lnTo>
                  <a:pt x="11607" y="36516"/>
                </a:lnTo>
                <a:lnTo>
                  <a:pt x="19005" y="38009"/>
                </a:lnTo>
                <a:lnTo>
                  <a:pt x="141373" y="38009"/>
                </a:lnTo>
                <a:lnTo>
                  <a:pt x="148771" y="36516"/>
                </a:lnTo>
                <a:lnTo>
                  <a:pt x="154812" y="32443"/>
                </a:lnTo>
                <a:lnTo>
                  <a:pt x="158885" y="26402"/>
                </a:lnTo>
                <a:lnTo>
                  <a:pt x="160379" y="19005"/>
                </a:lnTo>
                <a:lnTo>
                  <a:pt x="158885" y="11607"/>
                </a:lnTo>
                <a:lnTo>
                  <a:pt x="154812" y="5566"/>
                </a:lnTo>
                <a:lnTo>
                  <a:pt x="148772" y="1493"/>
                </a:lnTo>
                <a:lnTo>
                  <a:pt x="14137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3332283" y="3019312"/>
            <a:ext cx="155487" cy="612708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3465469" y="3014550"/>
            <a:ext cx="27305" cy="622300"/>
          </a:xfrm>
          <a:custGeom>
            <a:avLst/>
            <a:gdLst/>
            <a:ahLst/>
            <a:cxnLst/>
            <a:rect l="l" t="t" r="r" b="b"/>
            <a:pathLst>
              <a:path w="27304" h="622300">
                <a:moveTo>
                  <a:pt x="0" y="622234"/>
                </a:moveTo>
                <a:lnTo>
                  <a:pt x="27064" y="622234"/>
                </a:lnTo>
                <a:lnTo>
                  <a:pt x="27064" y="0"/>
                </a:lnTo>
                <a:lnTo>
                  <a:pt x="0" y="0"/>
                </a:lnTo>
                <a:lnTo>
                  <a:pt x="0" y="62223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3486674" y="3174029"/>
            <a:ext cx="64950" cy="5701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3487495" y="3086498"/>
            <a:ext cx="66869" cy="64242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3543404" y="3603379"/>
            <a:ext cx="12700" cy="26034"/>
          </a:xfrm>
          <a:custGeom>
            <a:avLst/>
            <a:gdLst/>
            <a:ahLst/>
            <a:cxnLst/>
            <a:rect l="l" t="t" r="r" b="b"/>
            <a:pathLst>
              <a:path w="12700" h="26035">
                <a:moveTo>
                  <a:pt x="9784" y="0"/>
                </a:moveTo>
                <a:lnTo>
                  <a:pt x="2821" y="0"/>
                </a:lnTo>
                <a:lnTo>
                  <a:pt x="0" y="5693"/>
                </a:lnTo>
                <a:lnTo>
                  <a:pt x="0" y="19737"/>
                </a:lnTo>
                <a:lnTo>
                  <a:pt x="2821" y="25429"/>
                </a:lnTo>
                <a:lnTo>
                  <a:pt x="9784" y="25429"/>
                </a:lnTo>
                <a:lnTo>
                  <a:pt x="12606" y="19737"/>
                </a:lnTo>
                <a:lnTo>
                  <a:pt x="12606" y="5693"/>
                </a:lnTo>
                <a:lnTo>
                  <a:pt x="9784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3483933" y="3604184"/>
            <a:ext cx="67310" cy="53975"/>
          </a:xfrm>
          <a:custGeom>
            <a:avLst/>
            <a:gdLst/>
            <a:ahLst/>
            <a:cxnLst/>
            <a:rect l="l" t="t" r="r" b="b"/>
            <a:pathLst>
              <a:path w="67310" h="53975">
                <a:moveTo>
                  <a:pt x="65826" y="0"/>
                </a:moveTo>
                <a:lnTo>
                  <a:pt x="0" y="23643"/>
                </a:lnTo>
                <a:lnTo>
                  <a:pt x="439" y="53534"/>
                </a:lnTo>
                <a:lnTo>
                  <a:pt x="67142" y="24536"/>
                </a:lnTo>
                <a:lnTo>
                  <a:pt x="65826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3165484" y="3621046"/>
            <a:ext cx="328930" cy="40005"/>
          </a:xfrm>
          <a:custGeom>
            <a:avLst/>
            <a:gdLst/>
            <a:ahLst/>
            <a:cxnLst/>
            <a:rect l="l" t="t" r="r" b="b"/>
            <a:pathLst>
              <a:path w="328929" h="40004">
                <a:moveTo>
                  <a:pt x="308781" y="0"/>
                </a:moveTo>
                <a:lnTo>
                  <a:pt x="19808" y="0"/>
                </a:lnTo>
                <a:lnTo>
                  <a:pt x="12097" y="1556"/>
                </a:lnTo>
                <a:lnTo>
                  <a:pt x="5801" y="5801"/>
                </a:lnTo>
                <a:lnTo>
                  <a:pt x="1556" y="12097"/>
                </a:lnTo>
                <a:lnTo>
                  <a:pt x="0" y="19808"/>
                </a:lnTo>
                <a:lnTo>
                  <a:pt x="1556" y="27518"/>
                </a:lnTo>
                <a:lnTo>
                  <a:pt x="5801" y="33814"/>
                </a:lnTo>
                <a:lnTo>
                  <a:pt x="12097" y="38059"/>
                </a:lnTo>
                <a:lnTo>
                  <a:pt x="19808" y="39616"/>
                </a:lnTo>
                <a:lnTo>
                  <a:pt x="308780" y="39616"/>
                </a:lnTo>
                <a:lnTo>
                  <a:pt x="316490" y="38059"/>
                </a:lnTo>
                <a:lnTo>
                  <a:pt x="322786" y="33814"/>
                </a:lnTo>
                <a:lnTo>
                  <a:pt x="327031" y="27518"/>
                </a:lnTo>
                <a:lnTo>
                  <a:pt x="328588" y="19808"/>
                </a:lnTo>
                <a:lnTo>
                  <a:pt x="327031" y="12097"/>
                </a:lnTo>
                <a:lnTo>
                  <a:pt x="322787" y="5801"/>
                </a:lnTo>
                <a:lnTo>
                  <a:pt x="316491" y="1556"/>
                </a:lnTo>
                <a:lnTo>
                  <a:pt x="308781" y="0"/>
                </a:lnTo>
                <a:close/>
              </a:path>
            </a:pathLst>
          </a:custGeom>
          <a:solidFill>
            <a:srgbClr val="DDDDD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3165484" y="3621046"/>
            <a:ext cx="328930" cy="40005"/>
          </a:xfrm>
          <a:custGeom>
            <a:avLst/>
            <a:gdLst/>
            <a:ahLst/>
            <a:cxnLst/>
            <a:rect l="l" t="t" r="r" b="b"/>
            <a:pathLst>
              <a:path w="328929" h="40004">
                <a:moveTo>
                  <a:pt x="0" y="19808"/>
                </a:moveTo>
                <a:lnTo>
                  <a:pt x="1556" y="12097"/>
                </a:lnTo>
                <a:lnTo>
                  <a:pt x="5801" y="5801"/>
                </a:lnTo>
                <a:lnTo>
                  <a:pt x="12097" y="1556"/>
                </a:lnTo>
                <a:lnTo>
                  <a:pt x="19808" y="0"/>
                </a:lnTo>
                <a:lnTo>
                  <a:pt x="308781" y="0"/>
                </a:lnTo>
                <a:lnTo>
                  <a:pt x="316491" y="1556"/>
                </a:lnTo>
                <a:lnTo>
                  <a:pt x="322787" y="5801"/>
                </a:lnTo>
                <a:lnTo>
                  <a:pt x="327032" y="12097"/>
                </a:lnTo>
                <a:lnTo>
                  <a:pt x="328589" y="19808"/>
                </a:lnTo>
                <a:lnTo>
                  <a:pt x="327032" y="27518"/>
                </a:lnTo>
                <a:lnTo>
                  <a:pt x="322787" y="33814"/>
                </a:lnTo>
                <a:lnTo>
                  <a:pt x="316491" y="38059"/>
                </a:lnTo>
                <a:lnTo>
                  <a:pt x="308781" y="39616"/>
                </a:lnTo>
                <a:lnTo>
                  <a:pt x="19808" y="39616"/>
                </a:lnTo>
                <a:lnTo>
                  <a:pt x="12097" y="38059"/>
                </a:lnTo>
                <a:lnTo>
                  <a:pt x="5801" y="33814"/>
                </a:lnTo>
                <a:lnTo>
                  <a:pt x="1556" y="27518"/>
                </a:lnTo>
                <a:lnTo>
                  <a:pt x="0" y="19807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3183024" y="3630415"/>
            <a:ext cx="293784" cy="22217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3183023" y="3630415"/>
            <a:ext cx="294005" cy="22225"/>
          </a:xfrm>
          <a:custGeom>
            <a:avLst/>
            <a:gdLst/>
            <a:ahLst/>
            <a:cxnLst/>
            <a:rect l="l" t="t" r="r" b="b"/>
            <a:pathLst>
              <a:path w="294004" h="22225">
                <a:moveTo>
                  <a:pt x="0" y="11108"/>
                </a:moveTo>
                <a:lnTo>
                  <a:pt x="0" y="4973"/>
                </a:lnTo>
                <a:lnTo>
                  <a:pt x="4973" y="0"/>
                </a:lnTo>
                <a:lnTo>
                  <a:pt x="11108" y="0"/>
                </a:lnTo>
                <a:lnTo>
                  <a:pt x="282675" y="0"/>
                </a:lnTo>
                <a:lnTo>
                  <a:pt x="288810" y="0"/>
                </a:lnTo>
                <a:lnTo>
                  <a:pt x="293784" y="4973"/>
                </a:lnTo>
                <a:lnTo>
                  <a:pt x="293784" y="11108"/>
                </a:lnTo>
                <a:lnTo>
                  <a:pt x="293784" y="17243"/>
                </a:lnTo>
                <a:lnTo>
                  <a:pt x="288810" y="22217"/>
                </a:lnTo>
                <a:lnTo>
                  <a:pt x="282675" y="22217"/>
                </a:lnTo>
                <a:lnTo>
                  <a:pt x="11108" y="22217"/>
                </a:lnTo>
                <a:lnTo>
                  <a:pt x="4973" y="22217"/>
                </a:lnTo>
                <a:lnTo>
                  <a:pt x="0" y="17243"/>
                </a:lnTo>
                <a:lnTo>
                  <a:pt x="0" y="11108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3211526" y="3541547"/>
            <a:ext cx="43180" cy="40005"/>
          </a:xfrm>
          <a:custGeom>
            <a:avLst/>
            <a:gdLst/>
            <a:ahLst/>
            <a:cxnLst/>
            <a:rect l="l" t="t" r="r" b="b"/>
            <a:pathLst>
              <a:path w="43179" h="40004">
                <a:moveTo>
                  <a:pt x="21375" y="0"/>
                </a:moveTo>
                <a:lnTo>
                  <a:pt x="13054" y="1556"/>
                </a:lnTo>
                <a:lnTo>
                  <a:pt x="6260" y="5801"/>
                </a:lnTo>
                <a:lnTo>
                  <a:pt x="1679" y="12097"/>
                </a:lnTo>
                <a:lnTo>
                  <a:pt x="0" y="19808"/>
                </a:lnTo>
                <a:lnTo>
                  <a:pt x="1679" y="27518"/>
                </a:lnTo>
                <a:lnTo>
                  <a:pt x="6260" y="33814"/>
                </a:lnTo>
                <a:lnTo>
                  <a:pt x="13054" y="38059"/>
                </a:lnTo>
                <a:lnTo>
                  <a:pt x="21375" y="39616"/>
                </a:lnTo>
                <a:lnTo>
                  <a:pt x="29696" y="38059"/>
                </a:lnTo>
                <a:lnTo>
                  <a:pt x="36490" y="33814"/>
                </a:lnTo>
                <a:lnTo>
                  <a:pt x="41072" y="27518"/>
                </a:lnTo>
                <a:lnTo>
                  <a:pt x="42752" y="19808"/>
                </a:lnTo>
                <a:lnTo>
                  <a:pt x="41072" y="12097"/>
                </a:lnTo>
                <a:lnTo>
                  <a:pt x="36490" y="5801"/>
                </a:lnTo>
                <a:lnTo>
                  <a:pt x="29696" y="1556"/>
                </a:lnTo>
                <a:lnTo>
                  <a:pt x="21375" y="0"/>
                </a:lnTo>
                <a:close/>
              </a:path>
            </a:pathLst>
          </a:custGeom>
          <a:solidFill>
            <a:srgbClr val="33CC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3260854" y="3543153"/>
            <a:ext cx="43180" cy="38100"/>
          </a:xfrm>
          <a:custGeom>
            <a:avLst/>
            <a:gdLst/>
            <a:ahLst/>
            <a:cxnLst/>
            <a:rect l="l" t="t" r="r" b="b"/>
            <a:pathLst>
              <a:path w="43179" h="38100">
                <a:moveTo>
                  <a:pt x="21376" y="0"/>
                </a:moveTo>
                <a:lnTo>
                  <a:pt x="13055" y="1493"/>
                </a:lnTo>
                <a:lnTo>
                  <a:pt x="6261" y="5566"/>
                </a:lnTo>
                <a:lnTo>
                  <a:pt x="1679" y="11607"/>
                </a:lnTo>
                <a:lnTo>
                  <a:pt x="0" y="19005"/>
                </a:lnTo>
                <a:lnTo>
                  <a:pt x="1679" y="26402"/>
                </a:lnTo>
                <a:lnTo>
                  <a:pt x="6261" y="32443"/>
                </a:lnTo>
                <a:lnTo>
                  <a:pt x="13055" y="36516"/>
                </a:lnTo>
                <a:lnTo>
                  <a:pt x="21376" y="38009"/>
                </a:lnTo>
                <a:lnTo>
                  <a:pt x="29697" y="36516"/>
                </a:lnTo>
                <a:lnTo>
                  <a:pt x="36491" y="32443"/>
                </a:lnTo>
                <a:lnTo>
                  <a:pt x="41072" y="26402"/>
                </a:lnTo>
                <a:lnTo>
                  <a:pt x="42752" y="19005"/>
                </a:lnTo>
                <a:lnTo>
                  <a:pt x="41072" y="11607"/>
                </a:lnTo>
                <a:lnTo>
                  <a:pt x="36491" y="5566"/>
                </a:lnTo>
                <a:lnTo>
                  <a:pt x="29697" y="1493"/>
                </a:lnTo>
                <a:lnTo>
                  <a:pt x="2137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3308266" y="3541547"/>
            <a:ext cx="43180" cy="38100"/>
          </a:xfrm>
          <a:custGeom>
            <a:avLst/>
            <a:gdLst/>
            <a:ahLst/>
            <a:cxnLst/>
            <a:rect l="l" t="t" r="r" b="b"/>
            <a:pathLst>
              <a:path w="43179" h="38100">
                <a:moveTo>
                  <a:pt x="21375" y="0"/>
                </a:moveTo>
                <a:lnTo>
                  <a:pt x="13055" y="1493"/>
                </a:lnTo>
                <a:lnTo>
                  <a:pt x="6260" y="5566"/>
                </a:lnTo>
                <a:lnTo>
                  <a:pt x="1679" y="11607"/>
                </a:lnTo>
                <a:lnTo>
                  <a:pt x="0" y="19004"/>
                </a:lnTo>
                <a:lnTo>
                  <a:pt x="1679" y="26402"/>
                </a:lnTo>
                <a:lnTo>
                  <a:pt x="6260" y="32443"/>
                </a:lnTo>
                <a:lnTo>
                  <a:pt x="13055" y="36516"/>
                </a:lnTo>
                <a:lnTo>
                  <a:pt x="21375" y="38009"/>
                </a:lnTo>
                <a:lnTo>
                  <a:pt x="29696" y="36516"/>
                </a:lnTo>
                <a:lnTo>
                  <a:pt x="36490" y="32443"/>
                </a:lnTo>
                <a:lnTo>
                  <a:pt x="41072" y="26402"/>
                </a:lnTo>
                <a:lnTo>
                  <a:pt x="42752" y="19004"/>
                </a:lnTo>
                <a:lnTo>
                  <a:pt x="41072" y="11607"/>
                </a:lnTo>
                <a:lnTo>
                  <a:pt x="36490" y="5566"/>
                </a:lnTo>
                <a:lnTo>
                  <a:pt x="29696" y="1493"/>
                </a:lnTo>
                <a:lnTo>
                  <a:pt x="21375" y="0"/>
                </a:lnTo>
                <a:close/>
              </a:path>
            </a:pathLst>
          </a:custGeom>
          <a:solidFill>
            <a:srgbClr val="33CC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3429808" y="3395663"/>
            <a:ext cx="0" cy="203200"/>
          </a:xfrm>
          <a:custGeom>
            <a:avLst/>
            <a:gdLst/>
            <a:ahLst/>
            <a:cxnLst/>
            <a:rect l="l" t="t" r="r" b="b"/>
            <a:pathLst>
              <a:path h="203200">
                <a:moveTo>
                  <a:pt x="0" y="0"/>
                </a:moveTo>
                <a:lnTo>
                  <a:pt x="0" y="203166"/>
                </a:lnTo>
              </a:path>
            </a:pathLst>
          </a:custGeom>
          <a:ln w="23844">
            <a:solidFill>
              <a:srgbClr val="29292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3417886" y="3395663"/>
            <a:ext cx="24130" cy="203200"/>
          </a:xfrm>
          <a:custGeom>
            <a:avLst/>
            <a:gdLst/>
            <a:ahLst/>
            <a:cxnLst/>
            <a:rect l="l" t="t" r="r" b="b"/>
            <a:pathLst>
              <a:path w="24129" h="203200">
                <a:moveTo>
                  <a:pt x="0" y="0"/>
                </a:moveTo>
                <a:lnTo>
                  <a:pt x="23843" y="0"/>
                </a:lnTo>
                <a:lnTo>
                  <a:pt x="23843" y="203166"/>
                </a:lnTo>
                <a:lnTo>
                  <a:pt x="0" y="203166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4337137" y="1757250"/>
            <a:ext cx="369147" cy="612976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4338782" y="1834339"/>
            <a:ext cx="163830" cy="0"/>
          </a:xfrm>
          <a:custGeom>
            <a:avLst/>
            <a:gdLst/>
            <a:ahLst/>
            <a:cxnLst/>
            <a:rect l="l" t="t" r="r" b="b"/>
            <a:pathLst>
              <a:path w="163829">
                <a:moveTo>
                  <a:pt x="0" y="0"/>
                </a:moveTo>
                <a:lnTo>
                  <a:pt x="163609" y="0"/>
                </a:lnTo>
              </a:path>
            </a:pathLst>
          </a:custGeom>
          <a:ln w="1124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4334019" y="1834339"/>
            <a:ext cx="173355" cy="0"/>
          </a:xfrm>
          <a:custGeom>
            <a:avLst/>
            <a:gdLst/>
            <a:ahLst/>
            <a:cxnLst/>
            <a:rect l="l" t="t" r="r" b="b"/>
            <a:pathLst>
              <a:path w="173354">
                <a:moveTo>
                  <a:pt x="0" y="0"/>
                </a:moveTo>
                <a:lnTo>
                  <a:pt x="173134" y="0"/>
                </a:lnTo>
              </a:path>
            </a:pathLst>
          </a:custGeom>
          <a:ln w="207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4486274" y="1820666"/>
            <a:ext cx="159385" cy="40005"/>
          </a:xfrm>
          <a:custGeom>
            <a:avLst/>
            <a:gdLst/>
            <a:ahLst/>
            <a:cxnLst/>
            <a:rect l="l" t="t" r="r" b="b"/>
            <a:pathLst>
              <a:path w="159384" h="40005">
                <a:moveTo>
                  <a:pt x="138960" y="0"/>
                </a:moveTo>
                <a:lnTo>
                  <a:pt x="19825" y="0"/>
                </a:lnTo>
                <a:lnTo>
                  <a:pt x="12109" y="1557"/>
                </a:lnTo>
                <a:lnTo>
                  <a:pt x="5807" y="5806"/>
                </a:lnTo>
                <a:lnTo>
                  <a:pt x="1558" y="12108"/>
                </a:lnTo>
                <a:lnTo>
                  <a:pt x="0" y="19824"/>
                </a:lnTo>
                <a:lnTo>
                  <a:pt x="1558" y="27542"/>
                </a:lnTo>
                <a:lnTo>
                  <a:pt x="5807" y="33843"/>
                </a:lnTo>
                <a:lnTo>
                  <a:pt x="12109" y="38092"/>
                </a:lnTo>
                <a:lnTo>
                  <a:pt x="19825" y="39650"/>
                </a:lnTo>
                <a:lnTo>
                  <a:pt x="138960" y="39650"/>
                </a:lnTo>
                <a:lnTo>
                  <a:pt x="146678" y="38092"/>
                </a:lnTo>
                <a:lnTo>
                  <a:pt x="152980" y="33843"/>
                </a:lnTo>
                <a:lnTo>
                  <a:pt x="157228" y="27542"/>
                </a:lnTo>
                <a:lnTo>
                  <a:pt x="158786" y="19824"/>
                </a:lnTo>
                <a:lnTo>
                  <a:pt x="157228" y="12108"/>
                </a:lnTo>
                <a:lnTo>
                  <a:pt x="152980" y="5806"/>
                </a:lnTo>
                <a:lnTo>
                  <a:pt x="146678" y="1557"/>
                </a:lnTo>
                <a:lnTo>
                  <a:pt x="13896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4489350" y="1825412"/>
            <a:ext cx="152417" cy="30156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4343440" y="1914374"/>
            <a:ext cx="162560" cy="12700"/>
          </a:xfrm>
          <a:custGeom>
            <a:avLst/>
            <a:gdLst/>
            <a:ahLst/>
            <a:cxnLst/>
            <a:rect l="l" t="t" r="r" b="b"/>
            <a:pathLst>
              <a:path w="162559" h="12700">
                <a:moveTo>
                  <a:pt x="0" y="12580"/>
                </a:moveTo>
                <a:lnTo>
                  <a:pt x="161965" y="12580"/>
                </a:lnTo>
                <a:lnTo>
                  <a:pt x="161965" y="0"/>
                </a:lnTo>
                <a:lnTo>
                  <a:pt x="0" y="0"/>
                </a:lnTo>
                <a:lnTo>
                  <a:pt x="0" y="12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4338678" y="1909612"/>
            <a:ext cx="172085" cy="22225"/>
          </a:xfrm>
          <a:custGeom>
            <a:avLst/>
            <a:gdLst/>
            <a:ahLst/>
            <a:cxnLst/>
            <a:rect l="l" t="t" r="r" b="b"/>
            <a:pathLst>
              <a:path w="172084" h="22225">
                <a:moveTo>
                  <a:pt x="0" y="22106"/>
                </a:moveTo>
                <a:lnTo>
                  <a:pt x="171490" y="22106"/>
                </a:lnTo>
                <a:lnTo>
                  <a:pt x="171490" y="0"/>
                </a:lnTo>
                <a:lnTo>
                  <a:pt x="0" y="0"/>
                </a:lnTo>
                <a:lnTo>
                  <a:pt x="0" y="2210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4486386" y="1907971"/>
            <a:ext cx="159385" cy="36830"/>
          </a:xfrm>
          <a:custGeom>
            <a:avLst/>
            <a:gdLst/>
            <a:ahLst/>
            <a:cxnLst/>
            <a:rect l="l" t="t" r="r" b="b"/>
            <a:pathLst>
              <a:path w="159384" h="36830">
                <a:moveTo>
                  <a:pt x="140594" y="0"/>
                </a:moveTo>
                <a:lnTo>
                  <a:pt x="18192" y="0"/>
                </a:lnTo>
                <a:lnTo>
                  <a:pt x="11111" y="1429"/>
                </a:lnTo>
                <a:lnTo>
                  <a:pt x="5328" y="5328"/>
                </a:lnTo>
                <a:lnTo>
                  <a:pt x="1429" y="11110"/>
                </a:lnTo>
                <a:lnTo>
                  <a:pt x="0" y="18191"/>
                </a:lnTo>
                <a:lnTo>
                  <a:pt x="1429" y="25272"/>
                </a:lnTo>
                <a:lnTo>
                  <a:pt x="5328" y="31055"/>
                </a:lnTo>
                <a:lnTo>
                  <a:pt x="11111" y="34954"/>
                </a:lnTo>
                <a:lnTo>
                  <a:pt x="18192" y="36384"/>
                </a:lnTo>
                <a:lnTo>
                  <a:pt x="140594" y="36384"/>
                </a:lnTo>
                <a:lnTo>
                  <a:pt x="147675" y="34954"/>
                </a:lnTo>
                <a:lnTo>
                  <a:pt x="153458" y="31055"/>
                </a:lnTo>
                <a:lnTo>
                  <a:pt x="157357" y="25272"/>
                </a:lnTo>
                <a:lnTo>
                  <a:pt x="158786" y="18191"/>
                </a:lnTo>
                <a:lnTo>
                  <a:pt x="157357" y="11110"/>
                </a:lnTo>
                <a:lnTo>
                  <a:pt x="153458" y="5328"/>
                </a:lnTo>
                <a:lnTo>
                  <a:pt x="147675" y="1429"/>
                </a:lnTo>
                <a:lnTo>
                  <a:pt x="14059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4489461" y="1912873"/>
            <a:ext cx="152417" cy="27095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4340151" y="2012077"/>
            <a:ext cx="163830" cy="0"/>
          </a:xfrm>
          <a:custGeom>
            <a:avLst/>
            <a:gdLst/>
            <a:ahLst/>
            <a:cxnLst/>
            <a:rect l="l" t="t" r="r" b="b"/>
            <a:pathLst>
              <a:path w="163829">
                <a:moveTo>
                  <a:pt x="0" y="0"/>
                </a:moveTo>
                <a:lnTo>
                  <a:pt x="163609" y="0"/>
                </a:lnTo>
              </a:path>
            </a:pathLst>
          </a:custGeom>
          <a:ln w="1124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4335388" y="2012077"/>
            <a:ext cx="173355" cy="0"/>
          </a:xfrm>
          <a:custGeom>
            <a:avLst/>
            <a:gdLst/>
            <a:ahLst/>
            <a:cxnLst/>
            <a:rect l="l" t="t" r="r" b="b"/>
            <a:pathLst>
              <a:path w="173354">
                <a:moveTo>
                  <a:pt x="0" y="0"/>
                </a:moveTo>
                <a:lnTo>
                  <a:pt x="173134" y="0"/>
                </a:lnTo>
              </a:path>
            </a:pathLst>
          </a:custGeom>
          <a:ln w="207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4343440" y="2085955"/>
            <a:ext cx="163830" cy="12700"/>
          </a:xfrm>
          <a:custGeom>
            <a:avLst/>
            <a:gdLst/>
            <a:ahLst/>
            <a:cxnLst/>
            <a:rect l="l" t="t" r="r" b="b"/>
            <a:pathLst>
              <a:path w="163829" h="12700">
                <a:moveTo>
                  <a:pt x="0" y="12580"/>
                </a:moveTo>
                <a:lnTo>
                  <a:pt x="163609" y="12580"/>
                </a:lnTo>
                <a:lnTo>
                  <a:pt x="163609" y="0"/>
                </a:lnTo>
                <a:lnTo>
                  <a:pt x="0" y="0"/>
                </a:lnTo>
                <a:lnTo>
                  <a:pt x="0" y="12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4338678" y="2081193"/>
            <a:ext cx="173355" cy="22225"/>
          </a:xfrm>
          <a:custGeom>
            <a:avLst/>
            <a:gdLst/>
            <a:ahLst/>
            <a:cxnLst/>
            <a:rect l="l" t="t" r="r" b="b"/>
            <a:pathLst>
              <a:path w="173354" h="22225">
                <a:moveTo>
                  <a:pt x="0" y="22106"/>
                </a:moveTo>
                <a:lnTo>
                  <a:pt x="173134" y="22106"/>
                </a:lnTo>
                <a:lnTo>
                  <a:pt x="173134" y="0"/>
                </a:lnTo>
                <a:lnTo>
                  <a:pt x="0" y="0"/>
                </a:lnTo>
                <a:lnTo>
                  <a:pt x="0" y="2210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4483098" y="2077925"/>
            <a:ext cx="159385" cy="38100"/>
          </a:xfrm>
          <a:custGeom>
            <a:avLst/>
            <a:gdLst/>
            <a:ahLst/>
            <a:cxnLst/>
            <a:rect l="l" t="t" r="r" b="b"/>
            <a:pathLst>
              <a:path w="159384" h="38100">
                <a:moveTo>
                  <a:pt x="139792" y="0"/>
                </a:moveTo>
                <a:lnTo>
                  <a:pt x="19046" y="0"/>
                </a:lnTo>
                <a:lnTo>
                  <a:pt x="11632" y="1496"/>
                </a:lnTo>
                <a:lnTo>
                  <a:pt x="5578" y="5578"/>
                </a:lnTo>
                <a:lnTo>
                  <a:pt x="1496" y="11632"/>
                </a:lnTo>
                <a:lnTo>
                  <a:pt x="0" y="19046"/>
                </a:lnTo>
                <a:lnTo>
                  <a:pt x="1496" y="26460"/>
                </a:lnTo>
                <a:lnTo>
                  <a:pt x="5578" y="32514"/>
                </a:lnTo>
                <a:lnTo>
                  <a:pt x="11632" y="36595"/>
                </a:lnTo>
                <a:lnTo>
                  <a:pt x="19046" y="38092"/>
                </a:lnTo>
                <a:lnTo>
                  <a:pt x="139792" y="38092"/>
                </a:lnTo>
                <a:lnTo>
                  <a:pt x="147206" y="36595"/>
                </a:lnTo>
                <a:lnTo>
                  <a:pt x="153260" y="32514"/>
                </a:lnTo>
                <a:lnTo>
                  <a:pt x="157342" y="26460"/>
                </a:lnTo>
                <a:lnTo>
                  <a:pt x="158838" y="19046"/>
                </a:lnTo>
                <a:lnTo>
                  <a:pt x="157342" y="11632"/>
                </a:lnTo>
                <a:lnTo>
                  <a:pt x="153260" y="5578"/>
                </a:lnTo>
                <a:lnTo>
                  <a:pt x="147206" y="1496"/>
                </a:lnTo>
                <a:lnTo>
                  <a:pt x="13979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4486178" y="2082578"/>
            <a:ext cx="152459" cy="30241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4483096" y="1997087"/>
            <a:ext cx="160655" cy="38100"/>
          </a:xfrm>
          <a:custGeom>
            <a:avLst/>
            <a:gdLst/>
            <a:ahLst/>
            <a:cxnLst/>
            <a:rect l="l" t="t" r="r" b="b"/>
            <a:pathLst>
              <a:path w="160654" h="38100">
                <a:moveTo>
                  <a:pt x="141373" y="0"/>
                </a:moveTo>
                <a:lnTo>
                  <a:pt x="19004" y="0"/>
                </a:lnTo>
                <a:lnTo>
                  <a:pt x="11607" y="1493"/>
                </a:lnTo>
                <a:lnTo>
                  <a:pt x="5566" y="5566"/>
                </a:lnTo>
                <a:lnTo>
                  <a:pt x="1493" y="11607"/>
                </a:lnTo>
                <a:lnTo>
                  <a:pt x="0" y="19004"/>
                </a:lnTo>
                <a:lnTo>
                  <a:pt x="1493" y="26402"/>
                </a:lnTo>
                <a:lnTo>
                  <a:pt x="5566" y="32443"/>
                </a:lnTo>
                <a:lnTo>
                  <a:pt x="11607" y="36516"/>
                </a:lnTo>
                <a:lnTo>
                  <a:pt x="19004" y="38009"/>
                </a:lnTo>
                <a:lnTo>
                  <a:pt x="141373" y="38009"/>
                </a:lnTo>
                <a:lnTo>
                  <a:pt x="148771" y="36516"/>
                </a:lnTo>
                <a:lnTo>
                  <a:pt x="154812" y="32443"/>
                </a:lnTo>
                <a:lnTo>
                  <a:pt x="158884" y="26402"/>
                </a:lnTo>
                <a:lnTo>
                  <a:pt x="160379" y="19004"/>
                </a:lnTo>
                <a:lnTo>
                  <a:pt x="158885" y="11607"/>
                </a:lnTo>
                <a:lnTo>
                  <a:pt x="154812" y="5566"/>
                </a:lnTo>
                <a:lnTo>
                  <a:pt x="148771" y="1493"/>
                </a:lnTo>
                <a:lnTo>
                  <a:pt x="14137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4486175" y="1757250"/>
            <a:ext cx="155708" cy="612708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4619581" y="1752487"/>
            <a:ext cx="27305" cy="622300"/>
          </a:xfrm>
          <a:custGeom>
            <a:avLst/>
            <a:gdLst/>
            <a:ahLst/>
            <a:cxnLst/>
            <a:rect l="l" t="t" r="r" b="b"/>
            <a:pathLst>
              <a:path w="27304" h="622300">
                <a:moveTo>
                  <a:pt x="0" y="622234"/>
                </a:moveTo>
                <a:lnTo>
                  <a:pt x="27064" y="622234"/>
                </a:lnTo>
                <a:lnTo>
                  <a:pt x="27064" y="0"/>
                </a:lnTo>
                <a:lnTo>
                  <a:pt x="0" y="0"/>
                </a:lnTo>
                <a:lnTo>
                  <a:pt x="0" y="62223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4640788" y="1911965"/>
            <a:ext cx="64950" cy="57015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4641610" y="1824435"/>
            <a:ext cx="66869" cy="64241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4697516" y="2341316"/>
            <a:ext cx="12700" cy="26034"/>
          </a:xfrm>
          <a:custGeom>
            <a:avLst/>
            <a:gdLst/>
            <a:ahLst/>
            <a:cxnLst/>
            <a:rect l="l" t="t" r="r" b="b"/>
            <a:pathLst>
              <a:path w="12700" h="26035">
                <a:moveTo>
                  <a:pt x="9784" y="0"/>
                </a:moveTo>
                <a:lnTo>
                  <a:pt x="2821" y="0"/>
                </a:lnTo>
                <a:lnTo>
                  <a:pt x="0" y="5692"/>
                </a:lnTo>
                <a:lnTo>
                  <a:pt x="0" y="19737"/>
                </a:lnTo>
                <a:lnTo>
                  <a:pt x="2821" y="25429"/>
                </a:lnTo>
                <a:lnTo>
                  <a:pt x="9784" y="25429"/>
                </a:lnTo>
                <a:lnTo>
                  <a:pt x="12606" y="19737"/>
                </a:lnTo>
                <a:lnTo>
                  <a:pt x="12606" y="5692"/>
                </a:lnTo>
                <a:lnTo>
                  <a:pt x="9784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4638046" y="2342120"/>
            <a:ext cx="67310" cy="53975"/>
          </a:xfrm>
          <a:custGeom>
            <a:avLst/>
            <a:gdLst/>
            <a:ahLst/>
            <a:cxnLst/>
            <a:rect l="l" t="t" r="r" b="b"/>
            <a:pathLst>
              <a:path w="67309" h="53975">
                <a:moveTo>
                  <a:pt x="65826" y="0"/>
                </a:moveTo>
                <a:lnTo>
                  <a:pt x="0" y="23644"/>
                </a:lnTo>
                <a:lnTo>
                  <a:pt x="439" y="53535"/>
                </a:lnTo>
                <a:lnTo>
                  <a:pt x="67143" y="24536"/>
                </a:lnTo>
                <a:lnTo>
                  <a:pt x="65826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4319597" y="2358983"/>
            <a:ext cx="328930" cy="40005"/>
          </a:xfrm>
          <a:custGeom>
            <a:avLst/>
            <a:gdLst/>
            <a:ahLst/>
            <a:cxnLst/>
            <a:rect l="l" t="t" r="r" b="b"/>
            <a:pathLst>
              <a:path w="328929" h="40005">
                <a:moveTo>
                  <a:pt x="308781" y="0"/>
                </a:moveTo>
                <a:lnTo>
                  <a:pt x="19808" y="0"/>
                </a:lnTo>
                <a:lnTo>
                  <a:pt x="12097" y="1556"/>
                </a:lnTo>
                <a:lnTo>
                  <a:pt x="5801" y="5801"/>
                </a:lnTo>
                <a:lnTo>
                  <a:pt x="1556" y="12097"/>
                </a:lnTo>
                <a:lnTo>
                  <a:pt x="0" y="19808"/>
                </a:lnTo>
                <a:lnTo>
                  <a:pt x="1556" y="27518"/>
                </a:lnTo>
                <a:lnTo>
                  <a:pt x="5801" y="33814"/>
                </a:lnTo>
                <a:lnTo>
                  <a:pt x="12097" y="38059"/>
                </a:lnTo>
                <a:lnTo>
                  <a:pt x="19808" y="39616"/>
                </a:lnTo>
                <a:lnTo>
                  <a:pt x="308781" y="39616"/>
                </a:lnTo>
                <a:lnTo>
                  <a:pt x="316491" y="38059"/>
                </a:lnTo>
                <a:lnTo>
                  <a:pt x="322787" y="33814"/>
                </a:lnTo>
                <a:lnTo>
                  <a:pt x="327033" y="27518"/>
                </a:lnTo>
                <a:lnTo>
                  <a:pt x="328589" y="19808"/>
                </a:lnTo>
                <a:lnTo>
                  <a:pt x="327033" y="12097"/>
                </a:lnTo>
                <a:lnTo>
                  <a:pt x="322787" y="5801"/>
                </a:lnTo>
                <a:lnTo>
                  <a:pt x="316491" y="1556"/>
                </a:lnTo>
                <a:lnTo>
                  <a:pt x="308781" y="0"/>
                </a:lnTo>
                <a:close/>
              </a:path>
            </a:pathLst>
          </a:custGeom>
          <a:solidFill>
            <a:srgbClr val="DDDDD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4319597" y="2358983"/>
            <a:ext cx="328930" cy="40005"/>
          </a:xfrm>
          <a:custGeom>
            <a:avLst/>
            <a:gdLst/>
            <a:ahLst/>
            <a:cxnLst/>
            <a:rect l="l" t="t" r="r" b="b"/>
            <a:pathLst>
              <a:path w="328929" h="40005">
                <a:moveTo>
                  <a:pt x="0" y="19808"/>
                </a:moveTo>
                <a:lnTo>
                  <a:pt x="1556" y="12097"/>
                </a:lnTo>
                <a:lnTo>
                  <a:pt x="5801" y="5801"/>
                </a:lnTo>
                <a:lnTo>
                  <a:pt x="12097" y="1556"/>
                </a:lnTo>
                <a:lnTo>
                  <a:pt x="19808" y="0"/>
                </a:lnTo>
                <a:lnTo>
                  <a:pt x="308781" y="0"/>
                </a:lnTo>
                <a:lnTo>
                  <a:pt x="316491" y="1556"/>
                </a:lnTo>
                <a:lnTo>
                  <a:pt x="322787" y="5801"/>
                </a:lnTo>
                <a:lnTo>
                  <a:pt x="327032" y="12097"/>
                </a:lnTo>
                <a:lnTo>
                  <a:pt x="328589" y="19808"/>
                </a:lnTo>
                <a:lnTo>
                  <a:pt x="327032" y="27518"/>
                </a:lnTo>
                <a:lnTo>
                  <a:pt x="322787" y="33814"/>
                </a:lnTo>
                <a:lnTo>
                  <a:pt x="316491" y="38059"/>
                </a:lnTo>
                <a:lnTo>
                  <a:pt x="308781" y="39616"/>
                </a:lnTo>
                <a:lnTo>
                  <a:pt x="19808" y="39616"/>
                </a:lnTo>
                <a:lnTo>
                  <a:pt x="12097" y="38059"/>
                </a:lnTo>
                <a:lnTo>
                  <a:pt x="5801" y="33814"/>
                </a:lnTo>
                <a:lnTo>
                  <a:pt x="1556" y="27518"/>
                </a:lnTo>
                <a:lnTo>
                  <a:pt x="0" y="19807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4337137" y="2368352"/>
            <a:ext cx="293784" cy="22217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4337137" y="2368352"/>
            <a:ext cx="294005" cy="22225"/>
          </a:xfrm>
          <a:custGeom>
            <a:avLst/>
            <a:gdLst/>
            <a:ahLst/>
            <a:cxnLst/>
            <a:rect l="l" t="t" r="r" b="b"/>
            <a:pathLst>
              <a:path w="294004" h="22225">
                <a:moveTo>
                  <a:pt x="0" y="11108"/>
                </a:moveTo>
                <a:lnTo>
                  <a:pt x="0" y="4973"/>
                </a:lnTo>
                <a:lnTo>
                  <a:pt x="4973" y="0"/>
                </a:lnTo>
                <a:lnTo>
                  <a:pt x="11108" y="0"/>
                </a:lnTo>
                <a:lnTo>
                  <a:pt x="282675" y="0"/>
                </a:lnTo>
                <a:lnTo>
                  <a:pt x="288810" y="0"/>
                </a:lnTo>
                <a:lnTo>
                  <a:pt x="293784" y="4973"/>
                </a:lnTo>
                <a:lnTo>
                  <a:pt x="293784" y="11108"/>
                </a:lnTo>
                <a:lnTo>
                  <a:pt x="293784" y="17243"/>
                </a:lnTo>
                <a:lnTo>
                  <a:pt x="288810" y="22217"/>
                </a:lnTo>
                <a:lnTo>
                  <a:pt x="282675" y="22217"/>
                </a:lnTo>
                <a:lnTo>
                  <a:pt x="11108" y="22217"/>
                </a:lnTo>
                <a:lnTo>
                  <a:pt x="4973" y="22217"/>
                </a:lnTo>
                <a:lnTo>
                  <a:pt x="0" y="17243"/>
                </a:lnTo>
                <a:lnTo>
                  <a:pt x="0" y="11108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4365638" y="2279484"/>
            <a:ext cx="43180" cy="40005"/>
          </a:xfrm>
          <a:custGeom>
            <a:avLst/>
            <a:gdLst/>
            <a:ahLst/>
            <a:cxnLst/>
            <a:rect l="l" t="t" r="r" b="b"/>
            <a:pathLst>
              <a:path w="43179" h="40005">
                <a:moveTo>
                  <a:pt x="21375" y="0"/>
                </a:moveTo>
                <a:lnTo>
                  <a:pt x="13054" y="1556"/>
                </a:lnTo>
                <a:lnTo>
                  <a:pt x="6260" y="5801"/>
                </a:lnTo>
                <a:lnTo>
                  <a:pt x="1679" y="12097"/>
                </a:lnTo>
                <a:lnTo>
                  <a:pt x="0" y="19806"/>
                </a:lnTo>
                <a:lnTo>
                  <a:pt x="1679" y="27517"/>
                </a:lnTo>
                <a:lnTo>
                  <a:pt x="6260" y="33813"/>
                </a:lnTo>
                <a:lnTo>
                  <a:pt x="13054" y="38058"/>
                </a:lnTo>
                <a:lnTo>
                  <a:pt x="21375" y="39615"/>
                </a:lnTo>
                <a:lnTo>
                  <a:pt x="29696" y="38058"/>
                </a:lnTo>
                <a:lnTo>
                  <a:pt x="36490" y="33813"/>
                </a:lnTo>
                <a:lnTo>
                  <a:pt x="41072" y="27517"/>
                </a:lnTo>
                <a:lnTo>
                  <a:pt x="42752" y="19806"/>
                </a:lnTo>
                <a:lnTo>
                  <a:pt x="41072" y="12097"/>
                </a:lnTo>
                <a:lnTo>
                  <a:pt x="36490" y="5801"/>
                </a:lnTo>
                <a:lnTo>
                  <a:pt x="29696" y="1556"/>
                </a:lnTo>
                <a:lnTo>
                  <a:pt x="21375" y="0"/>
                </a:lnTo>
                <a:close/>
              </a:path>
            </a:pathLst>
          </a:custGeom>
          <a:solidFill>
            <a:srgbClr val="33CC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4414967" y="2281090"/>
            <a:ext cx="43180" cy="38100"/>
          </a:xfrm>
          <a:custGeom>
            <a:avLst/>
            <a:gdLst/>
            <a:ahLst/>
            <a:cxnLst/>
            <a:rect l="l" t="t" r="r" b="b"/>
            <a:pathLst>
              <a:path w="43179" h="38100">
                <a:moveTo>
                  <a:pt x="21376" y="0"/>
                </a:moveTo>
                <a:lnTo>
                  <a:pt x="13055" y="1493"/>
                </a:lnTo>
                <a:lnTo>
                  <a:pt x="6261" y="5566"/>
                </a:lnTo>
                <a:lnTo>
                  <a:pt x="1679" y="11607"/>
                </a:lnTo>
                <a:lnTo>
                  <a:pt x="0" y="19004"/>
                </a:lnTo>
                <a:lnTo>
                  <a:pt x="1679" y="26402"/>
                </a:lnTo>
                <a:lnTo>
                  <a:pt x="6261" y="32443"/>
                </a:lnTo>
                <a:lnTo>
                  <a:pt x="13055" y="36516"/>
                </a:lnTo>
                <a:lnTo>
                  <a:pt x="21376" y="38009"/>
                </a:lnTo>
                <a:lnTo>
                  <a:pt x="29697" y="36516"/>
                </a:lnTo>
                <a:lnTo>
                  <a:pt x="36491" y="32443"/>
                </a:lnTo>
                <a:lnTo>
                  <a:pt x="41072" y="26402"/>
                </a:lnTo>
                <a:lnTo>
                  <a:pt x="42752" y="19004"/>
                </a:lnTo>
                <a:lnTo>
                  <a:pt x="41072" y="11607"/>
                </a:lnTo>
                <a:lnTo>
                  <a:pt x="36491" y="5566"/>
                </a:lnTo>
                <a:lnTo>
                  <a:pt x="29697" y="1493"/>
                </a:lnTo>
                <a:lnTo>
                  <a:pt x="2137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4462378" y="2279484"/>
            <a:ext cx="43180" cy="38100"/>
          </a:xfrm>
          <a:custGeom>
            <a:avLst/>
            <a:gdLst/>
            <a:ahLst/>
            <a:cxnLst/>
            <a:rect l="l" t="t" r="r" b="b"/>
            <a:pathLst>
              <a:path w="43179" h="38100">
                <a:moveTo>
                  <a:pt x="21376" y="0"/>
                </a:moveTo>
                <a:lnTo>
                  <a:pt x="13055" y="1493"/>
                </a:lnTo>
                <a:lnTo>
                  <a:pt x="6261" y="5565"/>
                </a:lnTo>
                <a:lnTo>
                  <a:pt x="1679" y="11606"/>
                </a:lnTo>
                <a:lnTo>
                  <a:pt x="0" y="19004"/>
                </a:lnTo>
                <a:lnTo>
                  <a:pt x="1679" y="26402"/>
                </a:lnTo>
                <a:lnTo>
                  <a:pt x="6261" y="32443"/>
                </a:lnTo>
                <a:lnTo>
                  <a:pt x="13055" y="36516"/>
                </a:lnTo>
                <a:lnTo>
                  <a:pt x="21376" y="38009"/>
                </a:lnTo>
                <a:lnTo>
                  <a:pt x="29697" y="36516"/>
                </a:lnTo>
                <a:lnTo>
                  <a:pt x="36491" y="32443"/>
                </a:lnTo>
                <a:lnTo>
                  <a:pt x="41072" y="26402"/>
                </a:lnTo>
                <a:lnTo>
                  <a:pt x="42752" y="19004"/>
                </a:lnTo>
                <a:lnTo>
                  <a:pt x="41072" y="11606"/>
                </a:lnTo>
                <a:lnTo>
                  <a:pt x="36491" y="5565"/>
                </a:lnTo>
                <a:lnTo>
                  <a:pt x="29697" y="1493"/>
                </a:lnTo>
                <a:lnTo>
                  <a:pt x="21376" y="0"/>
                </a:lnTo>
                <a:close/>
              </a:path>
            </a:pathLst>
          </a:custGeom>
          <a:solidFill>
            <a:srgbClr val="33CC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4583921" y="2133600"/>
            <a:ext cx="0" cy="203200"/>
          </a:xfrm>
          <a:custGeom>
            <a:avLst/>
            <a:gdLst/>
            <a:ahLst/>
            <a:cxnLst/>
            <a:rect l="l" t="t" r="r" b="b"/>
            <a:pathLst>
              <a:path h="203200">
                <a:moveTo>
                  <a:pt x="0" y="0"/>
                </a:moveTo>
                <a:lnTo>
                  <a:pt x="0" y="203165"/>
                </a:lnTo>
              </a:path>
            </a:pathLst>
          </a:custGeom>
          <a:ln w="23842">
            <a:solidFill>
              <a:srgbClr val="29292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4572000" y="2133600"/>
            <a:ext cx="24130" cy="203200"/>
          </a:xfrm>
          <a:custGeom>
            <a:avLst/>
            <a:gdLst/>
            <a:ahLst/>
            <a:cxnLst/>
            <a:rect l="l" t="t" r="r" b="b"/>
            <a:pathLst>
              <a:path w="24129" h="203200">
                <a:moveTo>
                  <a:pt x="0" y="0"/>
                </a:moveTo>
                <a:lnTo>
                  <a:pt x="23843" y="0"/>
                </a:lnTo>
                <a:lnTo>
                  <a:pt x="23843" y="203166"/>
                </a:lnTo>
                <a:lnTo>
                  <a:pt x="0" y="203166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5153111" y="3009787"/>
            <a:ext cx="369149" cy="612976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5154756" y="3086878"/>
            <a:ext cx="163830" cy="0"/>
          </a:xfrm>
          <a:custGeom>
            <a:avLst/>
            <a:gdLst/>
            <a:ahLst/>
            <a:cxnLst/>
            <a:rect l="l" t="t" r="r" b="b"/>
            <a:pathLst>
              <a:path w="163829">
                <a:moveTo>
                  <a:pt x="0" y="0"/>
                </a:moveTo>
                <a:lnTo>
                  <a:pt x="163609" y="0"/>
                </a:lnTo>
              </a:path>
            </a:pathLst>
          </a:custGeom>
          <a:ln w="1124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5149994" y="3086878"/>
            <a:ext cx="173355" cy="0"/>
          </a:xfrm>
          <a:custGeom>
            <a:avLst/>
            <a:gdLst/>
            <a:ahLst/>
            <a:cxnLst/>
            <a:rect l="l" t="t" r="r" b="b"/>
            <a:pathLst>
              <a:path w="173354">
                <a:moveTo>
                  <a:pt x="0" y="0"/>
                </a:moveTo>
                <a:lnTo>
                  <a:pt x="173134" y="0"/>
                </a:lnTo>
              </a:path>
            </a:pathLst>
          </a:custGeom>
          <a:ln w="207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5302251" y="3073204"/>
            <a:ext cx="159385" cy="40005"/>
          </a:xfrm>
          <a:custGeom>
            <a:avLst/>
            <a:gdLst/>
            <a:ahLst/>
            <a:cxnLst/>
            <a:rect l="l" t="t" r="r" b="b"/>
            <a:pathLst>
              <a:path w="159384" h="40005">
                <a:moveTo>
                  <a:pt x="138960" y="0"/>
                </a:moveTo>
                <a:lnTo>
                  <a:pt x="19824" y="0"/>
                </a:lnTo>
                <a:lnTo>
                  <a:pt x="12108" y="1557"/>
                </a:lnTo>
                <a:lnTo>
                  <a:pt x="5806" y="5806"/>
                </a:lnTo>
                <a:lnTo>
                  <a:pt x="1557" y="12108"/>
                </a:lnTo>
                <a:lnTo>
                  <a:pt x="0" y="19825"/>
                </a:lnTo>
                <a:lnTo>
                  <a:pt x="1557" y="27542"/>
                </a:lnTo>
                <a:lnTo>
                  <a:pt x="5806" y="33844"/>
                </a:lnTo>
                <a:lnTo>
                  <a:pt x="12108" y="38092"/>
                </a:lnTo>
                <a:lnTo>
                  <a:pt x="19824" y="39650"/>
                </a:lnTo>
                <a:lnTo>
                  <a:pt x="138960" y="39650"/>
                </a:lnTo>
                <a:lnTo>
                  <a:pt x="146677" y="38092"/>
                </a:lnTo>
                <a:lnTo>
                  <a:pt x="152978" y="33844"/>
                </a:lnTo>
                <a:lnTo>
                  <a:pt x="157227" y="27542"/>
                </a:lnTo>
                <a:lnTo>
                  <a:pt x="158785" y="19825"/>
                </a:lnTo>
                <a:lnTo>
                  <a:pt x="157227" y="12108"/>
                </a:lnTo>
                <a:lnTo>
                  <a:pt x="152978" y="5806"/>
                </a:lnTo>
                <a:lnTo>
                  <a:pt x="146677" y="1557"/>
                </a:lnTo>
                <a:lnTo>
                  <a:pt x="13896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5305326" y="3077950"/>
            <a:ext cx="152416" cy="30157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5302361" y="3160508"/>
            <a:ext cx="159385" cy="36830"/>
          </a:xfrm>
          <a:custGeom>
            <a:avLst/>
            <a:gdLst/>
            <a:ahLst/>
            <a:cxnLst/>
            <a:rect l="l" t="t" r="r" b="b"/>
            <a:pathLst>
              <a:path w="159384" h="36829">
                <a:moveTo>
                  <a:pt x="140594" y="0"/>
                </a:moveTo>
                <a:lnTo>
                  <a:pt x="18192" y="0"/>
                </a:lnTo>
                <a:lnTo>
                  <a:pt x="11111" y="1429"/>
                </a:lnTo>
                <a:lnTo>
                  <a:pt x="5328" y="5328"/>
                </a:lnTo>
                <a:lnTo>
                  <a:pt x="1429" y="11110"/>
                </a:lnTo>
                <a:lnTo>
                  <a:pt x="0" y="18191"/>
                </a:lnTo>
                <a:lnTo>
                  <a:pt x="1429" y="25273"/>
                </a:lnTo>
                <a:lnTo>
                  <a:pt x="5328" y="31055"/>
                </a:lnTo>
                <a:lnTo>
                  <a:pt x="11111" y="34954"/>
                </a:lnTo>
                <a:lnTo>
                  <a:pt x="18192" y="36384"/>
                </a:lnTo>
                <a:lnTo>
                  <a:pt x="140594" y="36384"/>
                </a:lnTo>
                <a:lnTo>
                  <a:pt x="147675" y="34954"/>
                </a:lnTo>
                <a:lnTo>
                  <a:pt x="153457" y="31055"/>
                </a:lnTo>
                <a:lnTo>
                  <a:pt x="157355" y="25273"/>
                </a:lnTo>
                <a:lnTo>
                  <a:pt x="158785" y="18191"/>
                </a:lnTo>
                <a:lnTo>
                  <a:pt x="157355" y="11110"/>
                </a:lnTo>
                <a:lnTo>
                  <a:pt x="153457" y="5328"/>
                </a:lnTo>
                <a:lnTo>
                  <a:pt x="147675" y="1429"/>
                </a:lnTo>
                <a:lnTo>
                  <a:pt x="14059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5305436" y="3165412"/>
            <a:ext cx="152417" cy="27094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5156127" y="3264614"/>
            <a:ext cx="163830" cy="0"/>
          </a:xfrm>
          <a:custGeom>
            <a:avLst/>
            <a:gdLst/>
            <a:ahLst/>
            <a:cxnLst/>
            <a:rect l="l" t="t" r="r" b="b"/>
            <a:pathLst>
              <a:path w="163829">
                <a:moveTo>
                  <a:pt x="0" y="0"/>
                </a:moveTo>
                <a:lnTo>
                  <a:pt x="163609" y="0"/>
                </a:lnTo>
              </a:path>
            </a:pathLst>
          </a:custGeom>
          <a:ln w="1124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5151364" y="3264614"/>
            <a:ext cx="173355" cy="0"/>
          </a:xfrm>
          <a:custGeom>
            <a:avLst/>
            <a:gdLst/>
            <a:ahLst/>
            <a:cxnLst/>
            <a:rect l="l" t="t" r="r" b="b"/>
            <a:pathLst>
              <a:path w="173354">
                <a:moveTo>
                  <a:pt x="0" y="0"/>
                </a:moveTo>
                <a:lnTo>
                  <a:pt x="173134" y="0"/>
                </a:lnTo>
              </a:path>
            </a:pathLst>
          </a:custGeom>
          <a:ln w="207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5159415" y="3338492"/>
            <a:ext cx="163830" cy="12700"/>
          </a:xfrm>
          <a:custGeom>
            <a:avLst/>
            <a:gdLst/>
            <a:ahLst/>
            <a:cxnLst/>
            <a:rect l="l" t="t" r="r" b="b"/>
            <a:pathLst>
              <a:path w="163829" h="12700">
                <a:moveTo>
                  <a:pt x="0" y="12580"/>
                </a:moveTo>
                <a:lnTo>
                  <a:pt x="163609" y="12580"/>
                </a:lnTo>
                <a:lnTo>
                  <a:pt x="163609" y="0"/>
                </a:lnTo>
                <a:lnTo>
                  <a:pt x="0" y="0"/>
                </a:lnTo>
                <a:lnTo>
                  <a:pt x="0" y="12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5154653" y="3333730"/>
            <a:ext cx="173355" cy="22225"/>
          </a:xfrm>
          <a:custGeom>
            <a:avLst/>
            <a:gdLst/>
            <a:ahLst/>
            <a:cxnLst/>
            <a:rect l="l" t="t" r="r" b="b"/>
            <a:pathLst>
              <a:path w="173354" h="22225">
                <a:moveTo>
                  <a:pt x="0" y="22106"/>
                </a:moveTo>
                <a:lnTo>
                  <a:pt x="173134" y="22106"/>
                </a:lnTo>
                <a:lnTo>
                  <a:pt x="173134" y="0"/>
                </a:lnTo>
                <a:lnTo>
                  <a:pt x="0" y="0"/>
                </a:lnTo>
                <a:lnTo>
                  <a:pt x="0" y="2210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5299073" y="3330462"/>
            <a:ext cx="159385" cy="38100"/>
          </a:xfrm>
          <a:custGeom>
            <a:avLst/>
            <a:gdLst/>
            <a:ahLst/>
            <a:cxnLst/>
            <a:rect l="l" t="t" r="r" b="b"/>
            <a:pathLst>
              <a:path w="159384" h="38100">
                <a:moveTo>
                  <a:pt x="139792" y="0"/>
                </a:moveTo>
                <a:lnTo>
                  <a:pt x="19046" y="0"/>
                </a:lnTo>
                <a:lnTo>
                  <a:pt x="11632" y="1496"/>
                </a:lnTo>
                <a:lnTo>
                  <a:pt x="5578" y="5578"/>
                </a:lnTo>
                <a:lnTo>
                  <a:pt x="1496" y="11632"/>
                </a:lnTo>
                <a:lnTo>
                  <a:pt x="0" y="19046"/>
                </a:lnTo>
                <a:lnTo>
                  <a:pt x="1496" y="26460"/>
                </a:lnTo>
                <a:lnTo>
                  <a:pt x="5578" y="32514"/>
                </a:lnTo>
                <a:lnTo>
                  <a:pt x="11632" y="36595"/>
                </a:lnTo>
                <a:lnTo>
                  <a:pt x="19046" y="38092"/>
                </a:lnTo>
                <a:lnTo>
                  <a:pt x="139792" y="38092"/>
                </a:lnTo>
                <a:lnTo>
                  <a:pt x="147206" y="36595"/>
                </a:lnTo>
                <a:lnTo>
                  <a:pt x="153260" y="32514"/>
                </a:lnTo>
                <a:lnTo>
                  <a:pt x="157342" y="26460"/>
                </a:lnTo>
                <a:lnTo>
                  <a:pt x="158838" y="19046"/>
                </a:lnTo>
                <a:lnTo>
                  <a:pt x="157342" y="11632"/>
                </a:lnTo>
                <a:lnTo>
                  <a:pt x="153260" y="5578"/>
                </a:lnTo>
                <a:lnTo>
                  <a:pt x="147206" y="1496"/>
                </a:lnTo>
                <a:lnTo>
                  <a:pt x="13979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5302154" y="3335115"/>
            <a:ext cx="152459" cy="30241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5299071" y="3249624"/>
            <a:ext cx="160655" cy="38100"/>
          </a:xfrm>
          <a:custGeom>
            <a:avLst/>
            <a:gdLst/>
            <a:ahLst/>
            <a:cxnLst/>
            <a:rect l="l" t="t" r="r" b="b"/>
            <a:pathLst>
              <a:path w="160654" h="38100">
                <a:moveTo>
                  <a:pt x="141373" y="0"/>
                </a:moveTo>
                <a:lnTo>
                  <a:pt x="19004" y="0"/>
                </a:lnTo>
                <a:lnTo>
                  <a:pt x="11606" y="1493"/>
                </a:lnTo>
                <a:lnTo>
                  <a:pt x="5565" y="5566"/>
                </a:lnTo>
                <a:lnTo>
                  <a:pt x="1493" y="11607"/>
                </a:lnTo>
                <a:lnTo>
                  <a:pt x="0" y="19005"/>
                </a:lnTo>
                <a:lnTo>
                  <a:pt x="1493" y="26402"/>
                </a:lnTo>
                <a:lnTo>
                  <a:pt x="5565" y="32443"/>
                </a:lnTo>
                <a:lnTo>
                  <a:pt x="11606" y="36516"/>
                </a:lnTo>
                <a:lnTo>
                  <a:pt x="19004" y="38009"/>
                </a:lnTo>
                <a:lnTo>
                  <a:pt x="141373" y="38009"/>
                </a:lnTo>
                <a:lnTo>
                  <a:pt x="148770" y="36516"/>
                </a:lnTo>
                <a:lnTo>
                  <a:pt x="154811" y="32443"/>
                </a:lnTo>
                <a:lnTo>
                  <a:pt x="158884" y="26402"/>
                </a:lnTo>
                <a:lnTo>
                  <a:pt x="160378" y="19005"/>
                </a:lnTo>
                <a:lnTo>
                  <a:pt x="158884" y="11607"/>
                </a:lnTo>
                <a:lnTo>
                  <a:pt x="154811" y="5566"/>
                </a:lnTo>
                <a:lnTo>
                  <a:pt x="148770" y="1493"/>
                </a:lnTo>
                <a:lnTo>
                  <a:pt x="14137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5302150" y="3009787"/>
            <a:ext cx="155707" cy="612708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5435556" y="3005025"/>
            <a:ext cx="27305" cy="622300"/>
          </a:xfrm>
          <a:custGeom>
            <a:avLst/>
            <a:gdLst/>
            <a:ahLst/>
            <a:cxnLst/>
            <a:rect l="l" t="t" r="r" b="b"/>
            <a:pathLst>
              <a:path w="27304" h="622300">
                <a:moveTo>
                  <a:pt x="0" y="622234"/>
                </a:moveTo>
                <a:lnTo>
                  <a:pt x="27064" y="622234"/>
                </a:lnTo>
                <a:lnTo>
                  <a:pt x="27064" y="0"/>
                </a:lnTo>
                <a:lnTo>
                  <a:pt x="0" y="0"/>
                </a:lnTo>
                <a:lnTo>
                  <a:pt x="0" y="62223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5456763" y="3164504"/>
            <a:ext cx="64949" cy="57014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5457585" y="3076973"/>
            <a:ext cx="66868" cy="64242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5513491" y="3593854"/>
            <a:ext cx="12700" cy="26034"/>
          </a:xfrm>
          <a:custGeom>
            <a:avLst/>
            <a:gdLst/>
            <a:ahLst/>
            <a:cxnLst/>
            <a:rect l="l" t="t" r="r" b="b"/>
            <a:pathLst>
              <a:path w="12700" h="26035">
                <a:moveTo>
                  <a:pt x="9784" y="0"/>
                </a:moveTo>
                <a:lnTo>
                  <a:pt x="2821" y="0"/>
                </a:lnTo>
                <a:lnTo>
                  <a:pt x="0" y="5693"/>
                </a:lnTo>
                <a:lnTo>
                  <a:pt x="0" y="19737"/>
                </a:lnTo>
                <a:lnTo>
                  <a:pt x="2821" y="25429"/>
                </a:lnTo>
                <a:lnTo>
                  <a:pt x="9784" y="25429"/>
                </a:lnTo>
                <a:lnTo>
                  <a:pt x="12606" y="19737"/>
                </a:lnTo>
                <a:lnTo>
                  <a:pt x="12606" y="5693"/>
                </a:lnTo>
                <a:lnTo>
                  <a:pt x="9784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5454021" y="3594659"/>
            <a:ext cx="67310" cy="53975"/>
          </a:xfrm>
          <a:custGeom>
            <a:avLst/>
            <a:gdLst/>
            <a:ahLst/>
            <a:cxnLst/>
            <a:rect l="l" t="t" r="r" b="b"/>
            <a:pathLst>
              <a:path w="67309" h="53975">
                <a:moveTo>
                  <a:pt x="65826" y="0"/>
                </a:moveTo>
                <a:lnTo>
                  <a:pt x="0" y="23643"/>
                </a:lnTo>
                <a:lnTo>
                  <a:pt x="439" y="53534"/>
                </a:lnTo>
                <a:lnTo>
                  <a:pt x="67143" y="24536"/>
                </a:lnTo>
                <a:lnTo>
                  <a:pt x="65826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5135572" y="3611521"/>
            <a:ext cx="328930" cy="40005"/>
          </a:xfrm>
          <a:custGeom>
            <a:avLst/>
            <a:gdLst/>
            <a:ahLst/>
            <a:cxnLst/>
            <a:rect l="l" t="t" r="r" b="b"/>
            <a:pathLst>
              <a:path w="328929" h="40004">
                <a:moveTo>
                  <a:pt x="308781" y="0"/>
                </a:moveTo>
                <a:lnTo>
                  <a:pt x="19808" y="0"/>
                </a:lnTo>
                <a:lnTo>
                  <a:pt x="12097" y="1556"/>
                </a:lnTo>
                <a:lnTo>
                  <a:pt x="5801" y="5801"/>
                </a:lnTo>
                <a:lnTo>
                  <a:pt x="1556" y="12097"/>
                </a:lnTo>
                <a:lnTo>
                  <a:pt x="0" y="19808"/>
                </a:lnTo>
                <a:lnTo>
                  <a:pt x="1556" y="27518"/>
                </a:lnTo>
                <a:lnTo>
                  <a:pt x="5801" y="33814"/>
                </a:lnTo>
                <a:lnTo>
                  <a:pt x="12097" y="38059"/>
                </a:lnTo>
                <a:lnTo>
                  <a:pt x="19808" y="39616"/>
                </a:lnTo>
                <a:lnTo>
                  <a:pt x="308780" y="39616"/>
                </a:lnTo>
                <a:lnTo>
                  <a:pt x="316490" y="38059"/>
                </a:lnTo>
                <a:lnTo>
                  <a:pt x="322786" y="33814"/>
                </a:lnTo>
                <a:lnTo>
                  <a:pt x="327031" y="27518"/>
                </a:lnTo>
                <a:lnTo>
                  <a:pt x="328589" y="19808"/>
                </a:lnTo>
                <a:lnTo>
                  <a:pt x="327033" y="12097"/>
                </a:lnTo>
                <a:lnTo>
                  <a:pt x="322787" y="5801"/>
                </a:lnTo>
                <a:lnTo>
                  <a:pt x="316491" y="1556"/>
                </a:lnTo>
                <a:lnTo>
                  <a:pt x="308781" y="0"/>
                </a:lnTo>
                <a:close/>
              </a:path>
            </a:pathLst>
          </a:custGeom>
          <a:solidFill>
            <a:srgbClr val="DDDDD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5135572" y="3611521"/>
            <a:ext cx="328930" cy="40005"/>
          </a:xfrm>
          <a:custGeom>
            <a:avLst/>
            <a:gdLst/>
            <a:ahLst/>
            <a:cxnLst/>
            <a:rect l="l" t="t" r="r" b="b"/>
            <a:pathLst>
              <a:path w="328929" h="40004">
                <a:moveTo>
                  <a:pt x="0" y="19808"/>
                </a:moveTo>
                <a:lnTo>
                  <a:pt x="1556" y="12097"/>
                </a:lnTo>
                <a:lnTo>
                  <a:pt x="5801" y="5801"/>
                </a:lnTo>
                <a:lnTo>
                  <a:pt x="12097" y="1556"/>
                </a:lnTo>
                <a:lnTo>
                  <a:pt x="19808" y="0"/>
                </a:lnTo>
                <a:lnTo>
                  <a:pt x="308781" y="0"/>
                </a:lnTo>
                <a:lnTo>
                  <a:pt x="316491" y="1556"/>
                </a:lnTo>
                <a:lnTo>
                  <a:pt x="322787" y="5801"/>
                </a:lnTo>
                <a:lnTo>
                  <a:pt x="327032" y="12097"/>
                </a:lnTo>
                <a:lnTo>
                  <a:pt x="328589" y="19808"/>
                </a:lnTo>
                <a:lnTo>
                  <a:pt x="327032" y="27518"/>
                </a:lnTo>
                <a:lnTo>
                  <a:pt x="322787" y="33814"/>
                </a:lnTo>
                <a:lnTo>
                  <a:pt x="316491" y="38059"/>
                </a:lnTo>
                <a:lnTo>
                  <a:pt x="308781" y="39616"/>
                </a:lnTo>
                <a:lnTo>
                  <a:pt x="19808" y="39616"/>
                </a:lnTo>
                <a:lnTo>
                  <a:pt x="12097" y="38059"/>
                </a:lnTo>
                <a:lnTo>
                  <a:pt x="5801" y="33814"/>
                </a:lnTo>
                <a:lnTo>
                  <a:pt x="1556" y="27518"/>
                </a:lnTo>
                <a:lnTo>
                  <a:pt x="0" y="19807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5153111" y="3620889"/>
            <a:ext cx="293784" cy="22217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5153111" y="3620890"/>
            <a:ext cx="294005" cy="22225"/>
          </a:xfrm>
          <a:custGeom>
            <a:avLst/>
            <a:gdLst/>
            <a:ahLst/>
            <a:cxnLst/>
            <a:rect l="l" t="t" r="r" b="b"/>
            <a:pathLst>
              <a:path w="294004" h="22225">
                <a:moveTo>
                  <a:pt x="0" y="11108"/>
                </a:moveTo>
                <a:lnTo>
                  <a:pt x="0" y="4973"/>
                </a:lnTo>
                <a:lnTo>
                  <a:pt x="4973" y="0"/>
                </a:lnTo>
                <a:lnTo>
                  <a:pt x="11108" y="0"/>
                </a:lnTo>
                <a:lnTo>
                  <a:pt x="282675" y="0"/>
                </a:lnTo>
                <a:lnTo>
                  <a:pt x="288810" y="0"/>
                </a:lnTo>
                <a:lnTo>
                  <a:pt x="293784" y="4973"/>
                </a:lnTo>
                <a:lnTo>
                  <a:pt x="293784" y="11108"/>
                </a:lnTo>
                <a:lnTo>
                  <a:pt x="293784" y="17243"/>
                </a:lnTo>
                <a:lnTo>
                  <a:pt x="288810" y="22217"/>
                </a:lnTo>
                <a:lnTo>
                  <a:pt x="282675" y="22217"/>
                </a:lnTo>
                <a:lnTo>
                  <a:pt x="11108" y="22217"/>
                </a:lnTo>
                <a:lnTo>
                  <a:pt x="4973" y="22217"/>
                </a:lnTo>
                <a:lnTo>
                  <a:pt x="0" y="17243"/>
                </a:lnTo>
                <a:lnTo>
                  <a:pt x="0" y="11108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5181614" y="3532022"/>
            <a:ext cx="43180" cy="40005"/>
          </a:xfrm>
          <a:custGeom>
            <a:avLst/>
            <a:gdLst/>
            <a:ahLst/>
            <a:cxnLst/>
            <a:rect l="l" t="t" r="r" b="b"/>
            <a:pathLst>
              <a:path w="43179" h="40004">
                <a:moveTo>
                  <a:pt x="21375" y="0"/>
                </a:moveTo>
                <a:lnTo>
                  <a:pt x="13055" y="1556"/>
                </a:lnTo>
                <a:lnTo>
                  <a:pt x="6260" y="5801"/>
                </a:lnTo>
                <a:lnTo>
                  <a:pt x="1679" y="12097"/>
                </a:lnTo>
                <a:lnTo>
                  <a:pt x="0" y="19808"/>
                </a:lnTo>
                <a:lnTo>
                  <a:pt x="1679" y="27518"/>
                </a:lnTo>
                <a:lnTo>
                  <a:pt x="6260" y="33814"/>
                </a:lnTo>
                <a:lnTo>
                  <a:pt x="13055" y="38059"/>
                </a:lnTo>
                <a:lnTo>
                  <a:pt x="21375" y="39616"/>
                </a:lnTo>
                <a:lnTo>
                  <a:pt x="29696" y="38059"/>
                </a:lnTo>
                <a:lnTo>
                  <a:pt x="36490" y="33814"/>
                </a:lnTo>
                <a:lnTo>
                  <a:pt x="41072" y="27518"/>
                </a:lnTo>
                <a:lnTo>
                  <a:pt x="42752" y="19808"/>
                </a:lnTo>
                <a:lnTo>
                  <a:pt x="41072" y="12097"/>
                </a:lnTo>
                <a:lnTo>
                  <a:pt x="36490" y="5801"/>
                </a:lnTo>
                <a:lnTo>
                  <a:pt x="29696" y="1556"/>
                </a:lnTo>
                <a:lnTo>
                  <a:pt x="21375" y="0"/>
                </a:lnTo>
                <a:close/>
              </a:path>
            </a:pathLst>
          </a:custGeom>
          <a:solidFill>
            <a:srgbClr val="33CC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5230943" y="3533628"/>
            <a:ext cx="43180" cy="38100"/>
          </a:xfrm>
          <a:custGeom>
            <a:avLst/>
            <a:gdLst/>
            <a:ahLst/>
            <a:cxnLst/>
            <a:rect l="l" t="t" r="r" b="b"/>
            <a:pathLst>
              <a:path w="43179" h="38100">
                <a:moveTo>
                  <a:pt x="21375" y="0"/>
                </a:moveTo>
                <a:lnTo>
                  <a:pt x="13054" y="1493"/>
                </a:lnTo>
                <a:lnTo>
                  <a:pt x="6260" y="5566"/>
                </a:lnTo>
                <a:lnTo>
                  <a:pt x="1679" y="11607"/>
                </a:lnTo>
                <a:lnTo>
                  <a:pt x="0" y="19005"/>
                </a:lnTo>
                <a:lnTo>
                  <a:pt x="1679" y="26402"/>
                </a:lnTo>
                <a:lnTo>
                  <a:pt x="6260" y="32443"/>
                </a:lnTo>
                <a:lnTo>
                  <a:pt x="13054" y="36516"/>
                </a:lnTo>
                <a:lnTo>
                  <a:pt x="21375" y="38009"/>
                </a:lnTo>
                <a:lnTo>
                  <a:pt x="29696" y="36516"/>
                </a:lnTo>
                <a:lnTo>
                  <a:pt x="36490" y="32443"/>
                </a:lnTo>
                <a:lnTo>
                  <a:pt x="41072" y="26402"/>
                </a:lnTo>
                <a:lnTo>
                  <a:pt x="42752" y="19005"/>
                </a:lnTo>
                <a:lnTo>
                  <a:pt x="41072" y="11607"/>
                </a:lnTo>
                <a:lnTo>
                  <a:pt x="36490" y="5566"/>
                </a:lnTo>
                <a:lnTo>
                  <a:pt x="29696" y="1493"/>
                </a:lnTo>
                <a:lnTo>
                  <a:pt x="21375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5278354" y="3532022"/>
            <a:ext cx="43180" cy="38100"/>
          </a:xfrm>
          <a:custGeom>
            <a:avLst/>
            <a:gdLst/>
            <a:ahLst/>
            <a:cxnLst/>
            <a:rect l="l" t="t" r="r" b="b"/>
            <a:pathLst>
              <a:path w="43179" h="38100">
                <a:moveTo>
                  <a:pt x="21376" y="0"/>
                </a:moveTo>
                <a:lnTo>
                  <a:pt x="13055" y="1493"/>
                </a:lnTo>
                <a:lnTo>
                  <a:pt x="6261" y="5566"/>
                </a:lnTo>
                <a:lnTo>
                  <a:pt x="1679" y="11607"/>
                </a:lnTo>
                <a:lnTo>
                  <a:pt x="0" y="19004"/>
                </a:lnTo>
                <a:lnTo>
                  <a:pt x="1679" y="26402"/>
                </a:lnTo>
                <a:lnTo>
                  <a:pt x="6261" y="32443"/>
                </a:lnTo>
                <a:lnTo>
                  <a:pt x="13055" y="36516"/>
                </a:lnTo>
                <a:lnTo>
                  <a:pt x="21376" y="38009"/>
                </a:lnTo>
                <a:lnTo>
                  <a:pt x="29696" y="36516"/>
                </a:lnTo>
                <a:lnTo>
                  <a:pt x="36491" y="32443"/>
                </a:lnTo>
                <a:lnTo>
                  <a:pt x="41072" y="26402"/>
                </a:lnTo>
                <a:lnTo>
                  <a:pt x="42752" y="19004"/>
                </a:lnTo>
                <a:lnTo>
                  <a:pt x="41072" y="11607"/>
                </a:lnTo>
                <a:lnTo>
                  <a:pt x="36491" y="5566"/>
                </a:lnTo>
                <a:lnTo>
                  <a:pt x="29696" y="1493"/>
                </a:lnTo>
                <a:lnTo>
                  <a:pt x="21376" y="0"/>
                </a:lnTo>
                <a:close/>
              </a:path>
            </a:pathLst>
          </a:custGeom>
          <a:solidFill>
            <a:srgbClr val="33CC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5399896" y="3386138"/>
            <a:ext cx="0" cy="203200"/>
          </a:xfrm>
          <a:custGeom>
            <a:avLst/>
            <a:gdLst/>
            <a:ahLst/>
            <a:cxnLst/>
            <a:rect l="l" t="t" r="r" b="b"/>
            <a:pathLst>
              <a:path h="203200">
                <a:moveTo>
                  <a:pt x="0" y="0"/>
                </a:moveTo>
                <a:lnTo>
                  <a:pt x="0" y="203166"/>
                </a:lnTo>
              </a:path>
            </a:pathLst>
          </a:custGeom>
          <a:ln w="23842">
            <a:solidFill>
              <a:srgbClr val="29292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5387975" y="3386138"/>
            <a:ext cx="24130" cy="203200"/>
          </a:xfrm>
          <a:custGeom>
            <a:avLst/>
            <a:gdLst/>
            <a:ahLst/>
            <a:cxnLst/>
            <a:rect l="l" t="t" r="r" b="b"/>
            <a:pathLst>
              <a:path w="24129" h="203200">
                <a:moveTo>
                  <a:pt x="0" y="0"/>
                </a:moveTo>
                <a:lnTo>
                  <a:pt x="23843" y="0"/>
                </a:lnTo>
                <a:lnTo>
                  <a:pt x="23843" y="203166"/>
                </a:lnTo>
                <a:lnTo>
                  <a:pt x="0" y="203166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A1941907-37AC-4638-BC7C-CEB3A646C089}"/>
              </a:ext>
            </a:extLst>
          </p:cNvPr>
          <p:cNvSpPr txBox="1"/>
          <p:nvPr/>
        </p:nvSpPr>
        <p:spPr>
          <a:xfrm>
            <a:off x="8712053" y="1469192"/>
            <a:ext cx="881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Root</a:t>
            </a:r>
          </a:p>
        </p:txBody>
      </p:sp>
      <p:sp>
        <p:nvSpPr>
          <p:cNvPr id="154" name="object 88">
            <a:extLst>
              <a:ext uri="{FF2B5EF4-FFF2-40B4-BE49-F238E27FC236}">
                <a16:creationId xmlns:a16="http://schemas.microsoft.com/office/drawing/2014/main" id="{4321366C-4973-49E5-9A01-5B4A9BD484F5}"/>
              </a:ext>
            </a:extLst>
          </p:cNvPr>
          <p:cNvSpPr/>
          <p:nvPr/>
        </p:nvSpPr>
        <p:spPr>
          <a:xfrm>
            <a:off x="8267049" y="1633637"/>
            <a:ext cx="369147" cy="612976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object 89">
            <a:extLst>
              <a:ext uri="{FF2B5EF4-FFF2-40B4-BE49-F238E27FC236}">
                <a16:creationId xmlns:a16="http://schemas.microsoft.com/office/drawing/2014/main" id="{D583B310-EA7A-4582-B5FC-437097C78A85}"/>
              </a:ext>
            </a:extLst>
          </p:cNvPr>
          <p:cNvSpPr/>
          <p:nvPr/>
        </p:nvSpPr>
        <p:spPr>
          <a:xfrm>
            <a:off x="8268694" y="1710726"/>
            <a:ext cx="163830" cy="0"/>
          </a:xfrm>
          <a:custGeom>
            <a:avLst/>
            <a:gdLst/>
            <a:ahLst/>
            <a:cxnLst/>
            <a:rect l="l" t="t" r="r" b="b"/>
            <a:pathLst>
              <a:path w="163829">
                <a:moveTo>
                  <a:pt x="0" y="0"/>
                </a:moveTo>
                <a:lnTo>
                  <a:pt x="163609" y="0"/>
                </a:lnTo>
              </a:path>
            </a:pathLst>
          </a:custGeom>
          <a:ln w="1124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object 90">
            <a:extLst>
              <a:ext uri="{FF2B5EF4-FFF2-40B4-BE49-F238E27FC236}">
                <a16:creationId xmlns:a16="http://schemas.microsoft.com/office/drawing/2014/main" id="{3F6274B6-9243-4661-941E-E59113A1F72B}"/>
              </a:ext>
            </a:extLst>
          </p:cNvPr>
          <p:cNvSpPr/>
          <p:nvPr/>
        </p:nvSpPr>
        <p:spPr>
          <a:xfrm>
            <a:off x="8263931" y="1710726"/>
            <a:ext cx="173355" cy="0"/>
          </a:xfrm>
          <a:custGeom>
            <a:avLst/>
            <a:gdLst/>
            <a:ahLst/>
            <a:cxnLst/>
            <a:rect l="l" t="t" r="r" b="b"/>
            <a:pathLst>
              <a:path w="173354">
                <a:moveTo>
                  <a:pt x="0" y="0"/>
                </a:moveTo>
                <a:lnTo>
                  <a:pt x="173134" y="0"/>
                </a:lnTo>
              </a:path>
            </a:pathLst>
          </a:custGeom>
          <a:ln w="207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object 91">
            <a:extLst>
              <a:ext uri="{FF2B5EF4-FFF2-40B4-BE49-F238E27FC236}">
                <a16:creationId xmlns:a16="http://schemas.microsoft.com/office/drawing/2014/main" id="{2ABFA591-A6D2-4BEB-A765-8BE927A7B745}"/>
              </a:ext>
            </a:extLst>
          </p:cNvPr>
          <p:cNvSpPr/>
          <p:nvPr/>
        </p:nvSpPr>
        <p:spPr>
          <a:xfrm>
            <a:off x="8416186" y="1697053"/>
            <a:ext cx="159385" cy="40005"/>
          </a:xfrm>
          <a:custGeom>
            <a:avLst/>
            <a:gdLst/>
            <a:ahLst/>
            <a:cxnLst/>
            <a:rect l="l" t="t" r="r" b="b"/>
            <a:pathLst>
              <a:path w="159384" h="40005">
                <a:moveTo>
                  <a:pt x="138960" y="0"/>
                </a:moveTo>
                <a:lnTo>
                  <a:pt x="19825" y="0"/>
                </a:lnTo>
                <a:lnTo>
                  <a:pt x="12109" y="1557"/>
                </a:lnTo>
                <a:lnTo>
                  <a:pt x="5807" y="5806"/>
                </a:lnTo>
                <a:lnTo>
                  <a:pt x="1558" y="12108"/>
                </a:lnTo>
                <a:lnTo>
                  <a:pt x="0" y="19824"/>
                </a:lnTo>
                <a:lnTo>
                  <a:pt x="1558" y="27542"/>
                </a:lnTo>
                <a:lnTo>
                  <a:pt x="5807" y="33843"/>
                </a:lnTo>
                <a:lnTo>
                  <a:pt x="12109" y="38092"/>
                </a:lnTo>
                <a:lnTo>
                  <a:pt x="19825" y="39650"/>
                </a:lnTo>
                <a:lnTo>
                  <a:pt x="138960" y="39650"/>
                </a:lnTo>
                <a:lnTo>
                  <a:pt x="146678" y="38092"/>
                </a:lnTo>
                <a:lnTo>
                  <a:pt x="152980" y="33843"/>
                </a:lnTo>
                <a:lnTo>
                  <a:pt x="157228" y="27542"/>
                </a:lnTo>
                <a:lnTo>
                  <a:pt x="158786" y="19824"/>
                </a:lnTo>
                <a:lnTo>
                  <a:pt x="157228" y="12108"/>
                </a:lnTo>
                <a:lnTo>
                  <a:pt x="152980" y="5806"/>
                </a:lnTo>
                <a:lnTo>
                  <a:pt x="146678" y="1557"/>
                </a:lnTo>
                <a:lnTo>
                  <a:pt x="13896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object 92">
            <a:extLst>
              <a:ext uri="{FF2B5EF4-FFF2-40B4-BE49-F238E27FC236}">
                <a16:creationId xmlns:a16="http://schemas.microsoft.com/office/drawing/2014/main" id="{C6F393A2-1022-4F58-B2F3-C9F9E0A60BA9}"/>
              </a:ext>
            </a:extLst>
          </p:cNvPr>
          <p:cNvSpPr/>
          <p:nvPr/>
        </p:nvSpPr>
        <p:spPr>
          <a:xfrm>
            <a:off x="8419262" y="1701799"/>
            <a:ext cx="152417" cy="30156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" name="object 93">
            <a:extLst>
              <a:ext uri="{FF2B5EF4-FFF2-40B4-BE49-F238E27FC236}">
                <a16:creationId xmlns:a16="http://schemas.microsoft.com/office/drawing/2014/main" id="{59600CD7-6F35-4FD7-82E1-EFD684C997E6}"/>
              </a:ext>
            </a:extLst>
          </p:cNvPr>
          <p:cNvSpPr/>
          <p:nvPr/>
        </p:nvSpPr>
        <p:spPr>
          <a:xfrm>
            <a:off x="8273352" y="1790761"/>
            <a:ext cx="162560" cy="12700"/>
          </a:xfrm>
          <a:custGeom>
            <a:avLst/>
            <a:gdLst/>
            <a:ahLst/>
            <a:cxnLst/>
            <a:rect l="l" t="t" r="r" b="b"/>
            <a:pathLst>
              <a:path w="162559" h="12700">
                <a:moveTo>
                  <a:pt x="0" y="12580"/>
                </a:moveTo>
                <a:lnTo>
                  <a:pt x="161965" y="12580"/>
                </a:lnTo>
                <a:lnTo>
                  <a:pt x="161965" y="0"/>
                </a:lnTo>
                <a:lnTo>
                  <a:pt x="0" y="0"/>
                </a:lnTo>
                <a:lnTo>
                  <a:pt x="0" y="12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94">
            <a:extLst>
              <a:ext uri="{FF2B5EF4-FFF2-40B4-BE49-F238E27FC236}">
                <a16:creationId xmlns:a16="http://schemas.microsoft.com/office/drawing/2014/main" id="{ABD1314B-60FB-4DD8-93A1-BA02D9690CFF}"/>
              </a:ext>
            </a:extLst>
          </p:cNvPr>
          <p:cNvSpPr/>
          <p:nvPr/>
        </p:nvSpPr>
        <p:spPr>
          <a:xfrm>
            <a:off x="8268590" y="1785999"/>
            <a:ext cx="172085" cy="22225"/>
          </a:xfrm>
          <a:custGeom>
            <a:avLst/>
            <a:gdLst/>
            <a:ahLst/>
            <a:cxnLst/>
            <a:rect l="l" t="t" r="r" b="b"/>
            <a:pathLst>
              <a:path w="172084" h="22225">
                <a:moveTo>
                  <a:pt x="0" y="22106"/>
                </a:moveTo>
                <a:lnTo>
                  <a:pt x="171490" y="22106"/>
                </a:lnTo>
                <a:lnTo>
                  <a:pt x="171490" y="0"/>
                </a:lnTo>
                <a:lnTo>
                  <a:pt x="0" y="0"/>
                </a:lnTo>
                <a:lnTo>
                  <a:pt x="0" y="2210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object 95">
            <a:extLst>
              <a:ext uri="{FF2B5EF4-FFF2-40B4-BE49-F238E27FC236}">
                <a16:creationId xmlns:a16="http://schemas.microsoft.com/office/drawing/2014/main" id="{288F992A-1601-4819-AC6B-A5BA88669809}"/>
              </a:ext>
            </a:extLst>
          </p:cNvPr>
          <p:cNvSpPr/>
          <p:nvPr/>
        </p:nvSpPr>
        <p:spPr>
          <a:xfrm>
            <a:off x="8416298" y="1784358"/>
            <a:ext cx="159385" cy="36830"/>
          </a:xfrm>
          <a:custGeom>
            <a:avLst/>
            <a:gdLst/>
            <a:ahLst/>
            <a:cxnLst/>
            <a:rect l="l" t="t" r="r" b="b"/>
            <a:pathLst>
              <a:path w="159384" h="36830">
                <a:moveTo>
                  <a:pt x="140594" y="0"/>
                </a:moveTo>
                <a:lnTo>
                  <a:pt x="18192" y="0"/>
                </a:lnTo>
                <a:lnTo>
                  <a:pt x="11111" y="1429"/>
                </a:lnTo>
                <a:lnTo>
                  <a:pt x="5328" y="5328"/>
                </a:lnTo>
                <a:lnTo>
                  <a:pt x="1429" y="11110"/>
                </a:lnTo>
                <a:lnTo>
                  <a:pt x="0" y="18191"/>
                </a:lnTo>
                <a:lnTo>
                  <a:pt x="1429" y="25272"/>
                </a:lnTo>
                <a:lnTo>
                  <a:pt x="5328" y="31055"/>
                </a:lnTo>
                <a:lnTo>
                  <a:pt x="11111" y="34954"/>
                </a:lnTo>
                <a:lnTo>
                  <a:pt x="18192" y="36384"/>
                </a:lnTo>
                <a:lnTo>
                  <a:pt x="140594" y="36384"/>
                </a:lnTo>
                <a:lnTo>
                  <a:pt x="147675" y="34954"/>
                </a:lnTo>
                <a:lnTo>
                  <a:pt x="153458" y="31055"/>
                </a:lnTo>
                <a:lnTo>
                  <a:pt x="157357" y="25272"/>
                </a:lnTo>
                <a:lnTo>
                  <a:pt x="158786" y="18191"/>
                </a:lnTo>
                <a:lnTo>
                  <a:pt x="157357" y="11110"/>
                </a:lnTo>
                <a:lnTo>
                  <a:pt x="153458" y="5328"/>
                </a:lnTo>
                <a:lnTo>
                  <a:pt x="147675" y="1429"/>
                </a:lnTo>
                <a:lnTo>
                  <a:pt x="14059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object 96">
            <a:extLst>
              <a:ext uri="{FF2B5EF4-FFF2-40B4-BE49-F238E27FC236}">
                <a16:creationId xmlns:a16="http://schemas.microsoft.com/office/drawing/2014/main" id="{AF5DCFC6-0012-428B-9D14-7F2636A6144E}"/>
              </a:ext>
            </a:extLst>
          </p:cNvPr>
          <p:cNvSpPr/>
          <p:nvPr/>
        </p:nvSpPr>
        <p:spPr>
          <a:xfrm>
            <a:off x="8419373" y="1789260"/>
            <a:ext cx="152417" cy="27095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" name="object 97">
            <a:extLst>
              <a:ext uri="{FF2B5EF4-FFF2-40B4-BE49-F238E27FC236}">
                <a16:creationId xmlns:a16="http://schemas.microsoft.com/office/drawing/2014/main" id="{5E274B6A-9091-4B13-B233-1C02B0D3CD68}"/>
              </a:ext>
            </a:extLst>
          </p:cNvPr>
          <p:cNvSpPr/>
          <p:nvPr/>
        </p:nvSpPr>
        <p:spPr>
          <a:xfrm>
            <a:off x="8270063" y="1888464"/>
            <a:ext cx="163830" cy="0"/>
          </a:xfrm>
          <a:custGeom>
            <a:avLst/>
            <a:gdLst/>
            <a:ahLst/>
            <a:cxnLst/>
            <a:rect l="l" t="t" r="r" b="b"/>
            <a:pathLst>
              <a:path w="163829">
                <a:moveTo>
                  <a:pt x="0" y="0"/>
                </a:moveTo>
                <a:lnTo>
                  <a:pt x="163609" y="0"/>
                </a:lnTo>
              </a:path>
            </a:pathLst>
          </a:custGeom>
          <a:ln w="1124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object 98">
            <a:extLst>
              <a:ext uri="{FF2B5EF4-FFF2-40B4-BE49-F238E27FC236}">
                <a16:creationId xmlns:a16="http://schemas.microsoft.com/office/drawing/2014/main" id="{35476F0D-3FD2-4CD6-8D42-2AB2329E4644}"/>
              </a:ext>
            </a:extLst>
          </p:cNvPr>
          <p:cNvSpPr/>
          <p:nvPr/>
        </p:nvSpPr>
        <p:spPr>
          <a:xfrm>
            <a:off x="8265300" y="1888464"/>
            <a:ext cx="173355" cy="0"/>
          </a:xfrm>
          <a:custGeom>
            <a:avLst/>
            <a:gdLst/>
            <a:ahLst/>
            <a:cxnLst/>
            <a:rect l="l" t="t" r="r" b="b"/>
            <a:pathLst>
              <a:path w="173354">
                <a:moveTo>
                  <a:pt x="0" y="0"/>
                </a:moveTo>
                <a:lnTo>
                  <a:pt x="173134" y="0"/>
                </a:lnTo>
              </a:path>
            </a:pathLst>
          </a:custGeom>
          <a:ln w="207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object 99">
            <a:extLst>
              <a:ext uri="{FF2B5EF4-FFF2-40B4-BE49-F238E27FC236}">
                <a16:creationId xmlns:a16="http://schemas.microsoft.com/office/drawing/2014/main" id="{F9737A04-E233-4B8C-BD11-6B08FD3511E3}"/>
              </a:ext>
            </a:extLst>
          </p:cNvPr>
          <p:cNvSpPr/>
          <p:nvPr/>
        </p:nvSpPr>
        <p:spPr>
          <a:xfrm>
            <a:off x="8273352" y="1962342"/>
            <a:ext cx="163830" cy="12700"/>
          </a:xfrm>
          <a:custGeom>
            <a:avLst/>
            <a:gdLst/>
            <a:ahLst/>
            <a:cxnLst/>
            <a:rect l="l" t="t" r="r" b="b"/>
            <a:pathLst>
              <a:path w="163829" h="12700">
                <a:moveTo>
                  <a:pt x="0" y="12580"/>
                </a:moveTo>
                <a:lnTo>
                  <a:pt x="163609" y="12580"/>
                </a:lnTo>
                <a:lnTo>
                  <a:pt x="163609" y="0"/>
                </a:lnTo>
                <a:lnTo>
                  <a:pt x="0" y="0"/>
                </a:lnTo>
                <a:lnTo>
                  <a:pt x="0" y="12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" name="object 100">
            <a:extLst>
              <a:ext uri="{FF2B5EF4-FFF2-40B4-BE49-F238E27FC236}">
                <a16:creationId xmlns:a16="http://schemas.microsoft.com/office/drawing/2014/main" id="{C19DCF87-9942-4E39-B42B-C0F7DEF04BDA}"/>
              </a:ext>
            </a:extLst>
          </p:cNvPr>
          <p:cNvSpPr/>
          <p:nvPr/>
        </p:nvSpPr>
        <p:spPr>
          <a:xfrm>
            <a:off x="8268590" y="1957580"/>
            <a:ext cx="173355" cy="22225"/>
          </a:xfrm>
          <a:custGeom>
            <a:avLst/>
            <a:gdLst/>
            <a:ahLst/>
            <a:cxnLst/>
            <a:rect l="l" t="t" r="r" b="b"/>
            <a:pathLst>
              <a:path w="173354" h="22225">
                <a:moveTo>
                  <a:pt x="0" y="22106"/>
                </a:moveTo>
                <a:lnTo>
                  <a:pt x="173134" y="22106"/>
                </a:lnTo>
                <a:lnTo>
                  <a:pt x="173134" y="0"/>
                </a:lnTo>
                <a:lnTo>
                  <a:pt x="0" y="0"/>
                </a:lnTo>
                <a:lnTo>
                  <a:pt x="0" y="2210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" name="object 101">
            <a:extLst>
              <a:ext uri="{FF2B5EF4-FFF2-40B4-BE49-F238E27FC236}">
                <a16:creationId xmlns:a16="http://schemas.microsoft.com/office/drawing/2014/main" id="{D94A3559-14BB-48D5-9565-9E973BF1B71A}"/>
              </a:ext>
            </a:extLst>
          </p:cNvPr>
          <p:cNvSpPr/>
          <p:nvPr/>
        </p:nvSpPr>
        <p:spPr>
          <a:xfrm>
            <a:off x="8413010" y="1954312"/>
            <a:ext cx="159385" cy="38100"/>
          </a:xfrm>
          <a:custGeom>
            <a:avLst/>
            <a:gdLst/>
            <a:ahLst/>
            <a:cxnLst/>
            <a:rect l="l" t="t" r="r" b="b"/>
            <a:pathLst>
              <a:path w="159384" h="38100">
                <a:moveTo>
                  <a:pt x="139792" y="0"/>
                </a:moveTo>
                <a:lnTo>
                  <a:pt x="19046" y="0"/>
                </a:lnTo>
                <a:lnTo>
                  <a:pt x="11632" y="1496"/>
                </a:lnTo>
                <a:lnTo>
                  <a:pt x="5578" y="5578"/>
                </a:lnTo>
                <a:lnTo>
                  <a:pt x="1496" y="11632"/>
                </a:lnTo>
                <a:lnTo>
                  <a:pt x="0" y="19046"/>
                </a:lnTo>
                <a:lnTo>
                  <a:pt x="1496" y="26460"/>
                </a:lnTo>
                <a:lnTo>
                  <a:pt x="5578" y="32514"/>
                </a:lnTo>
                <a:lnTo>
                  <a:pt x="11632" y="36595"/>
                </a:lnTo>
                <a:lnTo>
                  <a:pt x="19046" y="38092"/>
                </a:lnTo>
                <a:lnTo>
                  <a:pt x="139792" y="38092"/>
                </a:lnTo>
                <a:lnTo>
                  <a:pt x="147206" y="36595"/>
                </a:lnTo>
                <a:lnTo>
                  <a:pt x="153260" y="32514"/>
                </a:lnTo>
                <a:lnTo>
                  <a:pt x="157342" y="26460"/>
                </a:lnTo>
                <a:lnTo>
                  <a:pt x="158838" y="19046"/>
                </a:lnTo>
                <a:lnTo>
                  <a:pt x="157342" y="11632"/>
                </a:lnTo>
                <a:lnTo>
                  <a:pt x="153260" y="5578"/>
                </a:lnTo>
                <a:lnTo>
                  <a:pt x="147206" y="1496"/>
                </a:lnTo>
                <a:lnTo>
                  <a:pt x="13979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" name="object 102">
            <a:extLst>
              <a:ext uri="{FF2B5EF4-FFF2-40B4-BE49-F238E27FC236}">
                <a16:creationId xmlns:a16="http://schemas.microsoft.com/office/drawing/2014/main" id="{8011885E-7143-41BF-A28B-FBDDD1FE05DA}"/>
              </a:ext>
            </a:extLst>
          </p:cNvPr>
          <p:cNvSpPr/>
          <p:nvPr/>
        </p:nvSpPr>
        <p:spPr>
          <a:xfrm>
            <a:off x="8416090" y="1958965"/>
            <a:ext cx="152459" cy="30241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9" name="object 103">
            <a:extLst>
              <a:ext uri="{FF2B5EF4-FFF2-40B4-BE49-F238E27FC236}">
                <a16:creationId xmlns:a16="http://schemas.microsoft.com/office/drawing/2014/main" id="{72D6D5CD-C140-46D9-9638-392817E358FC}"/>
              </a:ext>
            </a:extLst>
          </p:cNvPr>
          <p:cNvSpPr/>
          <p:nvPr/>
        </p:nvSpPr>
        <p:spPr>
          <a:xfrm>
            <a:off x="8413008" y="1873474"/>
            <a:ext cx="160655" cy="38100"/>
          </a:xfrm>
          <a:custGeom>
            <a:avLst/>
            <a:gdLst/>
            <a:ahLst/>
            <a:cxnLst/>
            <a:rect l="l" t="t" r="r" b="b"/>
            <a:pathLst>
              <a:path w="160654" h="38100">
                <a:moveTo>
                  <a:pt x="141373" y="0"/>
                </a:moveTo>
                <a:lnTo>
                  <a:pt x="19004" y="0"/>
                </a:lnTo>
                <a:lnTo>
                  <a:pt x="11607" y="1493"/>
                </a:lnTo>
                <a:lnTo>
                  <a:pt x="5566" y="5566"/>
                </a:lnTo>
                <a:lnTo>
                  <a:pt x="1493" y="11607"/>
                </a:lnTo>
                <a:lnTo>
                  <a:pt x="0" y="19004"/>
                </a:lnTo>
                <a:lnTo>
                  <a:pt x="1493" y="26402"/>
                </a:lnTo>
                <a:lnTo>
                  <a:pt x="5566" y="32443"/>
                </a:lnTo>
                <a:lnTo>
                  <a:pt x="11607" y="36516"/>
                </a:lnTo>
                <a:lnTo>
                  <a:pt x="19004" y="38009"/>
                </a:lnTo>
                <a:lnTo>
                  <a:pt x="141373" y="38009"/>
                </a:lnTo>
                <a:lnTo>
                  <a:pt x="148771" y="36516"/>
                </a:lnTo>
                <a:lnTo>
                  <a:pt x="154812" y="32443"/>
                </a:lnTo>
                <a:lnTo>
                  <a:pt x="158884" y="26402"/>
                </a:lnTo>
                <a:lnTo>
                  <a:pt x="160379" y="19004"/>
                </a:lnTo>
                <a:lnTo>
                  <a:pt x="158885" y="11607"/>
                </a:lnTo>
                <a:lnTo>
                  <a:pt x="154812" y="5566"/>
                </a:lnTo>
                <a:lnTo>
                  <a:pt x="148771" y="1493"/>
                </a:lnTo>
                <a:lnTo>
                  <a:pt x="14137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0" name="object 104">
            <a:extLst>
              <a:ext uri="{FF2B5EF4-FFF2-40B4-BE49-F238E27FC236}">
                <a16:creationId xmlns:a16="http://schemas.microsoft.com/office/drawing/2014/main" id="{2B6D2E08-6C41-4936-924F-80872DF1669A}"/>
              </a:ext>
            </a:extLst>
          </p:cNvPr>
          <p:cNvSpPr/>
          <p:nvPr/>
        </p:nvSpPr>
        <p:spPr>
          <a:xfrm>
            <a:off x="8416087" y="1633637"/>
            <a:ext cx="155708" cy="612708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" name="object 105">
            <a:extLst>
              <a:ext uri="{FF2B5EF4-FFF2-40B4-BE49-F238E27FC236}">
                <a16:creationId xmlns:a16="http://schemas.microsoft.com/office/drawing/2014/main" id="{34E607B8-8B20-41D7-9269-ED3FEB3A3B58}"/>
              </a:ext>
            </a:extLst>
          </p:cNvPr>
          <p:cNvSpPr/>
          <p:nvPr/>
        </p:nvSpPr>
        <p:spPr>
          <a:xfrm>
            <a:off x="8549493" y="1628874"/>
            <a:ext cx="27305" cy="622300"/>
          </a:xfrm>
          <a:custGeom>
            <a:avLst/>
            <a:gdLst/>
            <a:ahLst/>
            <a:cxnLst/>
            <a:rect l="l" t="t" r="r" b="b"/>
            <a:pathLst>
              <a:path w="27304" h="622300">
                <a:moveTo>
                  <a:pt x="0" y="622234"/>
                </a:moveTo>
                <a:lnTo>
                  <a:pt x="27064" y="622234"/>
                </a:lnTo>
                <a:lnTo>
                  <a:pt x="27064" y="0"/>
                </a:lnTo>
                <a:lnTo>
                  <a:pt x="0" y="0"/>
                </a:lnTo>
                <a:lnTo>
                  <a:pt x="0" y="62223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" name="object 106">
            <a:extLst>
              <a:ext uri="{FF2B5EF4-FFF2-40B4-BE49-F238E27FC236}">
                <a16:creationId xmlns:a16="http://schemas.microsoft.com/office/drawing/2014/main" id="{D24AA5A5-79CD-47D9-BBCD-76EDF9317B59}"/>
              </a:ext>
            </a:extLst>
          </p:cNvPr>
          <p:cNvSpPr/>
          <p:nvPr/>
        </p:nvSpPr>
        <p:spPr>
          <a:xfrm>
            <a:off x="8570700" y="1788352"/>
            <a:ext cx="64950" cy="57015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" name="object 107">
            <a:extLst>
              <a:ext uri="{FF2B5EF4-FFF2-40B4-BE49-F238E27FC236}">
                <a16:creationId xmlns:a16="http://schemas.microsoft.com/office/drawing/2014/main" id="{94C733C7-CCFD-4DF2-8FF4-971B680F728D}"/>
              </a:ext>
            </a:extLst>
          </p:cNvPr>
          <p:cNvSpPr/>
          <p:nvPr/>
        </p:nvSpPr>
        <p:spPr>
          <a:xfrm>
            <a:off x="8571522" y="1700822"/>
            <a:ext cx="66869" cy="64241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4" name="object 108">
            <a:extLst>
              <a:ext uri="{FF2B5EF4-FFF2-40B4-BE49-F238E27FC236}">
                <a16:creationId xmlns:a16="http://schemas.microsoft.com/office/drawing/2014/main" id="{B4DFEE74-5333-4A99-A9BD-0AA9E3F2E134}"/>
              </a:ext>
            </a:extLst>
          </p:cNvPr>
          <p:cNvSpPr/>
          <p:nvPr/>
        </p:nvSpPr>
        <p:spPr>
          <a:xfrm>
            <a:off x="8627428" y="2217703"/>
            <a:ext cx="12700" cy="26034"/>
          </a:xfrm>
          <a:custGeom>
            <a:avLst/>
            <a:gdLst/>
            <a:ahLst/>
            <a:cxnLst/>
            <a:rect l="l" t="t" r="r" b="b"/>
            <a:pathLst>
              <a:path w="12700" h="26035">
                <a:moveTo>
                  <a:pt x="9784" y="0"/>
                </a:moveTo>
                <a:lnTo>
                  <a:pt x="2821" y="0"/>
                </a:lnTo>
                <a:lnTo>
                  <a:pt x="0" y="5692"/>
                </a:lnTo>
                <a:lnTo>
                  <a:pt x="0" y="19737"/>
                </a:lnTo>
                <a:lnTo>
                  <a:pt x="2821" y="25429"/>
                </a:lnTo>
                <a:lnTo>
                  <a:pt x="9784" y="25429"/>
                </a:lnTo>
                <a:lnTo>
                  <a:pt x="12606" y="19737"/>
                </a:lnTo>
                <a:lnTo>
                  <a:pt x="12606" y="5692"/>
                </a:lnTo>
                <a:lnTo>
                  <a:pt x="9784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5" name="object 109">
            <a:extLst>
              <a:ext uri="{FF2B5EF4-FFF2-40B4-BE49-F238E27FC236}">
                <a16:creationId xmlns:a16="http://schemas.microsoft.com/office/drawing/2014/main" id="{BE68E792-A7DE-460D-9943-11F45A7AB56A}"/>
              </a:ext>
            </a:extLst>
          </p:cNvPr>
          <p:cNvSpPr/>
          <p:nvPr/>
        </p:nvSpPr>
        <p:spPr>
          <a:xfrm>
            <a:off x="8567958" y="2218507"/>
            <a:ext cx="67310" cy="53975"/>
          </a:xfrm>
          <a:custGeom>
            <a:avLst/>
            <a:gdLst/>
            <a:ahLst/>
            <a:cxnLst/>
            <a:rect l="l" t="t" r="r" b="b"/>
            <a:pathLst>
              <a:path w="67309" h="53975">
                <a:moveTo>
                  <a:pt x="65826" y="0"/>
                </a:moveTo>
                <a:lnTo>
                  <a:pt x="0" y="23644"/>
                </a:lnTo>
                <a:lnTo>
                  <a:pt x="439" y="53535"/>
                </a:lnTo>
                <a:lnTo>
                  <a:pt x="67143" y="24536"/>
                </a:lnTo>
                <a:lnTo>
                  <a:pt x="65826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6" name="object 110">
            <a:extLst>
              <a:ext uri="{FF2B5EF4-FFF2-40B4-BE49-F238E27FC236}">
                <a16:creationId xmlns:a16="http://schemas.microsoft.com/office/drawing/2014/main" id="{143E4836-4C5F-49C3-B008-53C7B9B41F1E}"/>
              </a:ext>
            </a:extLst>
          </p:cNvPr>
          <p:cNvSpPr/>
          <p:nvPr/>
        </p:nvSpPr>
        <p:spPr>
          <a:xfrm>
            <a:off x="8249509" y="2235370"/>
            <a:ext cx="328930" cy="40005"/>
          </a:xfrm>
          <a:custGeom>
            <a:avLst/>
            <a:gdLst/>
            <a:ahLst/>
            <a:cxnLst/>
            <a:rect l="l" t="t" r="r" b="b"/>
            <a:pathLst>
              <a:path w="328929" h="40005">
                <a:moveTo>
                  <a:pt x="308781" y="0"/>
                </a:moveTo>
                <a:lnTo>
                  <a:pt x="19808" y="0"/>
                </a:lnTo>
                <a:lnTo>
                  <a:pt x="12097" y="1556"/>
                </a:lnTo>
                <a:lnTo>
                  <a:pt x="5801" y="5801"/>
                </a:lnTo>
                <a:lnTo>
                  <a:pt x="1556" y="12097"/>
                </a:lnTo>
                <a:lnTo>
                  <a:pt x="0" y="19808"/>
                </a:lnTo>
                <a:lnTo>
                  <a:pt x="1556" y="27518"/>
                </a:lnTo>
                <a:lnTo>
                  <a:pt x="5801" y="33814"/>
                </a:lnTo>
                <a:lnTo>
                  <a:pt x="12097" y="38059"/>
                </a:lnTo>
                <a:lnTo>
                  <a:pt x="19808" y="39616"/>
                </a:lnTo>
                <a:lnTo>
                  <a:pt x="308781" y="39616"/>
                </a:lnTo>
                <a:lnTo>
                  <a:pt x="316491" y="38059"/>
                </a:lnTo>
                <a:lnTo>
                  <a:pt x="322787" y="33814"/>
                </a:lnTo>
                <a:lnTo>
                  <a:pt x="327033" y="27518"/>
                </a:lnTo>
                <a:lnTo>
                  <a:pt x="328589" y="19808"/>
                </a:lnTo>
                <a:lnTo>
                  <a:pt x="327033" y="12097"/>
                </a:lnTo>
                <a:lnTo>
                  <a:pt x="322787" y="5801"/>
                </a:lnTo>
                <a:lnTo>
                  <a:pt x="316491" y="1556"/>
                </a:lnTo>
                <a:lnTo>
                  <a:pt x="308781" y="0"/>
                </a:lnTo>
                <a:close/>
              </a:path>
            </a:pathLst>
          </a:custGeom>
          <a:solidFill>
            <a:srgbClr val="DDDDD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7" name="object 111">
            <a:extLst>
              <a:ext uri="{FF2B5EF4-FFF2-40B4-BE49-F238E27FC236}">
                <a16:creationId xmlns:a16="http://schemas.microsoft.com/office/drawing/2014/main" id="{3C11E933-4C36-49FD-807C-7B5EE7815AA7}"/>
              </a:ext>
            </a:extLst>
          </p:cNvPr>
          <p:cNvSpPr/>
          <p:nvPr/>
        </p:nvSpPr>
        <p:spPr>
          <a:xfrm>
            <a:off x="8249509" y="2235370"/>
            <a:ext cx="328930" cy="40005"/>
          </a:xfrm>
          <a:custGeom>
            <a:avLst/>
            <a:gdLst/>
            <a:ahLst/>
            <a:cxnLst/>
            <a:rect l="l" t="t" r="r" b="b"/>
            <a:pathLst>
              <a:path w="328929" h="40005">
                <a:moveTo>
                  <a:pt x="0" y="19808"/>
                </a:moveTo>
                <a:lnTo>
                  <a:pt x="1556" y="12097"/>
                </a:lnTo>
                <a:lnTo>
                  <a:pt x="5801" y="5801"/>
                </a:lnTo>
                <a:lnTo>
                  <a:pt x="12097" y="1556"/>
                </a:lnTo>
                <a:lnTo>
                  <a:pt x="19808" y="0"/>
                </a:lnTo>
                <a:lnTo>
                  <a:pt x="308781" y="0"/>
                </a:lnTo>
                <a:lnTo>
                  <a:pt x="316491" y="1556"/>
                </a:lnTo>
                <a:lnTo>
                  <a:pt x="322787" y="5801"/>
                </a:lnTo>
                <a:lnTo>
                  <a:pt x="327032" y="12097"/>
                </a:lnTo>
                <a:lnTo>
                  <a:pt x="328589" y="19808"/>
                </a:lnTo>
                <a:lnTo>
                  <a:pt x="327032" y="27518"/>
                </a:lnTo>
                <a:lnTo>
                  <a:pt x="322787" y="33814"/>
                </a:lnTo>
                <a:lnTo>
                  <a:pt x="316491" y="38059"/>
                </a:lnTo>
                <a:lnTo>
                  <a:pt x="308781" y="39616"/>
                </a:lnTo>
                <a:lnTo>
                  <a:pt x="19808" y="39616"/>
                </a:lnTo>
                <a:lnTo>
                  <a:pt x="12097" y="38059"/>
                </a:lnTo>
                <a:lnTo>
                  <a:pt x="5801" y="33814"/>
                </a:lnTo>
                <a:lnTo>
                  <a:pt x="1556" y="27518"/>
                </a:lnTo>
                <a:lnTo>
                  <a:pt x="0" y="19807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8" name="object 112">
            <a:extLst>
              <a:ext uri="{FF2B5EF4-FFF2-40B4-BE49-F238E27FC236}">
                <a16:creationId xmlns:a16="http://schemas.microsoft.com/office/drawing/2014/main" id="{84882F5A-507A-4D5A-B61A-C9D85CD599D6}"/>
              </a:ext>
            </a:extLst>
          </p:cNvPr>
          <p:cNvSpPr/>
          <p:nvPr/>
        </p:nvSpPr>
        <p:spPr>
          <a:xfrm>
            <a:off x="8267049" y="2244739"/>
            <a:ext cx="293784" cy="22217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9" name="object 113">
            <a:extLst>
              <a:ext uri="{FF2B5EF4-FFF2-40B4-BE49-F238E27FC236}">
                <a16:creationId xmlns:a16="http://schemas.microsoft.com/office/drawing/2014/main" id="{B77C58DC-CE24-481A-B542-120AA3B622A7}"/>
              </a:ext>
            </a:extLst>
          </p:cNvPr>
          <p:cNvSpPr/>
          <p:nvPr/>
        </p:nvSpPr>
        <p:spPr>
          <a:xfrm>
            <a:off x="8267049" y="2244739"/>
            <a:ext cx="294005" cy="22225"/>
          </a:xfrm>
          <a:custGeom>
            <a:avLst/>
            <a:gdLst/>
            <a:ahLst/>
            <a:cxnLst/>
            <a:rect l="l" t="t" r="r" b="b"/>
            <a:pathLst>
              <a:path w="294004" h="22225">
                <a:moveTo>
                  <a:pt x="0" y="11108"/>
                </a:moveTo>
                <a:lnTo>
                  <a:pt x="0" y="4973"/>
                </a:lnTo>
                <a:lnTo>
                  <a:pt x="4973" y="0"/>
                </a:lnTo>
                <a:lnTo>
                  <a:pt x="11108" y="0"/>
                </a:lnTo>
                <a:lnTo>
                  <a:pt x="282675" y="0"/>
                </a:lnTo>
                <a:lnTo>
                  <a:pt x="288810" y="0"/>
                </a:lnTo>
                <a:lnTo>
                  <a:pt x="293784" y="4973"/>
                </a:lnTo>
                <a:lnTo>
                  <a:pt x="293784" y="11108"/>
                </a:lnTo>
                <a:lnTo>
                  <a:pt x="293784" y="17243"/>
                </a:lnTo>
                <a:lnTo>
                  <a:pt x="288810" y="22217"/>
                </a:lnTo>
                <a:lnTo>
                  <a:pt x="282675" y="22217"/>
                </a:lnTo>
                <a:lnTo>
                  <a:pt x="11108" y="22217"/>
                </a:lnTo>
                <a:lnTo>
                  <a:pt x="4973" y="22217"/>
                </a:lnTo>
                <a:lnTo>
                  <a:pt x="0" y="17243"/>
                </a:lnTo>
                <a:lnTo>
                  <a:pt x="0" y="11108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0" name="object 114">
            <a:extLst>
              <a:ext uri="{FF2B5EF4-FFF2-40B4-BE49-F238E27FC236}">
                <a16:creationId xmlns:a16="http://schemas.microsoft.com/office/drawing/2014/main" id="{06ACA9F3-8FD3-4C0A-A6FE-EA9A415C0F10}"/>
              </a:ext>
            </a:extLst>
          </p:cNvPr>
          <p:cNvSpPr/>
          <p:nvPr/>
        </p:nvSpPr>
        <p:spPr>
          <a:xfrm>
            <a:off x="8295550" y="2155871"/>
            <a:ext cx="43180" cy="40005"/>
          </a:xfrm>
          <a:custGeom>
            <a:avLst/>
            <a:gdLst/>
            <a:ahLst/>
            <a:cxnLst/>
            <a:rect l="l" t="t" r="r" b="b"/>
            <a:pathLst>
              <a:path w="43179" h="40005">
                <a:moveTo>
                  <a:pt x="21375" y="0"/>
                </a:moveTo>
                <a:lnTo>
                  <a:pt x="13054" y="1556"/>
                </a:lnTo>
                <a:lnTo>
                  <a:pt x="6260" y="5801"/>
                </a:lnTo>
                <a:lnTo>
                  <a:pt x="1679" y="12097"/>
                </a:lnTo>
                <a:lnTo>
                  <a:pt x="0" y="19806"/>
                </a:lnTo>
                <a:lnTo>
                  <a:pt x="1679" y="27517"/>
                </a:lnTo>
                <a:lnTo>
                  <a:pt x="6260" y="33813"/>
                </a:lnTo>
                <a:lnTo>
                  <a:pt x="13054" y="38058"/>
                </a:lnTo>
                <a:lnTo>
                  <a:pt x="21375" y="39615"/>
                </a:lnTo>
                <a:lnTo>
                  <a:pt x="29696" y="38058"/>
                </a:lnTo>
                <a:lnTo>
                  <a:pt x="36490" y="33813"/>
                </a:lnTo>
                <a:lnTo>
                  <a:pt x="41072" y="27517"/>
                </a:lnTo>
                <a:lnTo>
                  <a:pt x="42752" y="19806"/>
                </a:lnTo>
                <a:lnTo>
                  <a:pt x="41072" y="12097"/>
                </a:lnTo>
                <a:lnTo>
                  <a:pt x="36490" y="5801"/>
                </a:lnTo>
                <a:lnTo>
                  <a:pt x="29696" y="1556"/>
                </a:lnTo>
                <a:lnTo>
                  <a:pt x="21375" y="0"/>
                </a:lnTo>
                <a:close/>
              </a:path>
            </a:pathLst>
          </a:custGeom>
          <a:solidFill>
            <a:srgbClr val="33CC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1" name="object 115">
            <a:extLst>
              <a:ext uri="{FF2B5EF4-FFF2-40B4-BE49-F238E27FC236}">
                <a16:creationId xmlns:a16="http://schemas.microsoft.com/office/drawing/2014/main" id="{17D37DB4-72D7-4F7F-9E72-103E65FC8F2B}"/>
              </a:ext>
            </a:extLst>
          </p:cNvPr>
          <p:cNvSpPr/>
          <p:nvPr/>
        </p:nvSpPr>
        <p:spPr>
          <a:xfrm>
            <a:off x="8344879" y="2157477"/>
            <a:ext cx="43180" cy="38100"/>
          </a:xfrm>
          <a:custGeom>
            <a:avLst/>
            <a:gdLst/>
            <a:ahLst/>
            <a:cxnLst/>
            <a:rect l="l" t="t" r="r" b="b"/>
            <a:pathLst>
              <a:path w="43179" h="38100">
                <a:moveTo>
                  <a:pt x="21376" y="0"/>
                </a:moveTo>
                <a:lnTo>
                  <a:pt x="13055" y="1493"/>
                </a:lnTo>
                <a:lnTo>
                  <a:pt x="6261" y="5566"/>
                </a:lnTo>
                <a:lnTo>
                  <a:pt x="1679" y="11607"/>
                </a:lnTo>
                <a:lnTo>
                  <a:pt x="0" y="19004"/>
                </a:lnTo>
                <a:lnTo>
                  <a:pt x="1679" y="26402"/>
                </a:lnTo>
                <a:lnTo>
                  <a:pt x="6261" y="32443"/>
                </a:lnTo>
                <a:lnTo>
                  <a:pt x="13055" y="36516"/>
                </a:lnTo>
                <a:lnTo>
                  <a:pt x="21376" y="38009"/>
                </a:lnTo>
                <a:lnTo>
                  <a:pt x="29697" y="36516"/>
                </a:lnTo>
                <a:lnTo>
                  <a:pt x="36491" y="32443"/>
                </a:lnTo>
                <a:lnTo>
                  <a:pt x="41072" y="26402"/>
                </a:lnTo>
                <a:lnTo>
                  <a:pt x="42752" y="19004"/>
                </a:lnTo>
                <a:lnTo>
                  <a:pt x="41072" y="11607"/>
                </a:lnTo>
                <a:lnTo>
                  <a:pt x="36491" y="5566"/>
                </a:lnTo>
                <a:lnTo>
                  <a:pt x="29697" y="1493"/>
                </a:lnTo>
                <a:lnTo>
                  <a:pt x="2137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2" name="object 116">
            <a:extLst>
              <a:ext uri="{FF2B5EF4-FFF2-40B4-BE49-F238E27FC236}">
                <a16:creationId xmlns:a16="http://schemas.microsoft.com/office/drawing/2014/main" id="{2BACF394-739F-4F19-A20F-90F645E9C00C}"/>
              </a:ext>
            </a:extLst>
          </p:cNvPr>
          <p:cNvSpPr/>
          <p:nvPr/>
        </p:nvSpPr>
        <p:spPr>
          <a:xfrm>
            <a:off x="8392290" y="2155871"/>
            <a:ext cx="43180" cy="38100"/>
          </a:xfrm>
          <a:custGeom>
            <a:avLst/>
            <a:gdLst/>
            <a:ahLst/>
            <a:cxnLst/>
            <a:rect l="l" t="t" r="r" b="b"/>
            <a:pathLst>
              <a:path w="43179" h="38100">
                <a:moveTo>
                  <a:pt x="21376" y="0"/>
                </a:moveTo>
                <a:lnTo>
                  <a:pt x="13055" y="1493"/>
                </a:lnTo>
                <a:lnTo>
                  <a:pt x="6261" y="5565"/>
                </a:lnTo>
                <a:lnTo>
                  <a:pt x="1679" y="11606"/>
                </a:lnTo>
                <a:lnTo>
                  <a:pt x="0" y="19004"/>
                </a:lnTo>
                <a:lnTo>
                  <a:pt x="1679" y="26402"/>
                </a:lnTo>
                <a:lnTo>
                  <a:pt x="6261" y="32443"/>
                </a:lnTo>
                <a:lnTo>
                  <a:pt x="13055" y="36516"/>
                </a:lnTo>
                <a:lnTo>
                  <a:pt x="21376" y="38009"/>
                </a:lnTo>
                <a:lnTo>
                  <a:pt x="29697" y="36516"/>
                </a:lnTo>
                <a:lnTo>
                  <a:pt x="36491" y="32443"/>
                </a:lnTo>
                <a:lnTo>
                  <a:pt x="41072" y="26402"/>
                </a:lnTo>
                <a:lnTo>
                  <a:pt x="42752" y="19004"/>
                </a:lnTo>
                <a:lnTo>
                  <a:pt x="41072" y="11606"/>
                </a:lnTo>
                <a:lnTo>
                  <a:pt x="36491" y="5565"/>
                </a:lnTo>
                <a:lnTo>
                  <a:pt x="29697" y="1493"/>
                </a:lnTo>
                <a:lnTo>
                  <a:pt x="21376" y="0"/>
                </a:lnTo>
                <a:close/>
              </a:path>
            </a:pathLst>
          </a:custGeom>
          <a:solidFill>
            <a:srgbClr val="33CC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3" name="object 117">
            <a:extLst>
              <a:ext uri="{FF2B5EF4-FFF2-40B4-BE49-F238E27FC236}">
                <a16:creationId xmlns:a16="http://schemas.microsoft.com/office/drawing/2014/main" id="{7308D77C-71D2-40B1-B68B-161BDCC4C585}"/>
              </a:ext>
            </a:extLst>
          </p:cNvPr>
          <p:cNvSpPr/>
          <p:nvPr/>
        </p:nvSpPr>
        <p:spPr>
          <a:xfrm>
            <a:off x="8513833" y="2009987"/>
            <a:ext cx="0" cy="203200"/>
          </a:xfrm>
          <a:custGeom>
            <a:avLst/>
            <a:gdLst/>
            <a:ahLst/>
            <a:cxnLst/>
            <a:rect l="l" t="t" r="r" b="b"/>
            <a:pathLst>
              <a:path h="203200">
                <a:moveTo>
                  <a:pt x="0" y="0"/>
                </a:moveTo>
                <a:lnTo>
                  <a:pt x="0" y="203165"/>
                </a:lnTo>
              </a:path>
            </a:pathLst>
          </a:custGeom>
          <a:ln w="23842">
            <a:solidFill>
              <a:srgbClr val="29292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4" name="object 118">
            <a:extLst>
              <a:ext uri="{FF2B5EF4-FFF2-40B4-BE49-F238E27FC236}">
                <a16:creationId xmlns:a16="http://schemas.microsoft.com/office/drawing/2014/main" id="{D359F1B9-5255-4540-979E-8E971ADCE094}"/>
              </a:ext>
            </a:extLst>
          </p:cNvPr>
          <p:cNvSpPr/>
          <p:nvPr/>
        </p:nvSpPr>
        <p:spPr>
          <a:xfrm>
            <a:off x="8501912" y="2009987"/>
            <a:ext cx="24130" cy="203200"/>
          </a:xfrm>
          <a:custGeom>
            <a:avLst/>
            <a:gdLst/>
            <a:ahLst/>
            <a:cxnLst/>
            <a:rect l="l" t="t" r="r" b="b"/>
            <a:pathLst>
              <a:path w="24129" h="203200">
                <a:moveTo>
                  <a:pt x="0" y="0"/>
                </a:moveTo>
                <a:lnTo>
                  <a:pt x="23843" y="0"/>
                </a:lnTo>
                <a:lnTo>
                  <a:pt x="23843" y="203166"/>
                </a:lnTo>
                <a:lnTo>
                  <a:pt x="0" y="203166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7" name="object 17">
            <a:extLst>
              <a:ext uri="{FF2B5EF4-FFF2-40B4-BE49-F238E27FC236}">
                <a16:creationId xmlns:a16="http://schemas.microsoft.com/office/drawing/2014/main" id="{8E49D88C-28D3-40B9-9F2C-8727CDBB238E}"/>
              </a:ext>
            </a:extLst>
          </p:cNvPr>
          <p:cNvSpPr txBox="1"/>
          <p:nvPr/>
        </p:nvSpPr>
        <p:spPr>
          <a:xfrm>
            <a:off x="9174169" y="3154876"/>
            <a:ext cx="1974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u="heavy">
                <a:solidFill>
                  <a:srgbClr val="CC0000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 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88" name="object 25">
            <a:extLst>
              <a:ext uri="{FF2B5EF4-FFF2-40B4-BE49-F238E27FC236}">
                <a16:creationId xmlns:a16="http://schemas.microsoft.com/office/drawing/2014/main" id="{E3627FFA-C785-48F5-B3A6-5E6FEADB1B6E}"/>
              </a:ext>
            </a:extLst>
          </p:cNvPr>
          <p:cNvSpPr txBox="1"/>
          <p:nvPr/>
        </p:nvSpPr>
        <p:spPr>
          <a:xfrm>
            <a:off x="9718959" y="2925144"/>
            <a:ext cx="2220718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>
                <a:solidFill>
                  <a:srgbClr val="FF0000"/>
                </a:solidFill>
                <a:latin typeface="Arial"/>
                <a:cs typeface="Arial"/>
              </a:rPr>
              <a:t>TLD </a:t>
            </a:r>
            <a:r>
              <a:rPr sz="1800" b="1">
                <a:solidFill>
                  <a:srgbClr val="FF0000"/>
                </a:solidFill>
                <a:latin typeface="Arial"/>
                <a:cs typeface="Arial"/>
              </a:rPr>
              <a:t>DNS</a:t>
            </a:r>
            <a:r>
              <a:rPr sz="1800" b="1" spc="-6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b="1" spc="-5">
                <a:solidFill>
                  <a:srgbClr val="FF0000"/>
                </a:solidFill>
                <a:latin typeface="Arial"/>
                <a:cs typeface="Arial"/>
              </a:rPr>
              <a:t>server</a:t>
            </a:r>
            <a:endParaRPr sz="1800" b="1">
              <a:solidFill>
                <a:srgbClr val="FF0000"/>
              </a:solidFill>
              <a:latin typeface="Arial"/>
              <a:cs typeface="Arial"/>
            </a:endParaRPr>
          </a:p>
        </p:txBody>
      </p:sp>
      <p:sp>
        <p:nvSpPr>
          <p:cNvPr id="189" name="object 119">
            <a:extLst>
              <a:ext uri="{FF2B5EF4-FFF2-40B4-BE49-F238E27FC236}">
                <a16:creationId xmlns:a16="http://schemas.microsoft.com/office/drawing/2014/main" id="{B914360E-735B-4796-99BB-CF63B6106095}"/>
              </a:ext>
            </a:extLst>
          </p:cNvPr>
          <p:cNvSpPr/>
          <p:nvPr/>
        </p:nvSpPr>
        <p:spPr>
          <a:xfrm>
            <a:off x="9185327" y="3256894"/>
            <a:ext cx="369149" cy="612976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0" name="object 120">
            <a:extLst>
              <a:ext uri="{FF2B5EF4-FFF2-40B4-BE49-F238E27FC236}">
                <a16:creationId xmlns:a16="http://schemas.microsoft.com/office/drawing/2014/main" id="{6DC70F36-1024-4482-86D5-821F5601F2C2}"/>
              </a:ext>
            </a:extLst>
          </p:cNvPr>
          <p:cNvSpPr/>
          <p:nvPr/>
        </p:nvSpPr>
        <p:spPr>
          <a:xfrm>
            <a:off x="9186972" y="3333985"/>
            <a:ext cx="163830" cy="0"/>
          </a:xfrm>
          <a:custGeom>
            <a:avLst/>
            <a:gdLst/>
            <a:ahLst/>
            <a:cxnLst/>
            <a:rect l="l" t="t" r="r" b="b"/>
            <a:pathLst>
              <a:path w="163829">
                <a:moveTo>
                  <a:pt x="0" y="0"/>
                </a:moveTo>
                <a:lnTo>
                  <a:pt x="163609" y="0"/>
                </a:lnTo>
              </a:path>
            </a:pathLst>
          </a:custGeom>
          <a:ln w="1124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1" name="object 121">
            <a:extLst>
              <a:ext uri="{FF2B5EF4-FFF2-40B4-BE49-F238E27FC236}">
                <a16:creationId xmlns:a16="http://schemas.microsoft.com/office/drawing/2014/main" id="{DFDC11E5-EDD8-4BA0-BE16-D117B032C97E}"/>
              </a:ext>
            </a:extLst>
          </p:cNvPr>
          <p:cNvSpPr/>
          <p:nvPr/>
        </p:nvSpPr>
        <p:spPr>
          <a:xfrm>
            <a:off x="9182210" y="3333985"/>
            <a:ext cx="173355" cy="0"/>
          </a:xfrm>
          <a:custGeom>
            <a:avLst/>
            <a:gdLst/>
            <a:ahLst/>
            <a:cxnLst/>
            <a:rect l="l" t="t" r="r" b="b"/>
            <a:pathLst>
              <a:path w="173354">
                <a:moveTo>
                  <a:pt x="0" y="0"/>
                </a:moveTo>
                <a:lnTo>
                  <a:pt x="173134" y="0"/>
                </a:lnTo>
              </a:path>
            </a:pathLst>
          </a:custGeom>
          <a:ln w="207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2" name="object 122">
            <a:extLst>
              <a:ext uri="{FF2B5EF4-FFF2-40B4-BE49-F238E27FC236}">
                <a16:creationId xmlns:a16="http://schemas.microsoft.com/office/drawing/2014/main" id="{2E31DF6E-2E5C-4A84-87E6-2F11DE4813D5}"/>
              </a:ext>
            </a:extLst>
          </p:cNvPr>
          <p:cNvSpPr/>
          <p:nvPr/>
        </p:nvSpPr>
        <p:spPr>
          <a:xfrm>
            <a:off x="9334467" y="3320311"/>
            <a:ext cx="159385" cy="40005"/>
          </a:xfrm>
          <a:custGeom>
            <a:avLst/>
            <a:gdLst/>
            <a:ahLst/>
            <a:cxnLst/>
            <a:rect l="l" t="t" r="r" b="b"/>
            <a:pathLst>
              <a:path w="159384" h="40005">
                <a:moveTo>
                  <a:pt x="138960" y="0"/>
                </a:moveTo>
                <a:lnTo>
                  <a:pt x="19824" y="0"/>
                </a:lnTo>
                <a:lnTo>
                  <a:pt x="12108" y="1557"/>
                </a:lnTo>
                <a:lnTo>
                  <a:pt x="5806" y="5806"/>
                </a:lnTo>
                <a:lnTo>
                  <a:pt x="1557" y="12108"/>
                </a:lnTo>
                <a:lnTo>
                  <a:pt x="0" y="19825"/>
                </a:lnTo>
                <a:lnTo>
                  <a:pt x="1557" y="27542"/>
                </a:lnTo>
                <a:lnTo>
                  <a:pt x="5806" y="33844"/>
                </a:lnTo>
                <a:lnTo>
                  <a:pt x="12108" y="38092"/>
                </a:lnTo>
                <a:lnTo>
                  <a:pt x="19824" y="39650"/>
                </a:lnTo>
                <a:lnTo>
                  <a:pt x="138960" y="39650"/>
                </a:lnTo>
                <a:lnTo>
                  <a:pt x="146677" y="38092"/>
                </a:lnTo>
                <a:lnTo>
                  <a:pt x="152978" y="33844"/>
                </a:lnTo>
                <a:lnTo>
                  <a:pt x="157227" y="27542"/>
                </a:lnTo>
                <a:lnTo>
                  <a:pt x="158785" y="19825"/>
                </a:lnTo>
                <a:lnTo>
                  <a:pt x="157227" y="12108"/>
                </a:lnTo>
                <a:lnTo>
                  <a:pt x="152978" y="5806"/>
                </a:lnTo>
                <a:lnTo>
                  <a:pt x="146677" y="1557"/>
                </a:lnTo>
                <a:lnTo>
                  <a:pt x="13896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3" name="object 123">
            <a:extLst>
              <a:ext uri="{FF2B5EF4-FFF2-40B4-BE49-F238E27FC236}">
                <a16:creationId xmlns:a16="http://schemas.microsoft.com/office/drawing/2014/main" id="{D9420FB2-6A46-4976-9187-C7A4A0BD89F9}"/>
              </a:ext>
            </a:extLst>
          </p:cNvPr>
          <p:cNvSpPr/>
          <p:nvPr/>
        </p:nvSpPr>
        <p:spPr>
          <a:xfrm>
            <a:off x="9337542" y="3325057"/>
            <a:ext cx="152416" cy="30157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4" name="object 124">
            <a:extLst>
              <a:ext uri="{FF2B5EF4-FFF2-40B4-BE49-F238E27FC236}">
                <a16:creationId xmlns:a16="http://schemas.microsoft.com/office/drawing/2014/main" id="{129E9B6F-9E92-4211-9226-5A3C228A3D35}"/>
              </a:ext>
            </a:extLst>
          </p:cNvPr>
          <p:cNvSpPr/>
          <p:nvPr/>
        </p:nvSpPr>
        <p:spPr>
          <a:xfrm>
            <a:off x="9334577" y="3407615"/>
            <a:ext cx="159385" cy="36830"/>
          </a:xfrm>
          <a:custGeom>
            <a:avLst/>
            <a:gdLst/>
            <a:ahLst/>
            <a:cxnLst/>
            <a:rect l="l" t="t" r="r" b="b"/>
            <a:pathLst>
              <a:path w="159384" h="36829">
                <a:moveTo>
                  <a:pt x="140594" y="0"/>
                </a:moveTo>
                <a:lnTo>
                  <a:pt x="18192" y="0"/>
                </a:lnTo>
                <a:lnTo>
                  <a:pt x="11111" y="1429"/>
                </a:lnTo>
                <a:lnTo>
                  <a:pt x="5328" y="5328"/>
                </a:lnTo>
                <a:lnTo>
                  <a:pt x="1429" y="11110"/>
                </a:lnTo>
                <a:lnTo>
                  <a:pt x="0" y="18191"/>
                </a:lnTo>
                <a:lnTo>
                  <a:pt x="1429" y="25273"/>
                </a:lnTo>
                <a:lnTo>
                  <a:pt x="5328" y="31055"/>
                </a:lnTo>
                <a:lnTo>
                  <a:pt x="11111" y="34954"/>
                </a:lnTo>
                <a:lnTo>
                  <a:pt x="18192" y="36384"/>
                </a:lnTo>
                <a:lnTo>
                  <a:pt x="140594" y="36384"/>
                </a:lnTo>
                <a:lnTo>
                  <a:pt x="147675" y="34954"/>
                </a:lnTo>
                <a:lnTo>
                  <a:pt x="153457" y="31055"/>
                </a:lnTo>
                <a:lnTo>
                  <a:pt x="157355" y="25273"/>
                </a:lnTo>
                <a:lnTo>
                  <a:pt x="158785" y="18191"/>
                </a:lnTo>
                <a:lnTo>
                  <a:pt x="157355" y="11110"/>
                </a:lnTo>
                <a:lnTo>
                  <a:pt x="153457" y="5328"/>
                </a:lnTo>
                <a:lnTo>
                  <a:pt x="147675" y="1429"/>
                </a:lnTo>
                <a:lnTo>
                  <a:pt x="14059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5" name="object 125">
            <a:extLst>
              <a:ext uri="{FF2B5EF4-FFF2-40B4-BE49-F238E27FC236}">
                <a16:creationId xmlns:a16="http://schemas.microsoft.com/office/drawing/2014/main" id="{F7207FA5-DAC6-4D6B-AD47-F5FA37D18466}"/>
              </a:ext>
            </a:extLst>
          </p:cNvPr>
          <p:cNvSpPr/>
          <p:nvPr/>
        </p:nvSpPr>
        <p:spPr>
          <a:xfrm>
            <a:off x="9337652" y="3412519"/>
            <a:ext cx="152417" cy="27094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6" name="object 126">
            <a:extLst>
              <a:ext uri="{FF2B5EF4-FFF2-40B4-BE49-F238E27FC236}">
                <a16:creationId xmlns:a16="http://schemas.microsoft.com/office/drawing/2014/main" id="{B8488F94-EB70-48C3-8F07-5C3EBBC0AD7E}"/>
              </a:ext>
            </a:extLst>
          </p:cNvPr>
          <p:cNvSpPr/>
          <p:nvPr/>
        </p:nvSpPr>
        <p:spPr>
          <a:xfrm>
            <a:off x="9188343" y="3511721"/>
            <a:ext cx="163830" cy="0"/>
          </a:xfrm>
          <a:custGeom>
            <a:avLst/>
            <a:gdLst/>
            <a:ahLst/>
            <a:cxnLst/>
            <a:rect l="l" t="t" r="r" b="b"/>
            <a:pathLst>
              <a:path w="163829">
                <a:moveTo>
                  <a:pt x="0" y="0"/>
                </a:moveTo>
                <a:lnTo>
                  <a:pt x="163609" y="0"/>
                </a:lnTo>
              </a:path>
            </a:pathLst>
          </a:custGeom>
          <a:ln w="1124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7" name="object 127">
            <a:extLst>
              <a:ext uri="{FF2B5EF4-FFF2-40B4-BE49-F238E27FC236}">
                <a16:creationId xmlns:a16="http://schemas.microsoft.com/office/drawing/2014/main" id="{63F8FCBE-88F2-4A8E-B174-8ACAB893CD66}"/>
              </a:ext>
            </a:extLst>
          </p:cNvPr>
          <p:cNvSpPr/>
          <p:nvPr/>
        </p:nvSpPr>
        <p:spPr>
          <a:xfrm>
            <a:off x="9183580" y="3511721"/>
            <a:ext cx="173355" cy="0"/>
          </a:xfrm>
          <a:custGeom>
            <a:avLst/>
            <a:gdLst/>
            <a:ahLst/>
            <a:cxnLst/>
            <a:rect l="l" t="t" r="r" b="b"/>
            <a:pathLst>
              <a:path w="173354">
                <a:moveTo>
                  <a:pt x="0" y="0"/>
                </a:moveTo>
                <a:lnTo>
                  <a:pt x="173134" y="0"/>
                </a:lnTo>
              </a:path>
            </a:pathLst>
          </a:custGeom>
          <a:ln w="207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8" name="object 128">
            <a:extLst>
              <a:ext uri="{FF2B5EF4-FFF2-40B4-BE49-F238E27FC236}">
                <a16:creationId xmlns:a16="http://schemas.microsoft.com/office/drawing/2014/main" id="{3E9EEFE6-800D-4F83-90B3-5DC951E08F68}"/>
              </a:ext>
            </a:extLst>
          </p:cNvPr>
          <p:cNvSpPr/>
          <p:nvPr/>
        </p:nvSpPr>
        <p:spPr>
          <a:xfrm>
            <a:off x="9191631" y="3585599"/>
            <a:ext cx="163830" cy="12700"/>
          </a:xfrm>
          <a:custGeom>
            <a:avLst/>
            <a:gdLst/>
            <a:ahLst/>
            <a:cxnLst/>
            <a:rect l="l" t="t" r="r" b="b"/>
            <a:pathLst>
              <a:path w="163829" h="12700">
                <a:moveTo>
                  <a:pt x="0" y="12580"/>
                </a:moveTo>
                <a:lnTo>
                  <a:pt x="163609" y="12580"/>
                </a:lnTo>
                <a:lnTo>
                  <a:pt x="163609" y="0"/>
                </a:lnTo>
                <a:lnTo>
                  <a:pt x="0" y="0"/>
                </a:lnTo>
                <a:lnTo>
                  <a:pt x="0" y="12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9" name="object 129">
            <a:extLst>
              <a:ext uri="{FF2B5EF4-FFF2-40B4-BE49-F238E27FC236}">
                <a16:creationId xmlns:a16="http://schemas.microsoft.com/office/drawing/2014/main" id="{F8771464-9ED1-4859-A288-6F4DB61AC5F8}"/>
              </a:ext>
            </a:extLst>
          </p:cNvPr>
          <p:cNvSpPr/>
          <p:nvPr/>
        </p:nvSpPr>
        <p:spPr>
          <a:xfrm>
            <a:off x="9186869" y="3580837"/>
            <a:ext cx="173355" cy="22225"/>
          </a:xfrm>
          <a:custGeom>
            <a:avLst/>
            <a:gdLst/>
            <a:ahLst/>
            <a:cxnLst/>
            <a:rect l="l" t="t" r="r" b="b"/>
            <a:pathLst>
              <a:path w="173354" h="22225">
                <a:moveTo>
                  <a:pt x="0" y="22106"/>
                </a:moveTo>
                <a:lnTo>
                  <a:pt x="173134" y="22106"/>
                </a:lnTo>
                <a:lnTo>
                  <a:pt x="173134" y="0"/>
                </a:lnTo>
                <a:lnTo>
                  <a:pt x="0" y="0"/>
                </a:lnTo>
                <a:lnTo>
                  <a:pt x="0" y="2210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0" name="object 130">
            <a:extLst>
              <a:ext uri="{FF2B5EF4-FFF2-40B4-BE49-F238E27FC236}">
                <a16:creationId xmlns:a16="http://schemas.microsoft.com/office/drawing/2014/main" id="{D3F174E9-C57C-4976-A4F5-DCA0DE7F1628}"/>
              </a:ext>
            </a:extLst>
          </p:cNvPr>
          <p:cNvSpPr/>
          <p:nvPr/>
        </p:nvSpPr>
        <p:spPr>
          <a:xfrm>
            <a:off x="9331289" y="3577569"/>
            <a:ext cx="159385" cy="38100"/>
          </a:xfrm>
          <a:custGeom>
            <a:avLst/>
            <a:gdLst/>
            <a:ahLst/>
            <a:cxnLst/>
            <a:rect l="l" t="t" r="r" b="b"/>
            <a:pathLst>
              <a:path w="159384" h="38100">
                <a:moveTo>
                  <a:pt x="139792" y="0"/>
                </a:moveTo>
                <a:lnTo>
                  <a:pt x="19046" y="0"/>
                </a:lnTo>
                <a:lnTo>
                  <a:pt x="11632" y="1496"/>
                </a:lnTo>
                <a:lnTo>
                  <a:pt x="5578" y="5578"/>
                </a:lnTo>
                <a:lnTo>
                  <a:pt x="1496" y="11632"/>
                </a:lnTo>
                <a:lnTo>
                  <a:pt x="0" y="19046"/>
                </a:lnTo>
                <a:lnTo>
                  <a:pt x="1496" y="26460"/>
                </a:lnTo>
                <a:lnTo>
                  <a:pt x="5578" y="32514"/>
                </a:lnTo>
                <a:lnTo>
                  <a:pt x="11632" y="36595"/>
                </a:lnTo>
                <a:lnTo>
                  <a:pt x="19046" y="38092"/>
                </a:lnTo>
                <a:lnTo>
                  <a:pt x="139792" y="38092"/>
                </a:lnTo>
                <a:lnTo>
                  <a:pt x="147206" y="36595"/>
                </a:lnTo>
                <a:lnTo>
                  <a:pt x="153260" y="32514"/>
                </a:lnTo>
                <a:lnTo>
                  <a:pt x="157342" y="26460"/>
                </a:lnTo>
                <a:lnTo>
                  <a:pt x="158838" y="19046"/>
                </a:lnTo>
                <a:lnTo>
                  <a:pt x="157342" y="11632"/>
                </a:lnTo>
                <a:lnTo>
                  <a:pt x="153260" y="5578"/>
                </a:lnTo>
                <a:lnTo>
                  <a:pt x="147206" y="1496"/>
                </a:lnTo>
                <a:lnTo>
                  <a:pt x="13979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1" name="object 131">
            <a:extLst>
              <a:ext uri="{FF2B5EF4-FFF2-40B4-BE49-F238E27FC236}">
                <a16:creationId xmlns:a16="http://schemas.microsoft.com/office/drawing/2014/main" id="{B55159F1-6C0D-4A06-89F5-0ED702152EC2}"/>
              </a:ext>
            </a:extLst>
          </p:cNvPr>
          <p:cNvSpPr/>
          <p:nvPr/>
        </p:nvSpPr>
        <p:spPr>
          <a:xfrm>
            <a:off x="9334370" y="3582222"/>
            <a:ext cx="152459" cy="30241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2" name="object 132">
            <a:extLst>
              <a:ext uri="{FF2B5EF4-FFF2-40B4-BE49-F238E27FC236}">
                <a16:creationId xmlns:a16="http://schemas.microsoft.com/office/drawing/2014/main" id="{ABFBC43A-0550-48D2-965A-CDBEA3534504}"/>
              </a:ext>
            </a:extLst>
          </p:cNvPr>
          <p:cNvSpPr/>
          <p:nvPr/>
        </p:nvSpPr>
        <p:spPr>
          <a:xfrm>
            <a:off x="9331287" y="3496731"/>
            <a:ext cx="160655" cy="38100"/>
          </a:xfrm>
          <a:custGeom>
            <a:avLst/>
            <a:gdLst/>
            <a:ahLst/>
            <a:cxnLst/>
            <a:rect l="l" t="t" r="r" b="b"/>
            <a:pathLst>
              <a:path w="160654" h="38100">
                <a:moveTo>
                  <a:pt x="141373" y="0"/>
                </a:moveTo>
                <a:lnTo>
                  <a:pt x="19004" y="0"/>
                </a:lnTo>
                <a:lnTo>
                  <a:pt x="11606" y="1493"/>
                </a:lnTo>
                <a:lnTo>
                  <a:pt x="5565" y="5566"/>
                </a:lnTo>
                <a:lnTo>
                  <a:pt x="1493" y="11607"/>
                </a:lnTo>
                <a:lnTo>
                  <a:pt x="0" y="19005"/>
                </a:lnTo>
                <a:lnTo>
                  <a:pt x="1493" y="26402"/>
                </a:lnTo>
                <a:lnTo>
                  <a:pt x="5565" y="32443"/>
                </a:lnTo>
                <a:lnTo>
                  <a:pt x="11606" y="36516"/>
                </a:lnTo>
                <a:lnTo>
                  <a:pt x="19004" y="38009"/>
                </a:lnTo>
                <a:lnTo>
                  <a:pt x="141373" y="38009"/>
                </a:lnTo>
                <a:lnTo>
                  <a:pt x="148770" y="36516"/>
                </a:lnTo>
                <a:lnTo>
                  <a:pt x="154811" y="32443"/>
                </a:lnTo>
                <a:lnTo>
                  <a:pt x="158884" y="26402"/>
                </a:lnTo>
                <a:lnTo>
                  <a:pt x="160378" y="19005"/>
                </a:lnTo>
                <a:lnTo>
                  <a:pt x="158884" y="11607"/>
                </a:lnTo>
                <a:lnTo>
                  <a:pt x="154811" y="5566"/>
                </a:lnTo>
                <a:lnTo>
                  <a:pt x="148770" y="1493"/>
                </a:lnTo>
                <a:lnTo>
                  <a:pt x="14137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3" name="object 133">
            <a:extLst>
              <a:ext uri="{FF2B5EF4-FFF2-40B4-BE49-F238E27FC236}">
                <a16:creationId xmlns:a16="http://schemas.microsoft.com/office/drawing/2014/main" id="{6C68955B-34DA-4ADD-86D8-E6B6F73CB673}"/>
              </a:ext>
            </a:extLst>
          </p:cNvPr>
          <p:cNvSpPr/>
          <p:nvPr/>
        </p:nvSpPr>
        <p:spPr>
          <a:xfrm>
            <a:off x="9334366" y="3256894"/>
            <a:ext cx="155707" cy="612708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4" name="object 134">
            <a:extLst>
              <a:ext uri="{FF2B5EF4-FFF2-40B4-BE49-F238E27FC236}">
                <a16:creationId xmlns:a16="http://schemas.microsoft.com/office/drawing/2014/main" id="{5764AAD5-BAC7-43E5-8903-77F8B0D332FC}"/>
              </a:ext>
            </a:extLst>
          </p:cNvPr>
          <p:cNvSpPr/>
          <p:nvPr/>
        </p:nvSpPr>
        <p:spPr>
          <a:xfrm>
            <a:off x="9467772" y="3252132"/>
            <a:ext cx="27305" cy="622300"/>
          </a:xfrm>
          <a:custGeom>
            <a:avLst/>
            <a:gdLst/>
            <a:ahLst/>
            <a:cxnLst/>
            <a:rect l="l" t="t" r="r" b="b"/>
            <a:pathLst>
              <a:path w="27304" h="622300">
                <a:moveTo>
                  <a:pt x="0" y="622234"/>
                </a:moveTo>
                <a:lnTo>
                  <a:pt x="27064" y="622234"/>
                </a:lnTo>
                <a:lnTo>
                  <a:pt x="27064" y="0"/>
                </a:lnTo>
                <a:lnTo>
                  <a:pt x="0" y="0"/>
                </a:lnTo>
                <a:lnTo>
                  <a:pt x="0" y="62223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5" name="object 135">
            <a:extLst>
              <a:ext uri="{FF2B5EF4-FFF2-40B4-BE49-F238E27FC236}">
                <a16:creationId xmlns:a16="http://schemas.microsoft.com/office/drawing/2014/main" id="{FBE684CA-964F-4417-B906-68E56C9A565A}"/>
              </a:ext>
            </a:extLst>
          </p:cNvPr>
          <p:cNvSpPr/>
          <p:nvPr/>
        </p:nvSpPr>
        <p:spPr>
          <a:xfrm>
            <a:off x="9488979" y="3411611"/>
            <a:ext cx="64949" cy="57014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6" name="object 136">
            <a:extLst>
              <a:ext uri="{FF2B5EF4-FFF2-40B4-BE49-F238E27FC236}">
                <a16:creationId xmlns:a16="http://schemas.microsoft.com/office/drawing/2014/main" id="{50C1C94A-852F-4DC9-94CE-D016793315E4}"/>
              </a:ext>
            </a:extLst>
          </p:cNvPr>
          <p:cNvSpPr/>
          <p:nvPr/>
        </p:nvSpPr>
        <p:spPr>
          <a:xfrm>
            <a:off x="9489801" y="3324080"/>
            <a:ext cx="66868" cy="64242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7" name="object 137">
            <a:extLst>
              <a:ext uri="{FF2B5EF4-FFF2-40B4-BE49-F238E27FC236}">
                <a16:creationId xmlns:a16="http://schemas.microsoft.com/office/drawing/2014/main" id="{4322B5FB-DAC7-4DDC-BFD5-5F37ED1673BD}"/>
              </a:ext>
            </a:extLst>
          </p:cNvPr>
          <p:cNvSpPr/>
          <p:nvPr/>
        </p:nvSpPr>
        <p:spPr>
          <a:xfrm>
            <a:off x="9545707" y="3840961"/>
            <a:ext cx="12700" cy="26034"/>
          </a:xfrm>
          <a:custGeom>
            <a:avLst/>
            <a:gdLst/>
            <a:ahLst/>
            <a:cxnLst/>
            <a:rect l="l" t="t" r="r" b="b"/>
            <a:pathLst>
              <a:path w="12700" h="26035">
                <a:moveTo>
                  <a:pt x="9784" y="0"/>
                </a:moveTo>
                <a:lnTo>
                  <a:pt x="2821" y="0"/>
                </a:lnTo>
                <a:lnTo>
                  <a:pt x="0" y="5693"/>
                </a:lnTo>
                <a:lnTo>
                  <a:pt x="0" y="19737"/>
                </a:lnTo>
                <a:lnTo>
                  <a:pt x="2821" y="25429"/>
                </a:lnTo>
                <a:lnTo>
                  <a:pt x="9784" y="25429"/>
                </a:lnTo>
                <a:lnTo>
                  <a:pt x="12606" y="19737"/>
                </a:lnTo>
                <a:lnTo>
                  <a:pt x="12606" y="5693"/>
                </a:lnTo>
                <a:lnTo>
                  <a:pt x="9784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8" name="object 138">
            <a:extLst>
              <a:ext uri="{FF2B5EF4-FFF2-40B4-BE49-F238E27FC236}">
                <a16:creationId xmlns:a16="http://schemas.microsoft.com/office/drawing/2014/main" id="{12666A53-6CAD-47F1-BC0C-44CD8C0ACAA0}"/>
              </a:ext>
            </a:extLst>
          </p:cNvPr>
          <p:cNvSpPr/>
          <p:nvPr/>
        </p:nvSpPr>
        <p:spPr>
          <a:xfrm>
            <a:off x="9486237" y="3841766"/>
            <a:ext cx="67310" cy="53975"/>
          </a:xfrm>
          <a:custGeom>
            <a:avLst/>
            <a:gdLst/>
            <a:ahLst/>
            <a:cxnLst/>
            <a:rect l="l" t="t" r="r" b="b"/>
            <a:pathLst>
              <a:path w="67309" h="53975">
                <a:moveTo>
                  <a:pt x="65826" y="0"/>
                </a:moveTo>
                <a:lnTo>
                  <a:pt x="0" y="23643"/>
                </a:lnTo>
                <a:lnTo>
                  <a:pt x="439" y="53534"/>
                </a:lnTo>
                <a:lnTo>
                  <a:pt x="67143" y="24536"/>
                </a:lnTo>
                <a:lnTo>
                  <a:pt x="65826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9" name="object 139">
            <a:extLst>
              <a:ext uri="{FF2B5EF4-FFF2-40B4-BE49-F238E27FC236}">
                <a16:creationId xmlns:a16="http://schemas.microsoft.com/office/drawing/2014/main" id="{F472210D-964A-4FBB-9BBA-99B06F5F71F0}"/>
              </a:ext>
            </a:extLst>
          </p:cNvPr>
          <p:cNvSpPr/>
          <p:nvPr/>
        </p:nvSpPr>
        <p:spPr>
          <a:xfrm>
            <a:off x="9167788" y="3858628"/>
            <a:ext cx="328930" cy="40005"/>
          </a:xfrm>
          <a:custGeom>
            <a:avLst/>
            <a:gdLst/>
            <a:ahLst/>
            <a:cxnLst/>
            <a:rect l="l" t="t" r="r" b="b"/>
            <a:pathLst>
              <a:path w="328929" h="40004">
                <a:moveTo>
                  <a:pt x="308781" y="0"/>
                </a:moveTo>
                <a:lnTo>
                  <a:pt x="19808" y="0"/>
                </a:lnTo>
                <a:lnTo>
                  <a:pt x="12097" y="1556"/>
                </a:lnTo>
                <a:lnTo>
                  <a:pt x="5801" y="5801"/>
                </a:lnTo>
                <a:lnTo>
                  <a:pt x="1556" y="12097"/>
                </a:lnTo>
                <a:lnTo>
                  <a:pt x="0" y="19808"/>
                </a:lnTo>
                <a:lnTo>
                  <a:pt x="1556" y="27518"/>
                </a:lnTo>
                <a:lnTo>
                  <a:pt x="5801" y="33814"/>
                </a:lnTo>
                <a:lnTo>
                  <a:pt x="12097" y="38059"/>
                </a:lnTo>
                <a:lnTo>
                  <a:pt x="19808" y="39616"/>
                </a:lnTo>
                <a:lnTo>
                  <a:pt x="308780" y="39616"/>
                </a:lnTo>
                <a:lnTo>
                  <a:pt x="316490" y="38059"/>
                </a:lnTo>
                <a:lnTo>
                  <a:pt x="322786" y="33814"/>
                </a:lnTo>
                <a:lnTo>
                  <a:pt x="327031" y="27518"/>
                </a:lnTo>
                <a:lnTo>
                  <a:pt x="328589" y="19808"/>
                </a:lnTo>
                <a:lnTo>
                  <a:pt x="327033" y="12097"/>
                </a:lnTo>
                <a:lnTo>
                  <a:pt x="322787" y="5801"/>
                </a:lnTo>
                <a:lnTo>
                  <a:pt x="316491" y="1556"/>
                </a:lnTo>
                <a:lnTo>
                  <a:pt x="308781" y="0"/>
                </a:lnTo>
                <a:close/>
              </a:path>
            </a:pathLst>
          </a:custGeom>
          <a:solidFill>
            <a:srgbClr val="DDDDD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0" name="object 140">
            <a:extLst>
              <a:ext uri="{FF2B5EF4-FFF2-40B4-BE49-F238E27FC236}">
                <a16:creationId xmlns:a16="http://schemas.microsoft.com/office/drawing/2014/main" id="{3AB7BDD5-D304-4B1F-B4F2-803582CDC8B1}"/>
              </a:ext>
            </a:extLst>
          </p:cNvPr>
          <p:cNvSpPr/>
          <p:nvPr/>
        </p:nvSpPr>
        <p:spPr>
          <a:xfrm>
            <a:off x="9167788" y="3858628"/>
            <a:ext cx="328930" cy="40005"/>
          </a:xfrm>
          <a:custGeom>
            <a:avLst/>
            <a:gdLst/>
            <a:ahLst/>
            <a:cxnLst/>
            <a:rect l="l" t="t" r="r" b="b"/>
            <a:pathLst>
              <a:path w="328929" h="40004">
                <a:moveTo>
                  <a:pt x="0" y="19808"/>
                </a:moveTo>
                <a:lnTo>
                  <a:pt x="1556" y="12097"/>
                </a:lnTo>
                <a:lnTo>
                  <a:pt x="5801" y="5801"/>
                </a:lnTo>
                <a:lnTo>
                  <a:pt x="12097" y="1556"/>
                </a:lnTo>
                <a:lnTo>
                  <a:pt x="19808" y="0"/>
                </a:lnTo>
                <a:lnTo>
                  <a:pt x="308781" y="0"/>
                </a:lnTo>
                <a:lnTo>
                  <a:pt x="316491" y="1556"/>
                </a:lnTo>
                <a:lnTo>
                  <a:pt x="322787" y="5801"/>
                </a:lnTo>
                <a:lnTo>
                  <a:pt x="327032" y="12097"/>
                </a:lnTo>
                <a:lnTo>
                  <a:pt x="328589" y="19808"/>
                </a:lnTo>
                <a:lnTo>
                  <a:pt x="327032" y="27518"/>
                </a:lnTo>
                <a:lnTo>
                  <a:pt x="322787" y="33814"/>
                </a:lnTo>
                <a:lnTo>
                  <a:pt x="316491" y="38059"/>
                </a:lnTo>
                <a:lnTo>
                  <a:pt x="308781" y="39616"/>
                </a:lnTo>
                <a:lnTo>
                  <a:pt x="19808" y="39616"/>
                </a:lnTo>
                <a:lnTo>
                  <a:pt x="12097" y="38059"/>
                </a:lnTo>
                <a:lnTo>
                  <a:pt x="5801" y="33814"/>
                </a:lnTo>
                <a:lnTo>
                  <a:pt x="1556" y="27518"/>
                </a:lnTo>
                <a:lnTo>
                  <a:pt x="0" y="19807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1" name="object 141">
            <a:extLst>
              <a:ext uri="{FF2B5EF4-FFF2-40B4-BE49-F238E27FC236}">
                <a16:creationId xmlns:a16="http://schemas.microsoft.com/office/drawing/2014/main" id="{DF6CCDE7-9D40-443B-A1EB-BAE789FAC36A}"/>
              </a:ext>
            </a:extLst>
          </p:cNvPr>
          <p:cNvSpPr/>
          <p:nvPr/>
        </p:nvSpPr>
        <p:spPr>
          <a:xfrm>
            <a:off x="9185327" y="3867996"/>
            <a:ext cx="293784" cy="22217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2" name="object 142">
            <a:extLst>
              <a:ext uri="{FF2B5EF4-FFF2-40B4-BE49-F238E27FC236}">
                <a16:creationId xmlns:a16="http://schemas.microsoft.com/office/drawing/2014/main" id="{B6440864-6399-4002-975B-405C2225D317}"/>
              </a:ext>
            </a:extLst>
          </p:cNvPr>
          <p:cNvSpPr/>
          <p:nvPr/>
        </p:nvSpPr>
        <p:spPr>
          <a:xfrm>
            <a:off x="9185327" y="3867997"/>
            <a:ext cx="294005" cy="22225"/>
          </a:xfrm>
          <a:custGeom>
            <a:avLst/>
            <a:gdLst/>
            <a:ahLst/>
            <a:cxnLst/>
            <a:rect l="l" t="t" r="r" b="b"/>
            <a:pathLst>
              <a:path w="294004" h="22225">
                <a:moveTo>
                  <a:pt x="0" y="11108"/>
                </a:moveTo>
                <a:lnTo>
                  <a:pt x="0" y="4973"/>
                </a:lnTo>
                <a:lnTo>
                  <a:pt x="4973" y="0"/>
                </a:lnTo>
                <a:lnTo>
                  <a:pt x="11108" y="0"/>
                </a:lnTo>
                <a:lnTo>
                  <a:pt x="282675" y="0"/>
                </a:lnTo>
                <a:lnTo>
                  <a:pt x="288810" y="0"/>
                </a:lnTo>
                <a:lnTo>
                  <a:pt x="293784" y="4973"/>
                </a:lnTo>
                <a:lnTo>
                  <a:pt x="293784" y="11108"/>
                </a:lnTo>
                <a:lnTo>
                  <a:pt x="293784" y="17243"/>
                </a:lnTo>
                <a:lnTo>
                  <a:pt x="288810" y="22217"/>
                </a:lnTo>
                <a:lnTo>
                  <a:pt x="282675" y="22217"/>
                </a:lnTo>
                <a:lnTo>
                  <a:pt x="11108" y="22217"/>
                </a:lnTo>
                <a:lnTo>
                  <a:pt x="4973" y="22217"/>
                </a:lnTo>
                <a:lnTo>
                  <a:pt x="0" y="17243"/>
                </a:lnTo>
                <a:lnTo>
                  <a:pt x="0" y="11108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3" name="object 143">
            <a:extLst>
              <a:ext uri="{FF2B5EF4-FFF2-40B4-BE49-F238E27FC236}">
                <a16:creationId xmlns:a16="http://schemas.microsoft.com/office/drawing/2014/main" id="{159975C8-A1F0-47B6-817C-3E0F83FCF085}"/>
              </a:ext>
            </a:extLst>
          </p:cNvPr>
          <p:cNvSpPr/>
          <p:nvPr/>
        </p:nvSpPr>
        <p:spPr>
          <a:xfrm>
            <a:off x="9213830" y="3779129"/>
            <a:ext cx="43180" cy="40005"/>
          </a:xfrm>
          <a:custGeom>
            <a:avLst/>
            <a:gdLst/>
            <a:ahLst/>
            <a:cxnLst/>
            <a:rect l="l" t="t" r="r" b="b"/>
            <a:pathLst>
              <a:path w="43179" h="40004">
                <a:moveTo>
                  <a:pt x="21375" y="0"/>
                </a:moveTo>
                <a:lnTo>
                  <a:pt x="13055" y="1556"/>
                </a:lnTo>
                <a:lnTo>
                  <a:pt x="6260" y="5801"/>
                </a:lnTo>
                <a:lnTo>
                  <a:pt x="1679" y="12097"/>
                </a:lnTo>
                <a:lnTo>
                  <a:pt x="0" y="19808"/>
                </a:lnTo>
                <a:lnTo>
                  <a:pt x="1679" y="27518"/>
                </a:lnTo>
                <a:lnTo>
                  <a:pt x="6260" y="33814"/>
                </a:lnTo>
                <a:lnTo>
                  <a:pt x="13055" y="38059"/>
                </a:lnTo>
                <a:lnTo>
                  <a:pt x="21375" y="39616"/>
                </a:lnTo>
                <a:lnTo>
                  <a:pt x="29696" y="38059"/>
                </a:lnTo>
                <a:lnTo>
                  <a:pt x="36490" y="33814"/>
                </a:lnTo>
                <a:lnTo>
                  <a:pt x="41072" y="27518"/>
                </a:lnTo>
                <a:lnTo>
                  <a:pt x="42752" y="19808"/>
                </a:lnTo>
                <a:lnTo>
                  <a:pt x="41072" y="12097"/>
                </a:lnTo>
                <a:lnTo>
                  <a:pt x="36490" y="5801"/>
                </a:lnTo>
                <a:lnTo>
                  <a:pt x="29696" y="1556"/>
                </a:lnTo>
                <a:lnTo>
                  <a:pt x="21375" y="0"/>
                </a:lnTo>
                <a:close/>
              </a:path>
            </a:pathLst>
          </a:custGeom>
          <a:solidFill>
            <a:srgbClr val="33CC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4" name="object 144">
            <a:extLst>
              <a:ext uri="{FF2B5EF4-FFF2-40B4-BE49-F238E27FC236}">
                <a16:creationId xmlns:a16="http://schemas.microsoft.com/office/drawing/2014/main" id="{3AA5A32E-A669-4779-850B-3A5777D1737B}"/>
              </a:ext>
            </a:extLst>
          </p:cNvPr>
          <p:cNvSpPr/>
          <p:nvPr/>
        </p:nvSpPr>
        <p:spPr>
          <a:xfrm>
            <a:off x="9263159" y="3780735"/>
            <a:ext cx="43180" cy="38100"/>
          </a:xfrm>
          <a:custGeom>
            <a:avLst/>
            <a:gdLst/>
            <a:ahLst/>
            <a:cxnLst/>
            <a:rect l="l" t="t" r="r" b="b"/>
            <a:pathLst>
              <a:path w="43179" h="38100">
                <a:moveTo>
                  <a:pt x="21375" y="0"/>
                </a:moveTo>
                <a:lnTo>
                  <a:pt x="13054" y="1493"/>
                </a:lnTo>
                <a:lnTo>
                  <a:pt x="6260" y="5566"/>
                </a:lnTo>
                <a:lnTo>
                  <a:pt x="1679" y="11607"/>
                </a:lnTo>
                <a:lnTo>
                  <a:pt x="0" y="19005"/>
                </a:lnTo>
                <a:lnTo>
                  <a:pt x="1679" y="26402"/>
                </a:lnTo>
                <a:lnTo>
                  <a:pt x="6260" y="32443"/>
                </a:lnTo>
                <a:lnTo>
                  <a:pt x="13054" y="36516"/>
                </a:lnTo>
                <a:lnTo>
                  <a:pt x="21375" y="38009"/>
                </a:lnTo>
                <a:lnTo>
                  <a:pt x="29696" y="36516"/>
                </a:lnTo>
                <a:lnTo>
                  <a:pt x="36490" y="32443"/>
                </a:lnTo>
                <a:lnTo>
                  <a:pt x="41072" y="26402"/>
                </a:lnTo>
                <a:lnTo>
                  <a:pt x="42752" y="19005"/>
                </a:lnTo>
                <a:lnTo>
                  <a:pt x="41072" y="11607"/>
                </a:lnTo>
                <a:lnTo>
                  <a:pt x="36490" y="5566"/>
                </a:lnTo>
                <a:lnTo>
                  <a:pt x="29696" y="1493"/>
                </a:lnTo>
                <a:lnTo>
                  <a:pt x="21375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5" name="object 145">
            <a:extLst>
              <a:ext uri="{FF2B5EF4-FFF2-40B4-BE49-F238E27FC236}">
                <a16:creationId xmlns:a16="http://schemas.microsoft.com/office/drawing/2014/main" id="{57FAC67E-CF0A-4392-906D-0500548085DE}"/>
              </a:ext>
            </a:extLst>
          </p:cNvPr>
          <p:cNvSpPr/>
          <p:nvPr/>
        </p:nvSpPr>
        <p:spPr>
          <a:xfrm>
            <a:off x="9310570" y="3779129"/>
            <a:ext cx="43180" cy="38100"/>
          </a:xfrm>
          <a:custGeom>
            <a:avLst/>
            <a:gdLst/>
            <a:ahLst/>
            <a:cxnLst/>
            <a:rect l="l" t="t" r="r" b="b"/>
            <a:pathLst>
              <a:path w="43179" h="38100">
                <a:moveTo>
                  <a:pt x="21376" y="0"/>
                </a:moveTo>
                <a:lnTo>
                  <a:pt x="13055" y="1493"/>
                </a:lnTo>
                <a:lnTo>
                  <a:pt x="6261" y="5566"/>
                </a:lnTo>
                <a:lnTo>
                  <a:pt x="1679" y="11607"/>
                </a:lnTo>
                <a:lnTo>
                  <a:pt x="0" y="19004"/>
                </a:lnTo>
                <a:lnTo>
                  <a:pt x="1679" y="26402"/>
                </a:lnTo>
                <a:lnTo>
                  <a:pt x="6261" y="32443"/>
                </a:lnTo>
                <a:lnTo>
                  <a:pt x="13055" y="36516"/>
                </a:lnTo>
                <a:lnTo>
                  <a:pt x="21376" y="38009"/>
                </a:lnTo>
                <a:lnTo>
                  <a:pt x="29696" y="36516"/>
                </a:lnTo>
                <a:lnTo>
                  <a:pt x="36491" y="32443"/>
                </a:lnTo>
                <a:lnTo>
                  <a:pt x="41072" y="26402"/>
                </a:lnTo>
                <a:lnTo>
                  <a:pt x="42752" y="19004"/>
                </a:lnTo>
                <a:lnTo>
                  <a:pt x="41072" y="11607"/>
                </a:lnTo>
                <a:lnTo>
                  <a:pt x="36491" y="5566"/>
                </a:lnTo>
                <a:lnTo>
                  <a:pt x="29696" y="1493"/>
                </a:lnTo>
                <a:lnTo>
                  <a:pt x="21376" y="0"/>
                </a:lnTo>
                <a:close/>
              </a:path>
            </a:pathLst>
          </a:custGeom>
          <a:solidFill>
            <a:srgbClr val="33CC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6" name="object 146">
            <a:extLst>
              <a:ext uri="{FF2B5EF4-FFF2-40B4-BE49-F238E27FC236}">
                <a16:creationId xmlns:a16="http://schemas.microsoft.com/office/drawing/2014/main" id="{7BAF0FE1-E7E0-4945-A74C-95575D7DD2E6}"/>
              </a:ext>
            </a:extLst>
          </p:cNvPr>
          <p:cNvSpPr/>
          <p:nvPr/>
        </p:nvSpPr>
        <p:spPr>
          <a:xfrm>
            <a:off x="9432112" y="3633245"/>
            <a:ext cx="0" cy="203200"/>
          </a:xfrm>
          <a:custGeom>
            <a:avLst/>
            <a:gdLst/>
            <a:ahLst/>
            <a:cxnLst/>
            <a:rect l="l" t="t" r="r" b="b"/>
            <a:pathLst>
              <a:path h="203200">
                <a:moveTo>
                  <a:pt x="0" y="0"/>
                </a:moveTo>
                <a:lnTo>
                  <a:pt x="0" y="203166"/>
                </a:lnTo>
              </a:path>
            </a:pathLst>
          </a:custGeom>
          <a:ln w="23842">
            <a:solidFill>
              <a:srgbClr val="29292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7" name="object 147">
            <a:extLst>
              <a:ext uri="{FF2B5EF4-FFF2-40B4-BE49-F238E27FC236}">
                <a16:creationId xmlns:a16="http://schemas.microsoft.com/office/drawing/2014/main" id="{4ABF12E4-F895-4F1B-B312-313930228B73}"/>
              </a:ext>
            </a:extLst>
          </p:cNvPr>
          <p:cNvSpPr/>
          <p:nvPr/>
        </p:nvSpPr>
        <p:spPr>
          <a:xfrm>
            <a:off x="9420191" y="3633245"/>
            <a:ext cx="24130" cy="203200"/>
          </a:xfrm>
          <a:custGeom>
            <a:avLst/>
            <a:gdLst/>
            <a:ahLst/>
            <a:cxnLst/>
            <a:rect l="l" t="t" r="r" b="b"/>
            <a:pathLst>
              <a:path w="24129" h="203200">
                <a:moveTo>
                  <a:pt x="0" y="0"/>
                </a:moveTo>
                <a:lnTo>
                  <a:pt x="23843" y="0"/>
                </a:lnTo>
                <a:lnTo>
                  <a:pt x="23843" y="203166"/>
                </a:lnTo>
                <a:lnTo>
                  <a:pt x="0" y="203166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9" name="object 20">
            <a:extLst>
              <a:ext uri="{FF2B5EF4-FFF2-40B4-BE49-F238E27FC236}">
                <a16:creationId xmlns:a16="http://schemas.microsoft.com/office/drawing/2014/main" id="{6E255D3B-9D73-44E5-8675-6B95B2612E15}"/>
              </a:ext>
            </a:extLst>
          </p:cNvPr>
          <p:cNvSpPr txBox="1"/>
          <p:nvPr/>
        </p:nvSpPr>
        <p:spPr>
          <a:xfrm>
            <a:off x="9235420" y="5846591"/>
            <a:ext cx="223837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600" spc="-5">
                <a:latin typeface="Arial"/>
                <a:cs typeface="Arial"/>
              </a:rPr>
              <a:t>authoritative </a:t>
            </a:r>
            <a:r>
              <a:rPr sz="1600" spc="-10">
                <a:latin typeface="Arial"/>
                <a:cs typeface="Arial"/>
              </a:rPr>
              <a:t>DNS</a:t>
            </a:r>
            <a:r>
              <a:rPr sz="1600" spc="-30">
                <a:latin typeface="Arial"/>
                <a:cs typeface="Arial"/>
              </a:rPr>
              <a:t> </a:t>
            </a:r>
            <a:r>
              <a:rPr sz="1600" spc="-5">
                <a:latin typeface="Arial"/>
                <a:cs typeface="Arial"/>
              </a:rPr>
              <a:t>server</a:t>
            </a:r>
            <a:endParaRPr sz="16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1600" b="1" spc="-5">
                <a:latin typeface="Arial"/>
                <a:cs typeface="Arial"/>
              </a:rPr>
              <a:t>dns.cs.umass.edu</a:t>
            </a:r>
            <a:endParaRPr sz="1600">
              <a:latin typeface="Arial"/>
              <a:cs typeface="Arial"/>
            </a:endParaRPr>
          </a:p>
        </p:txBody>
      </p:sp>
      <p:sp>
        <p:nvSpPr>
          <p:cNvPr id="222" name="object 30">
            <a:extLst>
              <a:ext uri="{FF2B5EF4-FFF2-40B4-BE49-F238E27FC236}">
                <a16:creationId xmlns:a16="http://schemas.microsoft.com/office/drawing/2014/main" id="{DEBDF32E-B571-496A-A453-EAAD3E67247C}"/>
              </a:ext>
            </a:extLst>
          </p:cNvPr>
          <p:cNvSpPr/>
          <p:nvPr/>
        </p:nvSpPr>
        <p:spPr>
          <a:xfrm>
            <a:off x="9930615" y="4743275"/>
            <a:ext cx="369149" cy="61297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3" name="object 31">
            <a:extLst>
              <a:ext uri="{FF2B5EF4-FFF2-40B4-BE49-F238E27FC236}">
                <a16:creationId xmlns:a16="http://schemas.microsoft.com/office/drawing/2014/main" id="{C627CD9B-65AF-4FA8-B497-1E6B8D85D2FB}"/>
              </a:ext>
            </a:extLst>
          </p:cNvPr>
          <p:cNvSpPr/>
          <p:nvPr/>
        </p:nvSpPr>
        <p:spPr>
          <a:xfrm>
            <a:off x="9932260" y="4820364"/>
            <a:ext cx="163830" cy="0"/>
          </a:xfrm>
          <a:custGeom>
            <a:avLst/>
            <a:gdLst/>
            <a:ahLst/>
            <a:cxnLst/>
            <a:rect l="l" t="t" r="r" b="b"/>
            <a:pathLst>
              <a:path w="163829">
                <a:moveTo>
                  <a:pt x="0" y="0"/>
                </a:moveTo>
                <a:lnTo>
                  <a:pt x="163609" y="0"/>
                </a:lnTo>
              </a:path>
            </a:pathLst>
          </a:custGeom>
          <a:ln w="1124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4" name="object 32">
            <a:extLst>
              <a:ext uri="{FF2B5EF4-FFF2-40B4-BE49-F238E27FC236}">
                <a16:creationId xmlns:a16="http://schemas.microsoft.com/office/drawing/2014/main" id="{A7389C28-CB78-456D-BA38-C2A84279201E}"/>
              </a:ext>
            </a:extLst>
          </p:cNvPr>
          <p:cNvSpPr/>
          <p:nvPr/>
        </p:nvSpPr>
        <p:spPr>
          <a:xfrm>
            <a:off x="9927498" y="4820364"/>
            <a:ext cx="173355" cy="0"/>
          </a:xfrm>
          <a:custGeom>
            <a:avLst/>
            <a:gdLst/>
            <a:ahLst/>
            <a:cxnLst/>
            <a:rect l="l" t="t" r="r" b="b"/>
            <a:pathLst>
              <a:path w="173354">
                <a:moveTo>
                  <a:pt x="0" y="0"/>
                </a:moveTo>
                <a:lnTo>
                  <a:pt x="173134" y="0"/>
                </a:lnTo>
              </a:path>
            </a:pathLst>
          </a:custGeom>
          <a:ln w="207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5" name="object 33">
            <a:extLst>
              <a:ext uri="{FF2B5EF4-FFF2-40B4-BE49-F238E27FC236}">
                <a16:creationId xmlns:a16="http://schemas.microsoft.com/office/drawing/2014/main" id="{978E3EAD-5BD6-4CD2-BF56-DE22C45E31D7}"/>
              </a:ext>
            </a:extLst>
          </p:cNvPr>
          <p:cNvSpPr/>
          <p:nvPr/>
        </p:nvSpPr>
        <p:spPr>
          <a:xfrm>
            <a:off x="10079754" y="4806691"/>
            <a:ext cx="159385" cy="40005"/>
          </a:xfrm>
          <a:custGeom>
            <a:avLst/>
            <a:gdLst/>
            <a:ahLst/>
            <a:cxnLst/>
            <a:rect l="l" t="t" r="r" b="b"/>
            <a:pathLst>
              <a:path w="159384" h="40004">
                <a:moveTo>
                  <a:pt x="138960" y="0"/>
                </a:moveTo>
                <a:lnTo>
                  <a:pt x="19825" y="0"/>
                </a:lnTo>
                <a:lnTo>
                  <a:pt x="12108" y="1557"/>
                </a:lnTo>
                <a:lnTo>
                  <a:pt x="5806" y="5806"/>
                </a:lnTo>
                <a:lnTo>
                  <a:pt x="1557" y="12108"/>
                </a:lnTo>
                <a:lnTo>
                  <a:pt x="0" y="19824"/>
                </a:lnTo>
                <a:lnTo>
                  <a:pt x="1557" y="27542"/>
                </a:lnTo>
                <a:lnTo>
                  <a:pt x="5806" y="33843"/>
                </a:lnTo>
                <a:lnTo>
                  <a:pt x="12108" y="38092"/>
                </a:lnTo>
                <a:lnTo>
                  <a:pt x="19825" y="39650"/>
                </a:lnTo>
                <a:lnTo>
                  <a:pt x="138960" y="39650"/>
                </a:lnTo>
                <a:lnTo>
                  <a:pt x="146677" y="38092"/>
                </a:lnTo>
                <a:lnTo>
                  <a:pt x="152979" y="33843"/>
                </a:lnTo>
                <a:lnTo>
                  <a:pt x="157228" y="27542"/>
                </a:lnTo>
                <a:lnTo>
                  <a:pt x="158786" y="19824"/>
                </a:lnTo>
                <a:lnTo>
                  <a:pt x="157228" y="12108"/>
                </a:lnTo>
                <a:lnTo>
                  <a:pt x="152980" y="5806"/>
                </a:lnTo>
                <a:lnTo>
                  <a:pt x="146678" y="1557"/>
                </a:lnTo>
                <a:lnTo>
                  <a:pt x="13896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6" name="object 34">
            <a:extLst>
              <a:ext uri="{FF2B5EF4-FFF2-40B4-BE49-F238E27FC236}">
                <a16:creationId xmlns:a16="http://schemas.microsoft.com/office/drawing/2014/main" id="{EEC5EFBC-A9F7-4B8A-809A-B54A2B129B7E}"/>
              </a:ext>
            </a:extLst>
          </p:cNvPr>
          <p:cNvSpPr/>
          <p:nvPr/>
        </p:nvSpPr>
        <p:spPr>
          <a:xfrm>
            <a:off x="10083049" y="4811436"/>
            <a:ext cx="152416" cy="3015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7" name="object 35">
            <a:extLst>
              <a:ext uri="{FF2B5EF4-FFF2-40B4-BE49-F238E27FC236}">
                <a16:creationId xmlns:a16="http://schemas.microsoft.com/office/drawing/2014/main" id="{AED7CDC3-2DC7-4808-B193-0DC8CE847E9D}"/>
              </a:ext>
            </a:extLst>
          </p:cNvPr>
          <p:cNvSpPr/>
          <p:nvPr/>
        </p:nvSpPr>
        <p:spPr>
          <a:xfrm>
            <a:off x="10079866" y="4893996"/>
            <a:ext cx="159385" cy="36830"/>
          </a:xfrm>
          <a:custGeom>
            <a:avLst/>
            <a:gdLst/>
            <a:ahLst/>
            <a:cxnLst/>
            <a:rect l="l" t="t" r="r" b="b"/>
            <a:pathLst>
              <a:path w="159384" h="36829">
                <a:moveTo>
                  <a:pt x="140594" y="0"/>
                </a:moveTo>
                <a:lnTo>
                  <a:pt x="18191" y="0"/>
                </a:lnTo>
                <a:lnTo>
                  <a:pt x="11110" y="1429"/>
                </a:lnTo>
                <a:lnTo>
                  <a:pt x="5328" y="5328"/>
                </a:lnTo>
                <a:lnTo>
                  <a:pt x="1429" y="11110"/>
                </a:lnTo>
                <a:lnTo>
                  <a:pt x="0" y="18191"/>
                </a:lnTo>
                <a:lnTo>
                  <a:pt x="1429" y="25272"/>
                </a:lnTo>
                <a:lnTo>
                  <a:pt x="5328" y="31054"/>
                </a:lnTo>
                <a:lnTo>
                  <a:pt x="11110" y="34953"/>
                </a:lnTo>
                <a:lnTo>
                  <a:pt x="18191" y="36382"/>
                </a:lnTo>
                <a:lnTo>
                  <a:pt x="140594" y="36382"/>
                </a:lnTo>
                <a:lnTo>
                  <a:pt x="147675" y="34953"/>
                </a:lnTo>
                <a:lnTo>
                  <a:pt x="153457" y="31054"/>
                </a:lnTo>
                <a:lnTo>
                  <a:pt x="157355" y="25272"/>
                </a:lnTo>
                <a:lnTo>
                  <a:pt x="158785" y="18191"/>
                </a:lnTo>
                <a:lnTo>
                  <a:pt x="157355" y="11110"/>
                </a:lnTo>
                <a:lnTo>
                  <a:pt x="153457" y="5328"/>
                </a:lnTo>
                <a:lnTo>
                  <a:pt x="147675" y="1429"/>
                </a:lnTo>
                <a:lnTo>
                  <a:pt x="14059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8" name="object 36">
            <a:extLst>
              <a:ext uri="{FF2B5EF4-FFF2-40B4-BE49-F238E27FC236}">
                <a16:creationId xmlns:a16="http://schemas.microsoft.com/office/drawing/2014/main" id="{B133348A-5B16-4BF8-BC62-BF5A996176F0}"/>
              </a:ext>
            </a:extLst>
          </p:cNvPr>
          <p:cNvSpPr/>
          <p:nvPr/>
        </p:nvSpPr>
        <p:spPr>
          <a:xfrm>
            <a:off x="10082941" y="4898898"/>
            <a:ext cx="152416" cy="2709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9" name="object 37">
            <a:extLst>
              <a:ext uri="{FF2B5EF4-FFF2-40B4-BE49-F238E27FC236}">
                <a16:creationId xmlns:a16="http://schemas.microsoft.com/office/drawing/2014/main" id="{24929DC1-A774-4E6B-A551-FA3A8EEE65A0}"/>
              </a:ext>
            </a:extLst>
          </p:cNvPr>
          <p:cNvSpPr/>
          <p:nvPr/>
        </p:nvSpPr>
        <p:spPr>
          <a:xfrm>
            <a:off x="9933631" y="4998101"/>
            <a:ext cx="163830" cy="0"/>
          </a:xfrm>
          <a:custGeom>
            <a:avLst/>
            <a:gdLst/>
            <a:ahLst/>
            <a:cxnLst/>
            <a:rect l="l" t="t" r="r" b="b"/>
            <a:pathLst>
              <a:path w="163829">
                <a:moveTo>
                  <a:pt x="0" y="0"/>
                </a:moveTo>
                <a:lnTo>
                  <a:pt x="163609" y="0"/>
                </a:lnTo>
              </a:path>
            </a:pathLst>
          </a:custGeom>
          <a:ln w="1124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0" name="object 38">
            <a:extLst>
              <a:ext uri="{FF2B5EF4-FFF2-40B4-BE49-F238E27FC236}">
                <a16:creationId xmlns:a16="http://schemas.microsoft.com/office/drawing/2014/main" id="{0FE2DB0E-E24F-40CD-AD26-AC3862A406D8}"/>
              </a:ext>
            </a:extLst>
          </p:cNvPr>
          <p:cNvSpPr/>
          <p:nvPr/>
        </p:nvSpPr>
        <p:spPr>
          <a:xfrm>
            <a:off x="9928868" y="4998101"/>
            <a:ext cx="173355" cy="0"/>
          </a:xfrm>
          <a:custGeom>
            <a:avLst/>
            <a:gdLst/>
            <a:ahLst/>
            <a:cxnLst/>
            <a:rect l="l" t="t" r="r" b="b"/>
            <a:pathLst>
              <a:path w="173354">
                <a:moveTo>
                  <a:pt x="0" y="0"/>
                </a:moveTo>
                <a:lnTo>
                  <a:pt x="173134" y="0"/>
                </a:lnTo>
              </a:path>
            </a:pathLst>
          </a:custGeom>
          <a:ln w="207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1" name="object 39">
            <a:extLst>
              <a:ext uri="{FF2B5EF4-FFF2-40B4-BE49-F238E27FC236}">
                <a16:creationId xmlns:a16="http://schemas.microsoft.com/office/drawing/2014/main" id="{6B26B7E4-A608-467F-943B-1841A2385599}"/>
              </a:ext>
            </a:extLst>
          </p:cNvPr>
          <p:cNvSpPr/>
          <p:nvPr/>
        </p:nvSpPr>
        <p:spPr>
          <a:xfrm>
            <a:off x="9936920" y="5071979"/>
            <a:ext cx="163830" cy="12700"/>
          </a:xfrm>
          <a:custGeom>
            <a:avLst/>
            <a:gdLst/>
            <a:ahLst/>
            <a:cxnLst/>
            <a:rect l="l" t="t" r="r" b="b"/>
            <a:pathLst>
              <a:path w="163829" h="12700">
                <a:moveTo>
                  <a:pt x="0" y="12581"/>
                </a:moveTo>
                <a:lnTo>
                  <a:pt x="163609" y="12581"/>
                </a:lnTo>
                <a:lnTo>
                  <a:pt x="163609" y="0"/>
                </a:lnTo>
                <a:lnTo>
                  <a:pt x="0" y="0"/>
                </a:lnTo>
                <a:lnTo>
                  <a:pt x="0" y="1258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2" name="object 40">
            <a:extLst>
              <a:ext uri="{FF2B5EF4-FFF2-40B4-BE49-F238E27FC236}">
                <a16:creationId xmlns:a16="http://schemas.microsoft.com/office/drawing/2014/main" id="{870D4ABD-BECA-4FF0-BE6D-769750EF92AD}"/>
              </a:ext>
            </a:extLst>
          </p:cNvPr>
          <p:cNvSpPr/>
          <p:nvPr/>
        </p:nvSpPr>
        <p:spPr>
          <a:xfrm>
            <a:off x="9932157" y="5067216"/>
            <a:ext cx="173355" cy="22225"/>
          </a:xfrm>
          <a:custGeom>
            <a:avLst/>
            <a:gdLst/>
            <a:ahLst/>
            <a:cxnLst/>
            <a:rect l="l" t="t" r="r" b="b"/>
            <a:pathLst>
              <a:path w="173354" h="22225">
                <a:moveTo>
                  <a:pt x="0" y="22106"/>
                </a:moveTo>
                <a:lnTo>
                  <a:pt x="173134" y="22106"/>
                </a:lnTo>
                <a:lnTo>
                  <a:pt x="173134" y="0"/>
                </a:lnTo>
                <a:lnTo>
                  <a:pt x="0" y="0"/>
                </a:lnTo>
                <a:lnTo>
                  <a:pt x="0" y="2210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3" name="object 41">
            <a:extLst>
              <a:ext uri="{FF2B5EF4-FFF2-40B4-BE49-F238E27FC236}">
                <a16:creationId xmlns:a16="http://schemas.microsoft.com/office/drawing/2014/main" id="{80B6D8D6-3A6B-40A3-95CE-BAF0B04CED81}"/>
              </a:ext>
            </a:extLst>
          </p:cNvPr>
          <p:cNvSpPr/>
          <p:nvPr/>
        </p:nvSpPr>
        <p:spPr>
          <a:xfrm>
            <a:off x="10076578" y="5063950"/>
            <a:ext cx="159385" cy="38100"/>
          </a:xfrm>
          <a:custGeom>
            <a:avLst/>
            <a:gdLst/>
            <a:ahLst/>
            <a:cxnLst/>
            <a:rect l="l" t="t" r="r" b="b"/>
            <a:pathLst>
              <a:path w="159384" h="38100">
                <a:moveTo>
                  <a:pt x="139792" y="0"/>
                </a:moveTo>
                <a:lnTo>
                  <a:pt x="19046" y="0"/>
                </a:lnTo>
                <a:lnTo>
                  <a:pt x="11632" y="1496"/>
                </a:lnTo>
                <a:lnTo>
                  <a:pt x="5578" y="5578"/>
                </a:lnTo>
                <a:lnTo>
                  <a:pt x="1496" y="11632"/>
                </a:lnTo>
                <a:lnTo>
                  <a:pt x="0" y="19046"/>
                </a:lnTo>
                <a:lnTo>
                  <a:pt x="1496" y="26460"/>
                </a:lnTo>
                <a:lnTo>
                  <a:pt x="5578" y="32514"/>
                </a:lnTo>
                <a:lnTo>
                  <a:pt x="11632" y="36595"/>
                </a:lnTo>
                <a:lnTo>
                  <a:pt x="19046" y="38092"/>
                </a:lnTo>
                <a:lnTo>
                  <a:pt x="139792" y="38092"/>
                </a:lnTo>
                <a:lnTo>
                  <a:pt x="147206" y="36595"/>
                </a:lnTo>
                <a:lnTo>
                  <a:pt x="153260" y="32514"/>
                </a:lnTo>
                <a:lnTo>
                  <a:pt x="157342" y="26460"/>
                </a:lnTo>
                <a:lnTo>
                  <a:pt x="158838" y="19046"/>
                </a:lnTo>
                <a:lnTo>
                  <a:pt x="157342" y="11632"/>
                </a:lnTo>
                <a:lnTo>
                  <a:pt x="153260" y="5578"/>
                </a:lnTo>
                <a:lnTo>
                  <a:pt x="147206" y="1496"/>
                </a:lnTo>
                <a:lnTo>
                  <a:pt x="13979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4" name="object 42">
            <a:extLst>
              <a:ext uri="{FF2B5EF4-FFF2-40B4-BE49-F238E27FC236}">
                <a16:creationId xmlns:a16="http://schemas.microsoft.com/office/drawing/2014/main" id="{D4DC2719-4069-4B41-B6B9-10030682C3A4}"/>
              </a:ext>
            </a:extLst>
          </p:cNvPr>
          <p:cNvSpPr/>
          <p:nvPr/>
        </p:nvSpPr>
        <p:spPr>
          <a:xfrm>
            <a:off x="10079657" y="5068602"/>
            <a:ext cx="152459" cy="3024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5" name="object 43">
            <a:extLst>
              <a:ext uri="{FF2B5EF4-FFF2-40B4-BE49-F238E27FC236}">
                <a16:creationId xmlns:a16="http://schemas.microsoft.com/office/drawing/2014/main" id="{EE2B9058-92B7-4F8F-8E25-04B85048AFE5}"/>
              </a:ext>
            </a:extLst>
          </p:cNvPr>
          <p:cNvSpPr/>
          <p:nvPr/>
        </p:nvSpPr>
        <p:spPr>
          <a:xfrm>
            <a:off x="10076575" y="4983112"/>
            <a:ext cx="160655" cy="38100"/>
          </a:xfrm>
          <a:custGeom>
            <a:avLst/>
            <a:gdLst/>
            <a:ahLst/>
            <a:cxnLst/>
            <a:rect l="l" t="t" r="r" b="b"/>
            <a:pathLst>
              <a:path w="160654" h="38100">
                <a:moveTo>
                  <a:pt x="141373" y="0"/>
                </a:moveTo>
                <a:lnTo>
                  <a:pt x="19004" y="0"/>
                </a:lnTo>
                <a:lnTo>
                  <a:pt x="11606" y="1493"/>
                </a:lnTo>
                <a:lnTo>
                  <a:pt x="5565" y="5566"/>
                </a:lnTo>
                <a:lnTo>
                  <a:pt x="1493" y="11607"/>
                </a:lnTo>
                <a:lnTo>
                  <a:pt x="0" y="19004"/>
                </a:lnTo>
                <a:lnTo>
                  <a:pt x="1493" y="26402"/>
                </a:lnTo>
                <a:lnTo>
                  <a:pt x="5565" y="32443"/>
                </a:lnTo>
                <a:lnTo>
                  <a:pt x="11606" y="36516"/>
                </a:lnTo>
                <a:lnTo>
                  <a:pt x="19004" y="38009"/>
                </a:lnTo>
                <a:lnTo>
                  <a:pt x="141373" y="38009"/>
                </a:lnTo>
                <a:lnTo>
                  <a:pt x="148770" y="36516"/>
                </a:lnTo>
                <a:lnTo>
                  <a:pt x="154811" y="32443"/>
                </a:lnTo>
                <a:lnTo>
                  <a:pt x="158884" y="26402"/>
                </a:lnTo>
                <a:lnTo>
                  <a:pt x="160378" y="19004"/>
                </a:lnTo>
                <a:lnTo>
                  <a:pt x="158884" y="11607"/>
                </a:lnTo>
                <a:lnTo>
                  <a:pt x="154811" y="5566"/>
                </a:lnTo>
                <a:lnTo>
                  <a:pt x="148770" y="1493"/>
                </a:lnTo>
                <a:lnTo>
                  <a:pt x="14137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6" name="object 44">
            <a:extLst>
              <a:ext uri="{FF2B5EF4-FFF2-40B4-BE49-F238E27FC236}">
                <a16:creationId xmlns:a16="http://schemas.microsoft.com/office/drawing/2014/main" id="{C4B06630-C2F1-4B05-8A71-6C71DD58460D}"/>
              </a:ext>
            </a:extLst>
          </p:cNvPr>
          <p:cNvSpPr/>
          <p:nvPr/>
        </p:nvSpPr>
        <p:spPr>
          <a:xfrm>
            <a:off x="10079875" y="4743275"/>
            <a:ext cx="155487" cy="61270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7" name="object 45">
            <a:extLst>
              <a:ext uri="{FF2B5EF4-FFF2-40B4-BE49-F238E27FC236}">
                <a16:creationId xmlns:a16="http://schemas.microsoft.com/office/drawing/2014/main" id="{83259677-3C6A-403F-A4F5-211249AB7698}"/>
              </a:ext>
            </a:extLst>
          </p:cNvPr>
          <p:cNvSpPr/>
          <p:nvPr/>
        </p:nvSpPr>
        <p:spPr>
          <a:xfrm>
            <a:off x="10213061" y="4738512"/>
            <a:ext cx="27305" cy="622300"/>
          </a:xfrm>
          <a:custGeom>
            <a:avLst/>
            <a:gdLst/>
            <a:ahLst/>
            <a:cxnLst/>
            <a:rect l="l" t="t" r="r" b="b"/>
            <a:pathLst>
              <a:path w="27304" h="622300">
                <a:moveTo>
                  <a:pt x="0" y="622234"/>
                </a:moveTo>
                <a:lnTo>
                  <a:pt x="27064" y="622234"/>
                </a:lnTo>
                <a:lnTo>
                  <a:pt x="27064" y="0"/>
                </a:lnTo>
                <a:lnTo>
                  <a:pt x="0" y="0"/>
                </a:lnTo>
                <a:lnTo>
                  <a:pt x="0" y="62223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8" name="object 46">
            <a:extLst>
              <a:ext uri="{FF2B5EF4-FFF2-40B4-BE49-F238E27FC236}">
                <a16:creationId xmlns:a16="http://schemas.microsoft.com/office/drawing/2014/main" id="{DCF0BC9D-0647-401C-B472-707E69AECA50}"/>
              </a:ext>
            </a:extLst>
          </p:cNvPr>
          <p:cNvSpPr/>
          <p:nvPr/>
        </p:nvSpPr>
        <p:spPr>
          <a:xfrm>
            <a:off x="10234267" y="4897990"/>
            <a:ext cx="64950" cy="5701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9" name="object 47">
            <a:extLst>
              <a:ext uri="{FF2B5EF4-FFF2-40B4-BE49-F238E27FC236}">
                <a16:creationId xmlns:a16="http://schemas.microsoft.com/office/drawing/2014/main" id="{FF4A2CF0-AFB8-4643-9E10-B927FFC84F38}"/>
              </a:ext>
            </a:extLst>
          </p:cNvPr>
          <p:cNvSpPr/>
          <p:nvPr/>
        </p:nvSpPr>
        <p:spPr>
          <a:xfrm>
            <a:off x="10235089" y="4810460"/>
            <a:ext cx="66868" cy="6424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0" name="object 48">
            <a:extLst>
              <a:ext uri="{FF2B5EF4-FFF2-40B4-BE49-F238E27FC236}">
                <a16:creationId xmlns:a16="http://schemas.microsoft.com/office/drawing/2014/main" id="{9058F79D-CB9B-4B9E-B683-1EBC447AE9FA}"/>
              </a:ext>
            </a:extLst>
          </p:cNvPr>
          <p:cNvSpPr/>
          <p:nvPr/>
        </p:nvSpPr>
        <p:spPr>
          <a:xfrm>
            <a:off x="10290994" y="5327341"/>
            <a:ext cx="12700" cy="26034"/>
          </a:xfrm>
          <a:custGeom>
            <a:avLst/>
            <a:gdLst/>
            <a:ahLst/>
            <a:cxnLst/>
            <a:rect l="l" t="t" r="r" b="b"/>
            <a:pathLst>
              <a:path w="12700" h="26035">
                <a:moveTo>
                  <a:pt x="9784" y="0"/>
                </a:moveTo>
                <a:lnTo>
                  <a:pt x="2821" y="0"/>
                </a:lnTo>
                <a:lnTo>
                  <a:pt x="0" y="5692"/>
                </a:lnTo>
                <a:lnTo>
                  <a:pt x="0" y="19737"/>
                </a:lnTo>
                <a:lnTo>
                  <a:pt x="2821" y="25429"/>
                </a:lnTo>
                <a:lnTo>
                  <a:pt x="9784" y="25429"/>
                </a:lnTo>
                <a:lnTo>
                  <a:pt x="12606" y="19737"/>
                </a:lnTo>
                <a:lnTo>
                  <a:pt x="12606" y="5692"/>
                </a:lnTo>
                <a:lnTo>
                  <a:pt x="9784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1" name="object 49">
            <a:extLst>
              <a:ext uri="{FF2B5EF4-FFF2-40B4-BE49-F238E27FC236}">
                <a16:creationId xmlns:a16="http://schemas.microsoft.com/office/drawing/2014/main" id="{43A72FAD-1FA8-45B9-A478-D895914B4CD5}"/>
              </a:ext>
            </a:extLst>
          </p:cNvPr>
          <p:cNvSpPr/>
          <p:nvPr/>
        </p:nvSpPr>
        <p:spPr>
          <a:xfrm>
            <a:off x="10231526" y="5328145"/>
            <a:ext cx="67310" cy="53975"/>
          </a:xfrm>
          <a:custGeom>
            <a:avLst/>
            <a:gdLst/>
            <a:ahLst/>
            <a:cxnLst/>
            <a:rect l="l" t="t" r="r" b="b"/>
            <a:pathLst>
              <a:path w="67309" h="53975">
                <a:moveTo>
                  <a:pt x="65826" y="0"/>
                </a:moveTo>
                <a:lnTo>
                  <a:pt x="0" y="23644"/>
                </a:lnTo>
                <a:lnTo>
                  <a:pt x="439" y="53535"/>
                </a:lnTo>
                <a:lnTo>
                  <a:pt x="67143" y="24537"/>
                </a:lnTo>
                <a:lnTo>
                  <a:pt x="65826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2" name="object 50">
            <a:extLst>
              <a:ext uri="{FF2B5EF4-FFF2-40B4-BE49-F238E27FC236}">
                <a16:creationId xmlns:a16="http://schemas.microsoft.com/office/drawing/2014/main" id="{1F212D48-D894-4C8A-A318-1EC8E9C04378}"/>
              </a:ext>
            </a:extLst>
          </p:cNvPr>
          <p:cNvSpPr/>
          <p:nvPr/>
        </p:nvSpPr>
        <p:spPr>
          <a:xfrm>
            <a:off x="9913077" y="5345009"/>
            <a:ext cx="328930" cy="40005"/>
          </a:xfrm>
          <a:custGeom>
            <a:avLst/>
            <a:gdLst/>
            <a:ahLst/>
            <a:cxnLst/>
            <a:rect l="l" t="t" r="r" b="b"/>
            <a:pathLst>
              <a:path w="328929" h="40004">
                <a:moveTo>
                  <a:pt x="308781" y="0"/>
                </a:moveTo>
                <a:lnTo>
                  <a:pt x="19808" y="0"/>
                </a:lnTo>
                <a:lnTo>
                  <a:pt x="12097" y="1556"/>
                </a:lnTo>
                <a:lnTo>
                  <a:pt x="5801" y="5801"/>
                </a:lnTo>
                <a:lnTo>
                  <a:pt x="1556" y="12097"/>
                </a:lnTo>
                <a:lnTo>
                  <a:pt x="0" y="19808"/>
                </a:lnTo>
                <a:lnTo>
                  <a:pt x="1556" y="27518"/>
                </a:lnTo>
                <a:lnTo>
                  <a:pt x="5801" y="33814"/>
                </a:lnTo>
                <a:lnTo>
                  <a:pt x="12097" y="38059"/>
                </a:lnTo>
                <a:lnTo>
                  <a:pt x="19808" y="39616"/>
                </a:lnTo>
                <a:lnTo>
                  <a:pt x="308780" y="39616"/>
                </a:lnTo>
                <a:lnTo>
                  <a:pt x="316490" y="38059"/>
                </a:lnTo>
                <a:lnTo>
                  <a:pt x="322786" y="33814"/>
                </a:lnTo>
                <a:lnTo>
                  <a:pt x="327031" y="27518"/>
                </a:lnTo>
                <a:lnTo>
                  <a:pt x="328589" y="19808"/>
                </a:lnTo>
                <a:lnTo>
                  <a:pt x="327033" y="12097"/>
                </a:lnTo>
                <a:lnTo>
                  <a:pt x="322787" y="5801"/>
                </a:lnTo>
                <a:lnTo>
                  <a:pt x="316491" y="1556"/>
                </a:lnTo>
                <a:lnTo>
                  <a:pt x="308781" y="0"/>
                </a:lnTo>
                <a:close/>
              </a:path>
            </a:pathLst>
          </a:custGeom>
          <a:solidFill>
            <a:srgbClr val="DDDDD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3" name="object 51">
            <a:extLst>
              <a:ext uri="{FF2B5EF4-FFF2-40B4-BE49-F238E27FC236}">
                <a16:creationId xmlns:a16="http://schemas.microsoft.com/office/drawing/2014/main" id="{531FF27B-94FD-4049-BB80-923C812E9933}"/>
              </a:ext>
            </a:extLst>
          </p:cNvPr>
          <p:cNvSpPr/>
          <p:nvPr/>
        </p:nvSpPr>
        <p:spPr>
          <a:xfrm>
            <a:off x="9913077" y="5345009"/>
            <a:ext cx="328930" cy="40005"/>
          </a:xfrm>
          <a:custGeom>
            <a:avLst/>
            <a:gdLst/>
            <a:ahLst/>
            <a:cxnLst/>
            <a:rect l="l" t="t" r="r" b="b"/>
            <a:pathLst>
              <a:path w="328929" h="40004">
                <a:moveTo>
                  <a:pt x="0" y="19808"/>
                </a:moveTo>
                <a:lnTo>
                  <a:pt x="1556" y="12097"/>
                </a:lnTo>
                <a:lnTo>
                  <a:pt x="5801" y="5801"/>
                </a:lnTo>
                <a:lnTo>
                  <a:pt x="12097" y="1556"/>
                </a:lnTo>
                <a:lnTo>
                  <a:pt x="19808" y="0"/>
                </a:lnTo>
                <a:lnTo>
                  <a:pt x="308781" y="0"/>
                </a:lnTo>
                <a:lnTo>
                  <a:pt x="316491" y="1556"/>
                </a:lnTo>
                <a:lnTo>
                  <a:pt x="322787" y="5801"/>
                </a:lnTo>
                <a:lnTo>
                  <a:pt x="327032" y="12097"/>
                </a:lnTo>
                <a:lnTo>
                  <a:pt x="328589" y="19808"/>
                </a:lnTo>
                <a:lnTo>
                  <a:pt x="327032" y="27518"/>
                </a:lnTo>
                <a:lnTo>
                  <a:pt x="322787" y="33814"/>
                </a:lnTo>
                <a:lnTo>
                  <a:pt x="316491" y="38059"/>
                </a:lnTo>
                <a:lnTo>
                  <a:pt x="308781" y="39616"/>
                </a:lnTo>
                <a:lnTo>
                  <a:pt x="19808" y="39616"/>
                </a:lnTo>
                <a:lnTo>
                  <a:pt x="12097" y="38059"/>
                </a:lnTo>
                <a:lnTo>
                  <a:pt x="5801" y="33814"/>
                </a:lnTo>
                <a:lnTo>
                  <a:pt x="1556" y="27518"/>
                </a:lnTo>
                <a:lnTo>
                  <a:pt x="0" y="19807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4" name="object 52">
            <a:extLst>
              <a:ext uri="{FF2B5EF4-FFF2-40B4-BE49-F238E27FC236}">
                <a16:creationId xmlns:a16="http://schemas.microsoft.com/office/drawing/2014/main" id="{6552EEBF-0170-44E9-9B6B-4CA6663456B4}"/>
              </a:ext>
            </a:extLst>
          </p:cNvPr>
          <p:cNvSpPr/>
          <p:nvPr/>
        </p:nvSpPr>
        <p:spPr>
          <a:xfrm>
            <a:off x="9930615" y="5354377"/>
            <a:ext cx="293784" cy="2221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5" name="object 53">
            <a:extLst>
              <a:ext uri="{FF2B5EF4-FFF2-40B4-BE49-F238E27FC236}">
                <a16:creationId xmlns:a16="http://schemas.microsoft.com/office/drawing/2014/main" id="{750AC6DA-817E-4AAC-B740-DC194C7C21DD}"/>
              </a:ext>
            </a:extLst>
          </p:cNvPr>
          <p:cNvSpPr/>
          <p:nvPr/>
        </p:nvSpPr>
        <p:spPr>
          <a:xfrm>
            <a:off x="9930615" y="5354377"/>
            <a:ext cx="294005" cy="22225"/>
          </a:xfrm>
          <a:custGeom>
            <a:avLst/>
            <a:gdLst/>
            <a:ahLst/>
            <a:cxnLst/>
            <a:rect l="l" t="t" r="r" b="b"/>
            <a:pathLst>
              <a:path w="294004" h="22225">
                <a:moveTo>
                  <a:pt x="0" y="11108"/>
                </a:moveTo>
                <a:lnTo>
                  <a:pt x="0" y="4973"/>
                </a:lnTo>
                <a:lnTo>
                  <a:pt x="4973" y="0"/>
                </a:lnTo>
                <a:lnTo>
                  <a:pt x="11108" y="0"/>
                </a:lnTo>
                <a:lnTo>
                  <a:pt x="282675" y="0"/>
                </a:lnTo>
                <a:lnTo>
                  <a:pt x="288810" y="0"/>
                </a:lnTo>
                <a:lnTo>
                  <a:pt x="293784" y="4973"/>
                </a:lnTo>
                <a:lnTo>
                  <a:pt x="293784" y="11108"/>
                </a:lnTo>
                <a:lnTo>
                  <a:pt x="293784" y="17243"/>
                </a:lnTo>
                <a:lnTo>
                  <a:pt x="288810" y="22217"/>
                </a:lnTo>
                <a:lnTo>
                  <a:pt x="282675" y="22217"/>
                </a:lnTo>
                <a:lnTo>
                  <a:pt x="11108" y="22217"/>
                </a:lnTo>
                <a:lnTo>
                  <a:pt x="4973" y="22217"/>
                </a:lnTo>
                <a:lnTo>
                  <a:pt x="0" y="17243"/>
                </a:lnTo>
                <a:lnTo>
                  <a:pt x="0" y="11108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6" name="object 54">
            <a:extLst>
              <a:ext uri="{FF2B5EF4-FFF2-40B4-BE49-F238E27FC236}">
                <a16:creationId xmlns:a16="http://schemas.microsoft.com/office/drawing/2014/main" id="{25D1920D-22E3-406B-B534-02945FB0F0AF}"/>
              </a:ext>
            </a:extLst>
          </p:cNvPr>
          <p:cNvSpPr/>
          <p:nvPr/>
        </p:nvSpPr>
        <p:spPr>
          <a:xfrm>
            <a:off x="9959117" y="5265508"/>
            <a:ext cx="43180" cy="40005"/>
          </a:xfrm>
          <a:custGeom>
            <a:avLst/>
            <a:gdLst/>
            <a:ahLst/>
            <a:cxnLst/>
            <a:rect l="l" t="t" r="r" b="b"/>
            <a:pathLst>
              <a:path w="43179" h="40004">
                <a:moveTo>
                  <a:pt x="21376" y="0"/>
                </a:moveTo>
                <a:lnTo>
                  <a:pt x="13055" y="1556"/>
                </a:lnTo>
                <a:lnTo>
                  <a:pt x="6261" y="5801"/>
                </a:lnTo>
                <a:lnTo>
                  <a:pt x="1679" y="12097"/>
                </a:lnTo>
                <a:lnTo>
                  <a:pt x="0" y="19808"/>
                </a:lnTo>
                <a:lnTo>
                  <a:pt x="1679" y="27518"/>
                </a:lnTo>
                <a:lnTo>
                  <a:pt x="6261" y="33814"/>
                </a:lnTo>
                <a:lnTo>
                  <a:pt x="13055" y="38059"/>
                </a:lnTo>
                <a:lnTo>
                  <a:pt x="21376" y="39616"/>
                </a:lnTo>
                <a:lnTo>
                  <a:pt x="29697" y="38059"/>
                </a:lnTo>
                <a:lnTo>
                  <a:pt x="36491" y="33814"/>
                </a:lnTo>
                <a:lnTo>
                  <a:pt x="41072" y="27518"/>
                </a:lnTo>
                <a:lnTo>
                  <a:pt x="42752" y="19808"/>
                </a:lnTo>
                <a:lnTo>
                  <a:pt x="41072" y="12097"/>
                </a:lnTo>
                <a:lnTo>
                  <a:pt x="36491" y="5801"/>
                </a:lnTo>
                <a:lnTo>
                  <a:pt x="29697" y="1556"/>
                </a:lnTo>
                <a:lnTo>
                  <a:pt x="21376" y="0"/>
                </a:lnTo>
                <a:close/>
              </a:path>
            </a:pathLst>
          </a:custGeom>
          <a:solidFill>
            <a:srgbClr val="33CC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7" name="object 55">
            <a:extLst>
              <a:ext uri="{FF2B5EF4-FFF2-40B4-BE49-F238E27FC236}">
                <a16:creationId xmlns:a16="http://schemas.microsoft.com/office/drawing/2014/main" id="{FB0DBF55-7246-49C0-875E-907256D0B1C4}"/>
              </a:ext>
            </a:extLst>
          </p:cNvPr>
          <p:cNvSpPr/>
          <p:nvPr/>
        </p:nvSpPr>
        <p:spPr>
          <a:xfrm>
            <a:off x="10008446" y="5267116"/>
            <a:ext cx="43180" cy="38100"/>
          </a:xfrm>
          <a:custGeom>
            <a:avLst/>
            <a:gdLst/>
            <a:ahLst/>
            <a:cxnLst/>
            <a:rect l="l" t="t" r="r" b="b"/>
            <a:pathLst>
              <a:path w="43179" h="38100">
                <a:moveTo>
                  <a:pt x="21376" y="0"/>
                </a:moveTo>
                <a:lnTo>
                  <a:pt x="13055" y="1493"/>
                </a:lnTo>
                <a:lnTo>
                  <a:pt x="6261" y="5566"/>
                </a:lnTo>
                <a:lnTo>
                  <a:pt x="1679" y="11607"/>
                </a:lnTo>
                <a:lnTo>
                  <a:pt x="0" y="19004"/>
                </a:lnTo>
                <a:lnTo>
                  <a:pt x="1679" y="26402"/>
                </a:lnTo>
                <a:lnTo>
                  <a:pt x="6261" y="32443"/>
                </a:lnTo>
                <a:lnTo>
                  <a:pt x="13055" y="36516"/>
                </a:lnTo>
                <a:lnTo>
                  <a:pt x="21376" y="38009"/>
                </a:lnTo>
                <a:lnTo>
                  <a:pt x="29696" y="36516"/>
                </a:lnTo>
                <a:lnTo>
                  <a:pt x="36491" y="32443"/>
                </a:lnTo>
                <a:lnTo>
                  <a:pt x="41072" y="26402"/>
                </a:lnTo>
                <a:lnTo>
                  <a:pt x="42752" y="19004"/>
                </a:lnTo>
                <a:lnTo>
                  <a:pt x="41072" y="11607"/>
                </a:lnTo>
                <a:lnTo>
                  <a:pt x="36491" y="5566"/>
                </a:lnTo>
                <a:lnTo>
                  <a:pt x="29696" y="1493"/>
                </a:lnTo>
                <a:lnTo>
                  <a:pt x="2137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8" name="object 56">
            <a:extLst>
              <a:ext uri="{FF2B5EF4-FFF2-40B4-BE49-F238E27FC236}">
                <a16:creationId xmlns:a16="http://schemas.microsoft.com/office/drawing/2014/main" id="{6F54DD7F-1490-432F-A1DC-6885A0706AD9}"/>
              </a:ext>
            </a:extLst>
          </p:cNvPr>
          <p:cNvSpPr/>
          <p:nvPr/>
        </p:nvSpPr>
        <p:spPr>
          <a:xfrm>
            <a:off x="10055857" y="5265508"/>
            <a:ext cx="43180" cy="38100"/>
          </a:xfrm>
          <a:custGeom>
            <a:avLst/>
            <a:gdLst/>
            <a:ahLst/>
            <a:cxnLst/>
            <a:rect l="l" t="t" r="r" b="b"/>
            <a:pathLst>
              <a:path w="43179" h="38100">
                <a:moveTo>
                  <a:pt x="21376" y="0"/>
                </a:moveTo>
                <a:lnTo>
                  <a:pt x="13055" y="1493"/>
                </a:lnTo>
                <a:lnTo>
                  <a:pt x="6261" y="5566"/>
                </a:lnTo>
                <a:lnTo>
                  <a:pt x="1679" y="11607"/>
                </a:lnTo>
                <a:lnTo>
                  <a:pt x="0" y="19005"/>
                </a:lnTo>
                <a:lnTo>
                  <a:pt x="1679" y="26403"/>
                </a:lnTo>
                <a:lnTo>
                  <a:pt x="6261" y="32444"/>
                </a:lnTo>
                <a:lnTo>
                  <a:pt x="13055" y="36517"/>
                </a:lnTo>
                <a:lnTo>
                  <a:pt x="21376" y="38011"/>
                </a:lnTo>
                <a:lnTo>
                  <a:pt x="29697" y="36517"/>
                </a:lnTo>
                <a:lnTo>
                  <a:pt x="36491" y="32444"/>
                </a:lnTo>
                <a:lnTo>
                  <a:pt x="41072" y="26403"/>
                </a:lnTo>
                <a:lnTo>
                  <a:pt x="42752" y="19005"/>
                </a:lnTo>
                <a:lnTo>
                  <a:pt x="41072" y="11607"/>
                </a:lnTo>
                <a:lnTo>
                  <a:pt x="36491" y="5566"/>
                </a:lnTo>
                <a:lnTo>
                  <a:pt x="29697" y="1493"/>
                </a:lnTo>
                <a:lnTo>
                  <a:pt x="21376" y="0"/>
                </a:lnTo>
                <a:close/>
              </a:path>
            </a:pathLst>
          </a:custGeom>
          <a:solidFill>
            <a:srgbClr val="33CC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9" name="object 57">
            <a:extLst>
              <a:ext uri="{FF2B5EF4-FFF2-40B4-BE49-F238E27FC236}">
                <a16:creationId xmlns:a16="http://schemas.microsoft.com/office/drawing/2014/main" id="{535A40D2-D231-46E6-A9CE-A7780D3DC1C6}"/>
              </a:ext>
            </a:extLst>
          </p:cNvPr>
          <p:cNvSpPr/>
          <p:nvPr/>
        </p:nvSpPr>
        <p:spPr>
          <a:xfrm>
            <a:off x="10177400" y="5119625"/>
            <a:ext cx="0" cy="203200"/>
          </a:xfrm>
          <a:custGeom>
            <a:avLst/>
            <a:gdLst/>
            <a:ahLst/>
            <a:cxnLst/>
            <a:rect l="l" t="t" r="r" b="b"/>
            <a:pathLst>
              <a:path h="203200">
                <a:moveTo>
                  <a:pt x="0" y="0"/>
                </a:moveTo>
                <a:lnTo>
                  <a:pt x="0" y="203165"/>
                </a:lnTo>
              </a:path>
            </a:pathLst>
          </a:custGeom>
          <a:ln w="23842">
            <a:solidFill>
              <a:srgbClr val="29292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0" name="object 58">
            <a:extLst>
              <a:ext uri="{FF2B5EF4-FFF2-40B4-BE49-F238E27FC236}">
                <a16:creationId xmlns:a16="http://schemas.microsoft.com/office/drawing/2014/main" id="{68103A8A-221D-41FB-A496-746C41BA7087}"/>
              </a:ext>
            </a:extLst>
          </p:cNvPr>
          <p:cNvSpPr/>
          <p:nvPr/>
        </p:nvSpPr>
        <p:spPr>
          <a:xfrm>
            <a:off x="10165479" y="5119625"/>
            <a:ext cx="24130" cy="203200"/>
          </a:xfrm>
          <a:custGeom>
            <a:avLst/>
            <a:gdLst/>
            <a:ahLst/>
            <a:cxnLst/>
            <a:rect l="l" t="t" r="r" b="b"/>
            <a:pathLst>
              <a:path w="24129" h="203200">
                <a:moveTo>
                  <a:pt x="0" y="0"/>
                </a:moveTo>
                <a:lnTo>
                  <a:pt x="23843" y="0"/>
                </a:lnTo>
                <a:lnTo>
                  <a:pt x="23843" y="203166"/>
                </a:lnTo>
                <a:lnTo>
                  <a:pt x="0" y="203166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cxnSp>
        <p:nvCxnSpPr>
          <p:cNvPr id="252" name="Straight Connector 251">
            <a:extLst>
              <a:ext uri="{FF2B5EF4-FFF2-40B4-BE49-F238E27FC236}">
                <a16:creationId xmlns:a16="http://schemas.microsoft.com/office/drawing/2014/main" id="{F78111FF-B046-476E-B6CC-283CAC075E4B}"/>
              </a:ext>
            </a:extLst>
          </p:cNvPr>
          <p:cNvCxnSpPr>
            <a:cxnSpLocks/>
          </p:cNvCxnSpPr>
          <p:nvPr/>
        </p:nvCxnSpPr>
        <p:spPr bwMode="auto">
          <a:xfrm flipH="1">
            <a:off x="7336058" y="2374332"/>
            <a:ext cx="1002672" cy="69883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54" name="Straight Connector 253">
            <a:extLst>
              <a:ext uri="{FF2B5EF4-FFF2-40B4-BE49-F238E27FC236}">
                <a16:creationId xmlns:a16="http://schemas.microsoft.com/office/drawing/2014/main" id="{6E88D111-532A-4516-9586-F5CDA864826B}"/>
              </a:ext>
            </a:extLst>
          </p:cNvPr>
          <p:cNvCxnSpPr>
            <a:cxnSpLocks/>
            <a:endCxn id="187" idx="0"/>
          </p:cNvCxnSpPr>
          <p:nvPr/>
        </p:nvCxnSpPr>
        <p:spPr bwMode="auto">
          <a:xfrm>
            <a:off x="8375588" y="2389775"/>
            <a:ext cx="897324" cy="76510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59" name="Straight Connector 258">
            <a:extLst>
              <a:ext uri="{FF2B5EF4-FFF2-40B4-BE49-F238E27FC236}">
                <a16:creationId xmlns:a16="http://schemas.microsoft.com/office/drawing/2014/main" id="{6148B219-4308-4E44-AE08-E31D5FAED64D}"/>
              </a:ext>
            </a:extLst>
          </p:cNvPr>
          <p:cNvCxnSpPr/>
          <p:nvPr/>
        </p:nvCxnSpPr>
        <p:spPr bwMode="auto">
          <a:xfrm flipH="1">
            <a:off x="8114322" y="4038563"/>
            <a:ext cx="1154565" cy="57068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61" name="Straight Connector 260">
            <a:extLst>
              <a:ext uri="{FF2B5EF4-FFF2-40B4-BE49-F238E27FC236}">
                <a16:creationId xmlns:a16="http://schemas.microsoft.com/office/drawing/2014/main" id="{58712836-A8FA-405E-B2D9-11283E2E6C4C}"/>
              </a:ext>
            </a:extLst>
          </p:cNvPr>
          <p:cNvCxnSpPr/>
          <p:nvPr/>
        </p:nvCxnSpPr>
        <p:spPr bwMode="auto">
          <a:xfrm>
            <a:off x="9411623" y="4042964"/>
            <a:ext cx="516066" cy="4420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63" name="Straight Connector 262">
            <a:extLst>
              <a:ext uri="{FF2B5EF4-FFF2-40B4-BE49-F238E27FC236}">
                <a16:creationId xmlns:a16="http://schemas.microsoft.com/office/drawing/2014/main" id="{39AFE766-589E-42C1-8550-B0CB95F3FC96}"/>
              </a:ext>
            </a:extLst>
          </p:cNvPr>
          <p:cNvCxnSpPr/>
          <p:nvPr/>
        </p:nvCxnSpPr>
        <p:spPr bwMode="auto">
          <a:xfrm flipH="1">
            <a:off x="8935226" y="4075887"/>
            <a:ext cx="411239" cy="68526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64" name="TextBox 263">
            <a:extLst>
              <a:ext uri="{FF2B5EF4-FFF2-40B4-BE49-F238E27FC236}">
                <a16:creationId xmlns:a16="http://schemas.microsoft.com/office/drawing/2014/main" id="{6F0DBA8E-6D45-42C6-9142-E971848E2171}"/>
              </a:ext>
            </a:extLst>
          </p:cNvPr>
          <p:cNvSpPr txBox="1"/>
          <p:nvPr/>
        </p:nvSpPr>
        <p:spPr>
          <a:xfrm>
            <a:off x="9694944" y="3345892"/>
            <a:ext cx="7922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.edu</a:t>
            </a:r>
          </a:p>
        </p:txBody>
      </p:sp>
      <p:cxnSp>
        <p:nvCxnSpPr>
          <p:cNvPr id="266" name="Straight Connector 265">
            <a:extLst>
              <a:ext uri="{FF2B5EF4-FFF2-40B4-BE49-F238E27FC236}">
                <a16:creationId xmlns:a16="http://schemas.microsoft.com/office/drawing/2014/main" id="{43EDB1EC-7629-47B7-8C17-D46551CC5CBD}"/>
              </a:ext>
            </a:extLst>
          </p:cNvPr>
          <p:cNvCxnSpPr>
            <a:cxnSpLocks/>
          </p:cNvCxnSpPr>
          <p:nvPr/>
        </p:nvCxnSpPr>
        <p:spPr bwMode="auto">
          <a:xfrm flipH="1">
            <a:off x="8699349" y="5295031"/>
            <a:ext cx="1213728" cy="55156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69" name="Straight Connector 268">
            <a:extLst>
              <a:ext uri="{FF2B5EF4-FFF2-40B4-BE49-F238E27FC236}">
                <a16:creationId xmlns:a16="http://schemas.microsoft.com/office/drawing/2014/main" id="{40713F2F-60E9-45D5-883F-F27CAD87BD58}"/>
              </a:ext>
            </a:extLst>
          </p:cNvPr>
          <p:cNvCxnSpPr>
            <a:cxnSpLocks/>
          </p:cNvCxnSpPr>
          <p:nvPr/>
        </p:nvCxnSpPr>
        <p:spPr bwMode="auto">
          <a:xfrm>
            <a:off x="10270007" y="5322825"/>
            <a:ext cx="480723" cy="37952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73" name="Straight Connector 272">
            <a:extLst>
              <a:ext uri="{FF2B5EF4-FFF2-40B4-BE49-F238E27FC236}">
                <a16:creationId xmlns:a16="http://schemas.microsoft.com/office/drawing/2014/main" id="{5A744E56-BC0A-4FF3-8BFE-6AA6C7DF874E}"/>
              </a:ext>
            </a:extLst>
          </p:cNvPr>
          <p:cNvCxnSpPr/>
          <p:nvPr/>
        </p:nvCxnSpPr>
        <p:spPr bwMode="auto">
          <a:xfrm flipH="1">
            <a:off x="9980171" y="5458464"/>
            <a:ext cx="117290" cy="34043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74" name="TextBox 273">
            <a:extLst>
              <a:ext uri="{FF2B5EF4-FFF2-40B4-BE49-F238E27FC236}">
                <a16:creationId xmlns:a16="http://schemas.microsoft.com/office/drawing/2014/main" id="{DADCAEBC-2939-46DC-8412-148FAE1F10CC}"/>
              </a:ext>
            </a:extLst>
          </p:cNvPr>
          <p:cNvSpPr txBox="1"/>
          <p:nvPr/>
        </p:nvSpPr>
        <p:spPr>
          <a:xfrm>
            <a:off x="10298059" y="4813465"/>
            <a:ext cx="1951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.edu (in US)</a:t>
            </a:r>
          </a:p>
        </p:txBody>
      </p:sp>
      <p:sp>
        <p:nvSpPr>
          <p:cNvPr id="275" name="object 23">
            <a:extLst>
              <a:ext uri="{FF2B5EF4-FFF2-40B4-BE49-F238E27FC236}">
                <a16:creationId xmlns:a16="http://schemas.microsoft.com/office/drawing/2014/main" id="{7E1ACD2E-4358-437C-8FBB-E4124B172AEC}"/>
              </a:ext>
            </a:extLst>
          </p:cNvPr>
          <p:cNvSpPr txBox="1"/>
          <p:nvPr/>
        </p:nvSpPr>
        <p:spPr>
          <a:xfrm>
            <a:off x="10510368" y="4392717"/>
            <a:ext cx="1730643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spc="-5">
                <a:solidFill>
                  <a:srgbClr val="FF0000"/>
                </a:solidFill>
                <a:latin typeface="Arial"/>
                <a:cs typeface="Arial"/>
              </a:rPr>
              <a:t>Authoritative</a:t>
            </a:r>
            <a:endParaRPr sz="1800" b="1">
              <a:solidFill>
                <a:srgbClr val="FF0000"/>
              </a:solidFill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61040" y="860044"/>
            <a:ext cx="5455285" cy="4058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4154">
              <a:lnSpc>
                <a:spcPct val="100000"/>
              </a:lnSpc>
              <a:spcBef>
                <a:spcPts val="100"/>
              </a:spcBef>
            </a:pPr>
            <a:r>
              <a:rPr sz="2200" spc="30">
                <a:solidFill>
                  <a:srgbClr val="595959"/>
                </a:solidFill>
                <a:latin typeface="Century"/>
                <a:cs typeface="Century"/>
              </a:rPr>
              <a:t>Overview</a:t>
            </a:r>
            <a:endParaRPr sz="2200">
              <a:latin typeface="Century"/>
              <a:cs typeface="Century"/>
            </a:endParaRPr>
          </a:p>
          <a:p>
            <a:pPr marL="306705" indent="-294005">
              <a:lnSpc>
                <a:spcPct val="100000"/>
              </a:lnSpc>
              <a:spcBef>
                <a:spcPts val="1520"/>
              </a:spcBef>
              <a:buClr>
                <a:srgbClr val="00B0F0"/>
              </a:buClr>
              <a:buChar char="○"/>
              <a:tabLst>
                <a:tab pos="306070" algn="l"/>
                <a:tab pos="306705" algn="l"/>
              </a:tabLst>
            </a:pPr>
            <a:r>
              <a:rPr sz="2000">
                <a:solidFill>
                  <a:srgbClr val="12121E"/>
                </a:solidFill>
                <a:latin typeface="Arial"/>
                <a:cs typeface="Arial"/>
              </a:rPr>
              <a:t>does not </a:t>
            </a:r>
            <a:r>
              <a:rPr sz="2000" spc="-5">
                <a:solidFill>
                  <a:srgbClr val="12121E"/>
                </a:solidFill>
                <a:latin typeface="Arial"/>
                <a:cs typeface="Arial"/>
              </a:rPr>
              <a:t>strictly </a:t>
            </a:r>
            <a:r>
              <a:rPr sz="2000">
                <a:solidFill>
                  <a:srgbClr val="12121E"/>
                </a:solidFill>
                <a:latin typeface="Arial"/>
                <a:cs typeface="Arial"/>
              </a:rPr>
              <a:t>belong </a:t>
            </a:r>
            <a:r>
              <a:rPr sz="2000" spc="-5">
                <a:solidFill>
                  <a:srgbClr val="12121E"/>
                </a:solidFill>
                <a:latin typeface="Arial"/>
                <a:cs typeface="Arial"/>
              </a:rPr>
              <a:t>to</a:t>
            </a:r>
            <a:r>
              <a:rPr sz="2000" spc="-60">
                <a:solidFill>
                  <a:srgbClr val="12121E"/>
                </a:solidFill>
                <a:latin typeface="Arial"/>
                <a:cs typeface="Arial"/>
              </a:rPr>
              <a:t> </a:t>
            </a:r>
            <a:r>
              <a:rPr sz="2000" spc="-5">
                <a:solidFill>
                  <a:srgbClr val="12121E"/>
                </a:solidFill>
                <a:latin typeface="Arial"/>
                <a:cs typeface="Arial"/>
              </a:rPr>
              <a:t>hierarchy</a:t>
            </a:r>
            <a:endParaRPr sz="2000">
              <a:latin typeface="Arial"/>
              <a:cs typeface="Arial"/>
            </a:endParaRPr>
          </a:p>
          <a:p>
            <a:pPr marL="279400" marR="1132840" indent="-266700">
              <a:lnSpc>
                <a:spcPct val="100000"/>
              </a:lnSpc>
              <a:spcBef>
                <a:spcPts val="1510"/>
              </a:spcBef>
              <a:buClr>
                <a:srgbClr val="00B0F0"/>
              </a:buClr>
              <a:buFont typeface="Arial"/>
              <a:buChar char="○"/>
              <a:tabLst>
                <a:tab pos="306070" algn="l"/>
                <a:tab pos="306705" algn="l"/>
              </a:tabLst>
            </a:pPr>
            <a:r>
              <a:t>	</a:t>
            </a:r>
            <a:r>
              <a:rPr sz="2000">
                <a:solidFill>
                  <a:srgbClr val="12121E"/>
                </a:solidFill>
                <a:latin typeface="Arial"/>
                <a:cs typeface="Arial"/>
              </a:rPr>
              <a:t>each </a:t>
            </a:r>
            <a:r>
              <a:rPr sz="2000" spc="-5">
                <a:solidFill>
                  <a:srgbClr val="12121E"/>
                </a:solidFill>
                <a:latin typeface="Arial"/>
                <a:cs typeface="Arial"/>
              </a:rPr>
              <a:t>ISP (residential </a:t>
            </a:r>
            <a:r>
              <a:rPr sz="2000" spc="-70">
                <a:solidFill>
                  <a:srgbClr val="12121E"/>
                </a:solidFill>
                <a:latin typeface="Arial"/>
                <a:cs typeface="Arial"/>
              </a:rPr>
              <a:t>ISP, </a:t>
            </a:r>
            <a:r>
              <a:rPr sz="2000" spc="-20">
                <a:solidFill>
                  <a:srgbClr val="12121E"/>
                </a:solidFill>
                <a:latin typeface="Arial"/>
                <a:cs typeface="Arial"/>
              </a:rPr>
              <a:t>company,  </a:t>
            </a:r>
            <a:r>
              <a:rPr sz="2000" spc="-5">
                <a:solidFill>
                  <a:srgbClr val="12121E"/>
                </a:solidFill>
                <a:latin typeface="Arial"/>
                <a:cs typeface="Arial"/>
              </a:rPr>
              <a:t>university) </a:t>
            </a:r>
            <a:r>
              <a:rPr sz="2000">
                <a:solidFill>
                  <a:srgbClr val="12121E"/>
                </a:solidFill>
                <a:latin typeface="Arial"/>
                <a:cs typeface="Arial"/>
              </a:rPr>
              <a:t>has</a:t>
            </a:r>
            <a:r>
              <a:rPr sz="2000" spc="-20">
                <a:solidFill>
                  <a:srgbClr val="12121E"/>
                </a:solidFill>
                <a:latin typeface="Arial"/>
                <a:cs typeface="Arial"/>
              </a:rPr>
              <a:t> </a:t>
            </a:r>
            <a:r>
              <a:rPr sz="2000">
                <a:solidFill>
                  <a:srgbClr val="12121E"/>
                </a:solidFill>
                <a:latin typeface="Arial"/>
                <a:cs typeface="Arial"/>
              </a:rPr>
              <a:t>one</a:t>
            </a:r>
            <a:endParaRPr sz="2000">
              <a:latin typeface="Arial"/>
              <a:cs typeface="Arial"/>
            </a:endParaRPr>
          </a:p>
          <a:p>
            <a:pPr marL="555625" lvl="1" indent="-276225">
              <a:lnSpc>
                <a:spcPct val="100000"/>
              </a:lnSpc>
              <a:spcBef>
                <a:spcPts val="985"/>
              </a:spcBef>
              <a:buChar char="•"/>
              <a:tabLst>
                <a:tab pos="554990" algn="l"/>
                <a:tab pos="555625" algn="l"/>
              </a:tabLst>
            </a:pPr>
            <a:r>
              <a:rPr sz="2000">
                <a:solidFill>
                  <a:srgbClr val="12121E"/>
                </a:solidFill>
                <a:latin typeface="Arial"/>
                <a:cs typeface="Arial"/>
              </a:rPr>
              <a:t>also called </a:t>
            </a:r>
            <a:r>
              <a:rPr sz="2000" spc="-5">
                <a:solidFill>
                  <a:srgbClr val="12121E"/>
                </a:solidFill>
                <a:latin typeface="Arial"/>
                <a:cs typeface="Arial"/>
              </a:rPr>
              <a:t>“default name</a:t>
            </a:r>
            <a:r>
              <a:rPr sz="2000" spc="-45">
                <a:solidFill>
                  <a:srgbClr val="12121E"/>
                </a:solidFill>
                <a:latin typeface="Arial"/>
                <a:cs typeface="Arial"/>
              </a:rPr>
              <a:t> </a:t>
            </a:r>
            <a:r>
              <a:rPr sz="2000" spc="-5">
                <a:solidFill>
                  <a:srgbClr val="12121E"/>
                </a:solidFill>
                <a:latin typeface="Arial"/>
                <a:cs typeface="Arial"/>
              </a:rPr>
              <a:t>server”</a:t>
            </a:r>
            <a:endParaRPr sz="2000">
              <a:latin typeface="Arial"/>
              <a:cs typeface="Arial"/>
            </a:endParaRPr>
          </a:p>
          <a:p>
            <a:pPr marL="279400" marR="12065" indent="-266700">
              <a:lnSpc>
                <a:spcPct val="100000"/>
              </a:lnSpc>
              <a:spcBef>
                <a:spcPts val="1510"/>
              </a:spcBef>
              <a:buClr>
                <a:srgbClr val="00B0F0"/>
              </a:buClr>
              <a:buFont typeface="Arial"/>
              <a:buChar char="○"/>
              <a:tabLst>
                <a:tab pos="306070" algn="l"/>
                <a:tab pos="306705" algn="l"/>
              </a:tabLst>
            </a:pPr>
            <a:r>
              <a:t>	</a:t>
            </a:r>
            <a:r>
              <a:rPr sz="2000">
                <a:solidFill>
                  <a:srgbClr val="12121E"/>
                </a:solidFill>
                <a:latin typeface="Arial"/>
                <a:cs typeface="Arial"/>
              </a:rPr>
              <a:t>when host </a:t>
            </a:r>
            <a:r>
              <a:rPr sz="2000" spc="-5">
                <a:solidFill>
                  <a:srgbClr val="12121E"/>
                </a:solidFill>
                <a:latin typeface="Arial"/>
                <a:cs typeface="Arial"/>
              </a:rPr>
              <a:t>makes </a:t>
            </a:r>
            <a:r>
              <a:rPr sz="2000">
                <a:solidFill>
                  <a:srgbClr val="12121E"/>
                </a:solidFill>
                <a:latin typeface="Arial"/>
                <a:cs typeface="Arial"/>
              </a:rPr>
              <a:t>DNS </a:t>
            </a:r>
            <a:r>
              <a:rPr sz="2000" spc="-30">
                <a:solidFill>
                  <a:srgbClr val="12121E"/>
                </a:solidFill>
                <a:latin typeface="Arial"/>
                <a:cs typeface="Arial"/>
              </a:rPr>
              <a:t>query, </a:t>
            </a:r>
            <a:r>
              <a:rPr sz="2000" spc="-5">
                <a:solidFill>
                  <a:srgbClr val="12121E"/>
                </a:solidFill>
                <a:latin typeface="Arial"/>
                <a:cs typeface="Arial"/>
              </a:rPr>
              <a:t>query </a:t>
            </a:r>
            <a:r>
              <a:rPr sz="2000">
                <a:solidFill>
                  <a:srgbClr val="12121E"/>
                </a:solidFill>
                <a:latin typeface="Arial"/>
                <a:cs typeface="Arial"/>
              </a:rPr>
              <a:t>is sent</a:t>
            </a:r>
            <a:r>
              <a:rPr sz="2000" spc="-65">
                <a:solidFill>
                  <a:srgbClr val="12121E"/>
                </a:solidFill>
                <a:latin typeface="Arial"/>
                <a:cs typeface="Arial"/>
              </a:rPr>
              <a:t> </a:t>
            </a:r>
            <a:r>
              <a:rPr sz="2000" spc="-5">
                <a:solidFill>
                  <a:srgbClr val="12121E"/>
                </a:solidFill>
                <a:latin typeface="Arial"/>
                <a:cs typeface="Arial"/>
              </a:rPr>
              <a:t>to  its </a:t>
            </a:r>
            <a:r>
              <a:rPr sz="2000">
                <a:solidFill>
                  <a:srgbClr val="12121E"/>
                </a:solidFill>
                <a:latin typeface="Arial"/>
                <a:cs typeface="Arial"/>
              </a:rPr>
              <a:t>local DNS</a:t>
            </a:r>
            <a:r>
              <a:rPr sz="2000" spc="-15">
                <a:solidFill>
                  <a:srgbClr val="12121E"/>
                </a:solidFill>
                <a:latin typeface="Arial"/>
                <a:cs typeface="Arial"/>
              </a:rPr>
              <a:t> </a:t>
            </a:r>
            <a:r>
              <a:rPr sz="2000" spc="-5">
                <a:solidFill>
                  <a:srgbClr val="12121E"/>
                </a:solidFill>
                <a:latin typeface="Arial"/>
                <a:cs typeface="Arial"/>
              </a:rPr>
              <a:t>server</a:t>
            </a:r>
            <a:endParaRPr sz="2000">
              <a:latin typeface="Arial"/>
              <a:cs typeface="Arial"/>
            </a:endParaRPr>
          </a:p>
          <a:p>
            <a:pPr marL="555625" marR="97155" lvl="1" indent="-276225">
              <a:lnSpc>
                <a:spcPct val="100000"/>
              </a:lnSpc>
              <a:spcBef>
                <a:spcPts val="985"/>
              </a:spcBef>
              <a:buChar char="•"/>
              <a:tabLst>
                <a:tab pos="554990" algn="l"/>
                <a:tab pos="555625" algn="l"/>
              </a:tabLst>
            </a:pPr>
            <a:r>
              <a:rPr sz="2000">
                <a:solidFill>
                  <a:srgbClr val="12121E"/>
                </a:solidFill>
                <a:latin typeface="Arial"/>
                <a:cs typeface="Arial"/>
              </a:rPr>
              <a:t>has local cache of </a:t>
            </a:r>
            <a:r>
              <a:rPr sz="2000" spc="-5">
                <a:solidFill>
                  <a:srgbClr val="12121E"/>
                </a:solidFill>
                <a:latin typeface="Arial"/>
                <a:cs typeface="Arial"/>
              </a:rPr>
              <a:t>recent</a:t>
            </a:r>
            <a:r>
              <a:rPr sz="2000" spc="-80">
                <a:solidFill>
                  <a:srgbClr val="12121E"/>
                </a:solidFill>
                <a:latin typeface="Arial"/>
                <a:cs typeface="Arial"/>
              </a:rPr>
              <a:t> </a:t>
            </a:r>
            <a:r>
              <a:rPr sz="2000" spc="-5">
                <a:solidFill>
                  <a:srgbClr val="12121E"/>
                </a:solidFill>
                <a:latin typeface="Arial"/>
                <a:cs typeface="Arial"/>
              </a:rPr>
              <a:t>name-to-address  translation </a:t>
            </a:r>
            <a:r>
              <a:rPr sz="2000">
                <a:solidFill>
                  <a:srgbClr val="12121E"/>
                </a:solidFill>
                <a:latin typeface="Arial"/>
                <a:cs typeface="Arial"/>
              </a:rPr>
              <a:t>pairs </a:t>
            </a:r>
            <a:r>
              <a:rPr sz="2000" spc="-5">
                <a:solidFill>
                  <a:srgbClr val="12121E"/>
                </a:solidFill>
                <a:latin typeface="Arial"/>
                <a:cs typeface="Arial"/>
              </a:rPr>
              <a:t>(but may </a:t>
            </a:r>
            <a:r>
              <a:rPr sz="2000">
                <a:solidFill>
                  <a:srgbClr val="12121E"/>
                </a:solidFill>
                <a:latin typeface="Arial"/>
                <a:cs typeface="Arial"/>
              </a:rPr>
              <a:t>be out of</a:t>
            </a:r>
            <a:r>
              <a:rPr sz="2000" spc="-90">
                <a:solidFill>
                  <a:srgbClr val="12121E"/>
                </a:solidFill>
                <a:latin typeface="Arial"/>
                <a:cs typeface="Arial"/>
              </a:rPr>
              <a:t> </a:t>
            </a:r>
            <a:r>
              <a:rPr sz="2000" spc="-5">
                <a:solidFill>
                  <a:srgbClr val="12121E"/>
                </a:solidFill>
                <a:latin typeface="Arial"/>
                <a:cs typeface="Arial"/>
              </a:rPr>
              <a:t>date!)</a:t>
            </a:r>
            <a:endParaRPr sz="2000">
              <a:latin typeface="Arial"/>
              <a:cs typeface="Arial"/>
            </a:endParaRPr>
          </a:p>
          <a:p>
            <a:pPr marL="555625" lvl="1" indent="-276225">
              <a:lnSpc>
                <a:spcPct val="100000"/>
              </a:lnSpc>
              <a:spcBef>
                <a:spcPts val="1010"/>
              </a:spcBef>
              <a:buChar char="•"/>
              <a:tabLst>
                <a:tab pos="554990" algn="l"/>
                <a:tab pos="555625" algn="l"/>
              </a:tabLst>
            </a:pPr>
            <a:r>
              <a:rPr sz="2000" spc="-5">
                <a:solidFill>
                  <a:srgbClr val="12121E"/>
                </a:solidFill>
                <a:latin typeface="Arial"/>
                <a:cs typeface="Arial"/>
              </a:rPr>
              <a:t>acts </a:t>
            </a:r>
            <a:r>
              <a:rPr sz="2000">
                <a:solidFill>
                  <a:srgbClr val="12121E"/>
                </a:solidFill>
                <a:latin typeface="Arial"/>
                <a:cs typeface="Arial"/>
              </a:rPr>
              <a:t>as </a:t>
            </a:r>
            <a:r>
              <a:rPr sz="2000" spc="-30">
                <a:solidFill>
                  <a:srgbClr val="12121E"/>
                </a:solidFill>
                <a:latin typeface="Arial"/>
                <a:cs typeface="Arial"/>
              </a:rPr>
              <a:t>proxy, </a:t>
            </a:r>
            <a:r>
              <a:rPr sz="2000" spc="-5">
                <a:solidFill>
                  <a:srgbClr val="12121E"/>
                </a:solidFill>
                <a:latin typeface="Arial"/>
                <a:cs typeface="Arial"/>
              </a:rPr>
              <a:t>forwards query into</a:t>
            </a:r>
            <a:r>
              <a:rPr sz="2000" spc="10">
                <a:solidFill>
                  <a:srgbClr val="12121E"/>
                </a:solidFill>
                <a:latin typeface="Arial"/>
                <a:cs typeface="Arial"/>
              </a:rPr>
              <a:t> </a:t>
            </a:r>
            <a:r>
              <a:rPr sz="2000" spc="-5">
                <a:solidFill>
                  <a:srgbClr val="12121E"/>
                </a:solidFill>
                <a:latin typeface="Arial"/>
                <a:cs typeface="Arial"/>
              </a:rPr>
              <a:t>hierarchy</a:t>
            </a:r>
            <a:endParaRPr sz="20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38200" y="227178"/>
            <a:ext cx="5628066" cy="63286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290"/>
              <a:t>Local </a:t>
            </a:r>
            <a:r>
              <a:rPr spc="-390"/>
              <a:t>DNS </a:t>
            </a:r>
            <a:r>
              <a:rPr spc="-145"/>
              <a:t>name</a:t>
            </a:r>
            <a:r>
              <a:rPr spc="-730"/>
              <a:t> </a:t>
            </a:r>
            <a:r>
              <a:rPr spc="-204"/>
              <a:t>servers</a:t>
            </a:r>
          </a:p>
        </p:txBody>
      </p:sp>
      <p:sp>
        <p:nvSpPr>
          <p:cNvPr id="4" name="object 4"/>
          <p:cNvSpPr/>
          <p:nvPr/>
        </p:nvSpPr>
        <p:spPr>
          <a:xfrm>
            <a:off x="6415134" y="1066800"/>
            <a:ext cx="5764834" cy="24645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13440" y="3825748"/>
            <a:ext cx="10822305" cy="103441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393700" marR="5080" indent="-381000">
              <a:lnSpc>
                <a:spcPct val="100499"/>
              </a:lnSpc>
              <a:spcBef>
                <a:spcPts val="85"/>
              </a:spcBef>
              <a:buClr>
                <a:srgbClr val="000000"/>
              </a:buClr>
              <a:buFont typeface="Arial"/>
              <a:buChar char="○"/>
              <a:tabLst>
                <a:tab pos="393065" algn="l"/>
                <a:tab pos="393700" algn="l"/>
              </a:tabLst>
            </a:pPr>
            <a:r>
              <a:rPr sz="2200" b="1">
                <a:solidFill>
                  <a:srgbClr val="0070C0"/>
                </a:solidFill>
                <a:latin typeface="Courier New"/>
                <a:cs typeface="Courier New"/>
              </a:rPr>
              <a:t>/etc/resolv.conf</a:t>
            </a:r>
            <a:r>
              <a:rPr sz="2200">
                <a:solidFill>
                  <a:srgbClr val="12121E"/>
                </a:solidFill>
                <a:latin typeface="Arial"/>
                <a:cs typeface="Arial"/>
              </a:rPr>
              <a:t>: </a:t>
            </a:r>
            <a:r>
              <a:rPr sz="2200" spc="-5">
                <a:solidFill>
                  <a:srgbClr val="12121E"/>
                </a:solidFill>
                <a:latin typeface="Arial"/>
                <a:cs typeface="Arial"/>
              </a:rPr>
              <a:t>provide information </a:t>
            </a:r>
            <a:r>
              <a:rPr sz="2200">
                <a:solidFill>
                  <a:srgbClr val="12121E"/>
                </a:solidFill>
                <a:latin typeface="Arial"/>
                <a:cs typeface="Arial"/>
              </a:rPr>
              <a:t>to the </a:t>
            </a:r>
            <a:r>
              <a:rPr sz="2200" spc="-5">
                <a:solidFill>
                  <a:srgbClr val="12121E"/>
                </a:solidFill>
                <a:latin typeface="Arial"/>
                <a:cs typeface="Arial"/>
              </a:rPr>
              <a:t>machine’s DNS resolver </a:t>
            </a:r>
            <a:r>
              <a:rPr sz="2200">
                <a:solidFill>
                  <a:srgbClr val="12121E"/>
                </a:solidFill>
                <a:latin typeface="Arial"/>
                <a:cs typeface="Arial"/>
              </a:rPr>
              <a:t>about the  IP address of the </a:t>
            </a:r>
            <a:r>
              <a:rPr sz="2200" spc="-5">
                <a:solidFill>
                  <a:srgbClr val="12121E"/>
                </a:solidFill>
                <a:latin typeface="Arial"/>
                <a:cs typeface="Arial"/>
              </a:rPr>
              <a:t>local DNS </a:t>
            </a:r>
            <a:r>
              <a:rPr sz="2200" spc="-20">
                <a:solidFill>
                  <a:srgbClr val="12121E"/>
                </a:solidFill>
                <a:latin typeface="Arial"/>
                <a:cs typeface="Arial"/>
              </a:rPr>
              <a:t>server. </a:t>
            </a:r>
            <a:r>
              <a:rPr sz="2200">
                <a:solidFill>
                  <a:srgbClr val="12121E"/>
                </a:solidFill>
                <a:latin typeface="Arial"/>
                <a:cs typeface="Arial"/>
              </a:rPr>
              <a:t>The IP address of the </a:t>
            </a:r>
            <a:r>
              <a:rPr sz="2200" spc="-5">
                <a:solidFill>
                  <a:srgbClr val="12121E"/>
                </a:solidFill>
                <a:latin typeface="Arial"/>
                <a:cs typeface="Arial"/>
              </a:rPr>
              <a:t>local DNS </a:t>
            </a:r>
            <a:r>
              <a:rPr sz="2200">
                <a:solidFill>
                  <a:srgbClr val="12121E"/>
                </a:solidFill>
                <a:latin typeface="Arial"/>
                <a:cs typeface="Arial"/>
              </a:rPr>
              <a:t>server </a:t>
            </a:r>
            <a:r>
              <a:rPr sz="2200" spc="-5">
                <a:solidFill>
                  <a:srgbClr val="12121E"/>
                </a:solidFill>
                <a:latin typeface="Arial"/>
                <a:cs typeface="Arial"/>
              </a:rPr>
              <a:t>provided  </a:t>
            </a:r>
            <a:r>
              <a:rPr sz="2200">
                <a:solidFill>
                  <a:srgbClr val="12121E"/>
                </a:solidFill>
                <a:latin typeface="Arial"/>
                <a:cs typeface="Arial"/>
              </a:rPr>
              <a:t>by </a:t>
            </a:r>
            <a:r>
              <a:rPr sz="2200" spc="-5">
                <a:solidFill>
                  <a:srgbClr val="12121E"/>
                </a:solidFill>
                <a:latin typeface="Arial"/>
                <a:cs typeface="Arial"/>
              </a:rPr>
              <a:t>DHCP is also </a:t>
            </a:r>
            <a:r>
              <a:rPr sz="2200">
                <a:solidFill>
                  <a:srgbClr val="12121E"/>
                </a:solidFill>
                <a:latin typeface="Arial"/>
                <a:cs typeface="Arial"/>
              </a:rPr>
              <a:t>stored</a:t>
            </a:r>
            <a:r>
              <a:rPr sz="2200" spc="-35">
                <a:solidFill>
                  <a:srgbClr val="12121E"/>
                </a:solidFill>
                <a:latin typeface="Arial"/>
                <a:cs typeface="Arial"/>
              </a:rPr>
              <a:t> </a:t>
            </a:r>
            <a:r>
              <a:rPr sz="2200">
                <a:solidFill>
                  <a:srgbClr val="12121E"/>
                </a:solidFill>
                <a:latin typeface="Arial"/>
                <a:cs typeface="Arial"/>
              </a:rPr>
              <a:t>here.</a:t>
            </a:r>
            <a:endParaRPr sz="22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13440" y="668020"/>
            <a:ext cx="10856595" cy="1424940"/>
          </a:xfrm>
          <a:prstGeom prst="rect">
            <a:avLst/>
          </a:prstGeom>
        </p:spPr>
        <p:txBody>
          <a:bodyPr vert="horz" wrap="square" lIns="0" tIns="204470" rIns="0" bIns="0" rtlCol="0">
            <a:spAutoFit/>
          </a:bodyPr>
          <a:lstStyle/>
          <a:p>
            <a:pPr marL="71755">
              <a:lnSpc>
                <a:spcPct val="100000"/>
              </a:lnSpc>
              <a:spcBef>
                <a:spcPts val="1610"/>
              </a:spcBef>
            </a:pPr>
            <a:r>
              <a:rPr sz="2200" spc="30">
                <a:solidFill>
                  <a:srgbClr val="595959"/>
                </a:solidFill>
                <a:latin typeface="Century"/>
                <a:cs typeface="Century"/>
              </a:rPr>
              <a:t>Overview</a:t>
            </a:r>
            <a:endParaRPr sz="2200">
              <a:latin typeface="Century"/>
              <a:cs typeface="Century"/>
            </a:endParaRPr>
          </a:p>
          <a:p>
            <a:pPr marL="393700" marR="5080" indent="-381000">
              <a:lnSpc>
                <a:spcPct val="102699"/>
              </a:lnSpc>
              <a:spcBef>
                <a:spcPts val="1440"/>
              </a:spcBef>
              <a:buClr>
                <a:srgbClr val="000000"/>
              </a:buClr>
              <a:buFont typeface="Arial"/>
              <a:buChar char="○"/>
              <a:tabLst>
                <a:tab pos="393065" algn="l"/>
                <a:tab pos="393700" algn="l"/>
              </a:tabLst>
            </a:pPr>
            <a:r>
              <a:rPr sz="2200" b="1">
                <a:solidFill>
                  <a:srgbClr val="0070C0"/>
                </a:solidFill>
                <a:latin typeface="Courier New"/>
                <a:cs typeface="Courier New"/>
              </a:rPr>
              <a:t>/etc/host</a:t>
            </a:r>
            <a:r>
              <a:rPr sz="2200">
                <a:latin typeface="Arial"/>
                <a:cs typeface="Arial"/>
              </a:rPr>
              <a:t>: stores IP addresses for some hostnames. </a:t>
            </a:r>
            <a:r>
              <a:rPr sz="2200" spc="-5">
                <a:latin typeface="Arial"/>
                <a:cs typeface="Arial"/>
              </a:rPr>
              <a:t>Before machine </a:t>
            </a:r>
            <a:r>
              <a:rPr sz="2200">
                <a:latin typeface="Arial"/>
                <a:cs typeface="Arial"/>
              </a:rPr>
              <a:t>contacts the  </a:t>
            </a:r>
            <a:r>
              <a:rPr sz="2200" spc="-5">
                <a:latin typeface="Arial"/>
                <a:cs typeface="Arial"/>
              </a:rPr>
              <a:t>local DNS </a:t>
            </a:r>
            <a:r>
              <a:rPr sz="2200">
                <a:latin typeface="Arial"/>
                <a:cs typeface="Arial"/>
              </a:rPr>
              <a:t>servers, </a:t>
            </a:r>
            <a:r>
              <a:rPr sz="2200" spc="-5">
                <a:latin typeface="Arial"/>
                <a:cs typeface="Arial"/>
              </a:rPr>
              <a:t>it first looks into this file </a:t>
            </a:r>
            <a:r>
              <a:rPr sz="2200">
                <a:latin typeface="Arial"/>
                <a:cs typeface="Arial"/>
              </a:rPr>
              <a:t>for the IP</a:t>
            </a:r>
            <a:r>
              <a:rPr sz="2200" spc="-5">
                <a:latin typeface="Arial"/>
                <a:cs typeface="Arial"/>
              </a:rPr>
              <a:t> </a:t>
            </a:r>
            <a:r>
              <a:rPr sz="2200">
                <a:latin typeface="Arial"/>
                <a:cs typeface="Arial"/>
              </a:rPr>
              <a:t>address.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33493" y="216455"/>
            <a:ext cx="4027866" cy="63286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290"/>
              <a:t>Local </a:t>
            </a:r>
            <a:r>
              <a:rPr spc="-390"/>
              <a:t>DNS</a:t>
            </a:r>
            <a:r>
              <a:rPr spc="-665"/>
              <a:t> </a:t>
            </a:r>
            <a:r>
              <a:rPr spc="-260"/>
              <a:t>Files</a:t>
            </a:r>
          </a:p>
        </p:txBody>
      </p:sp>
      <p:sp>
        <p:nvSpPr>
          <p:cNvPr id="5" name="object 5"/>
          <p:cNvSpPr/>
          <p:nvPr/>
        </p:nvSpPr>
        <p:spPr>
          <a:xfrm>
            <a:off x="1108849" y="2363224"/>
            <a:ext cx="5664992" cy="11968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2000" y="152400"/>
            <a:ext cx="9819067" cy="1026563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65"/>
              </a:spcBef>
            </a:pPr>
            <a:r>
              <a:rPr spc="-290"/>
              <a:t>Local</a:t>
            </a:r>
            <a:r>
              <a:rPr spc="-450"/>
              <a:t> </a:t>
            </a:r>
            <a:r>
              <a:rPr spc="-390"/>
              <a:t>DNS</a:t>
            </a:r>
            <a:r>
              <a:rPr spc="-455"/>
              <a:t> </a:t>
            </a:r>
            <a:r>
              <a:rPr spc="-185"/>
              <a:t>Server</a:t>
            </a:r>
            <a:r>
              <a:rPr spc="-455"/>
              <a:t> </a:t>
            </a:r>
            <a:r>
              <a:rPr spc="-190"/>
              <a:t>and</a:t>
            </a:r>
            <a:r>
              <a:rPr spc="-450"/>
              <a:t> </a:t>
            </a:r>
            <a:r>
              <a:rPr spc="-90"/>
              <a:t>Iterative</a:t>
            </a:r>
            <a:r>
              <a:rPr spc="-455"/>
              <a:t> </a:t>
            </a:r>
            <a:r>
              <a:rPr spc="-195"/>
              <a:t>Query</a:t>
            </a:r>
            <a:r>
              <a:rPr spc="-455"/>
              <a:t> </a:t>
            </a:r>
            <a:r>
              <a:rPr spc="-295"/>
              <a:t>Process</a:t>
            </a:r>
          </a:p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sz="2200" b="0" spc="30">
                <a:solidFill>
                  <a:srgbClr val="595959"/>
                </a:solidFill>
                <a:latin typeface="Century"/>
                <a:cs typeface="Century"/>
              </a:rPr>
              <a:t>Overview</a:t>
            </a:r>
            <a:endParaRPr sz="2200">
              <a:latin typeface="Century"/>
              <a:cs typeface="Century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608165" y="1791715"/>
            <a:ext cx="4145279" cy="36925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469900" marR="5080" indent="-457200">
              <a:lnSpc>
                <a:spcPct val="100299"/>
              </a:lnSpc>
              <a:spcBef>
                <a:spcPts val="90"/>
              </a:spcBef>
              <a:buSzPct val="75000"/>
              <a:buChar char="●"/>
              <a:tabLst>
                <a:tab pos="469265" algn="l"/>
                <a:tab pos="469900" algn="l"/>
              </a:tabLst>
            </a:pPr>
            <a:r>
              <a:rPr sz="2400" spc="-5">
                <a:latin typeface="Arial"/>
                <a:cs typeface="Arial"/>
              </a:rPr>
              <a:t>The iterative </a:t>
            </a:r>
            <a:r>
              <a:rPr sz="2400">
                <a:latin typeface="Arial"/>
                <a:cs typeface="Arial"/>
              </a:rPr>
              <a:t>process </a:t>
            </a:r>
            <a:r>
              <a:rPr sz="2400" spc="-5">
                <a:latin typeface="Arial"/>
                <a:cs typeface="Arial"/>
              </a:rPr>
              <a:t>starts  from the ROOT Server. If </a:t>
            </a:r>
            <a:r>
              <a:rPr sz="2400">
                <a:latin typeface="Arial"/>
                <a:cs typeface="Arial"/>
              </a:rPr>
              <a:t>it  doesn’t know </a:t>
            </a:r>
            <a:r>
              <a:rPr sz="2400" spc="-5">
                <a:latin typeface="Arial"/>
                <a:cs typeface="Arial"/>
              </a:rPr>
              <a:t>the IP  </a:t>
            </a:r>
            <a:r>
              <a:rPr sz="2400">
                <a:latin typeface="Arial"/>
                <a:cs typeface="Arial"/>
              </a:rPr>
              <a:t>address, it sends back </a:t>
            </a:r>
            <a:r>
              <a:rPr sz="2400" spc="-5">
                <a:latin typeface="Arial"/>
                <a:cs typeface="Arial"/>
              </a:rPr>
              <a:t>the  IP </a:t>
            </a:r>
            <a:r>
              <a:rPr sz="2400">
                <a:latin typeface="Arial"/>
                <a:cs typeface="Arial"/>
              </a:rPr>
              <a:t>address of </a:t>
            </a:r>
            <a:r>
              <a:rPr sz="2400" spc="-5">
                <a:latin typeface="Arial"/>
                <a:cs typeface="Arial"/>
              </a:rPr>
              <a:t>the  </a:t>
            </a:r>
            <a:r>
              <a:rPr sz="2400">
                <a:latin typeface="Arial"/>
                <a:cs typeface="Arial"/>
              </a:rPr>
              <a:t>nameservers of </a:t>
            </a:r>
            <a:r>
              <a:rPr sz="2400" spc="-5">
                <a:latin typeface="Arial"/>
                <a:cs typeface="Arial"/>
              </a:rPr>
              <a:t>the </a:t>
            </a:r>
            <a:r>
              <a:rPr sz="2400">
                <a:latin typeface="Arial"/>
                <a:cs typeface="Arial"/>
              </a:rPr>
              <a:t>next  level server </a:t>
            </a:r>
            <a:r>
              <a:rPr sz="2400" spc="-5">
                <a:latin typeface="Arial"/>
                <a:cs typeface="Arial"/>
              </a:rPr>
              <a:t>(.NET </a:t>
            </a:r>
            <a:r>
              <a:rPr sz="2400">
                <a:latin typeface="Arial"/>
                <a:cs typeface="Arial"/>
              </a:rPr>
              <a:t>server)  and </a:t>
            </a:r>
            <a:r>
              <a:rPr sz="2400" spc="-5">
                <a:latin typeface="Arial"/>
                <a:cs typeface="Arial"/>
              </a:rPr>
              <a:t>then the </a:t>
            </a:r>
            <a:r>
              <a:rPr sz="2400">
                <a:latin typeface="Arial"/>
                <a:cs typeface="Arial"/>
              </a:rPr>
              <a:t>last level  server </a:t>
            </a:r>
            <a:r>
              <a:rPr sz="2400" spc="-5">
                <a:latin typeface="Arial"/>
                <a:cs typeface="Arial"/>
              </a:rPr>
              <a:t>(example.net)</a:t>
            </a:r>
            <a:r>
              <a:rPr sz="2400" spc="-55">
                <a:latin typeface="Arial"/>
                <a:cs typeface="Arial"/>
              </a:rPr>
              <a:t> </a:t>
            </a:r>
            <a:r>
              <a:rPr sz="2400">
                <a:latin typeface="Arial"/>
                <a:cs typeface="Arial"/>
              </a:rPr>
              <a:t>which  provides </a:t>
            </a:r>
            <a:r>
              <a:rPr sz="2400" spc="-5">
                <a:latin typeface="Arial"/>
                <a:cs typeface="Arial"/>
              </a:rPr>
              <a:t>the</a:t>
            </a:r>
            <a:r>
              <a:rPr sz="2400" spc="-25">
                <a:latin typeface="Arial"/>
                <a:cs typeface="Arial"/>
              </a:rPr>
              <a:t> </a:t>
            </a:r>
            <a:r>
              <a:rPr sz="2400">
                <a:latin typeface="Arial"/>
                <a:cs typeface="Arial"/>
              </a:rPr>
              <a:t>answer.</a:t>
            </a:r>
          </a:p>
        </p:txBody>
      </p:sp>
      <p:sp>
        <p:nvSpPr>
          <p:cNvPr id="4" name="object 4"/>
          <p:cNvSpPr/>
          <p:nvPr/>
        </p:nvSpPr>
        <p:spPr>
          <a:xfrm>
            <a:off x="617990" y="1499657"/>
            <a:ext cx="6808691" cy="45963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2">
            <a:extLst>
              <a:ext uri="{FF2B5EF4-FFF2-40B4-BE49-F238E27FC236}">
                <a16:creationId xmlns:a16="http://schemas.microsoft.com/office/drawing/2014/main" id="{9A14B2DD-4CC7-4357-B79C-2A1B3309BF2E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986589" y="0"/>
            <a:ext cx="8153400" cy="914400"/>
          </a:xfrm>
        </p:spPr>
        <p:txBody>
          <a:bodyPr/>
          <a:lstStyle/>
          <a:p>
            <a:pPr eaLnBrk="1" hangingPunct="1"/>
            <a:r>
              <a:rPr lang="en-US" altLang="zh-CN" b="1">
                <a:ea typeface="宋体" panose="02010600030101010101" pitchFamily="2" charset="-122"/>
              </a:rPr>
              <a:t>Outline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776CCFE-4FC1-49C6-B779-2AF654D9E09D}"/>
              </a:ext>
            </a:extLst>
          </p:cNvPr>
          <p:cNvSpPr/>
          <p:nvPr/>
        </p:nvSpPr>
        <p:spPr>
          <a:xfrm>
            <a:off x="986589" y="838200"/>
            <a:ext cx="8382000" cy="52521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69900" indent="-457200">
              <a:lnSpc>
                <a:spcPct val="150000"/>
              </a:lnSpc>
              <a:buFont typeface="Courier New" panose="02070309020205020404" pitchFamily="49" charset="0"/>
              <a:buChar char="o"/>
              <a:tabLst>
                <a:tab pos="354965" algn="l"/>
                <a:tab pos="355600" algn="l"/>
              </a:tabLst>
            </a:pPr>
            <a:r>
              <a:rPr lang="en-US" sz="2600" b="1" spc="-1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Application layer </a:t>
            </a:r>
            <a:r>
              <a:rPr lang="en-US" sz="2600" b="1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(review)</a:t>
            </a:r>
          </a:p>
          <a:p>
            <a:pPr marL="391795" indent="-379095">
              <a:lnSpc>
                <a:spcPct val="150000"/>
              </a:lnSpc>
              <a:buClr>
                <a:srgbClr val="00B0F0"/>
              </a:buClr>
              <a:buChar char="○"/>
              <a:tabLst>
                <a:tab pos="391160" algn="l"/>
                <a:tab pos="391795" algn="l"/>
              </a:tabLst>
            </a:pPr>
            <a:r>
              <a:rPr lang="en-US" sz="2000" b="1">
                <a:cs typeface="Arial"/>
              </a:rPr>
              <a:t>How DNS</a:t>
            </a:r>
            <a:r>
              <a:rPr lang="en-US" sz="2000" b="1" spc="-10">
                <a:cs typeface="Arial"/>
              </a:rPr>
              <a:t> </a:t>
            </a:r>
            <a:r>
              <a:rPr lang="en-US" sz="2000" b="1">
                <a:cs typeface="Arial"/>
              </a:rPr>
              <a:t>works</a:t>
            </a:r>
          </a:p>
          <a:p>
            <a:pPr marL="391795" indent="-379095">
              <a:lnSpc>
                <a:spcPct val="150000"/>
              </a:lnSpc>
              <a:buClr>
                <a:srgbClr val="00B0F0"/>
              </a:buClr>
              <a:buChar char="○"/>
              <a:tabLst>
                <a:tab pos="391160" algn="l"/>
                <a:tab pos="391795" algn="l"/>
              </a:tabLst>
            </a:pPr>
            <a:r>
              <a:rPr lang="en-US" sz="2000" b="1" spc="-5">
                <a:cs typeface="Arial"/>
              </a:rPr>
              <a:t>Spoofing Attacks </a:t>
            </a:r>
            <a:r>
              <a:rPr lang="en-US" sz="2000" b="1">
                <a:cs typeface="Arial"/>
              </a:rPr>
              <a:t>on</a:t>
            </a:r>
            <a:r>
              <a:rPr lang="en-US" sz="2000" b="1" spc="-135">
                <a:cs typeface="Arial"/>
              </a:rPr>
              <a:t> </a:t>
            </a:r>
            <a:r>
              <a:rPr lang="en-US" sz="2000" b="1">
                <a:cs typeface="Arial"/>
              </a:rPr>
              <a:t>DNS</a:t>
            </a:r>
          </a:p>
          <a:p>
            <a:pPr marL="772795" lvl="1" indent="-381635">
              <a:lnSpc>
                <a:spcPct val="150000"/>
              </a:lnSpc>
              <a:buClr>
                <a:srgbClr val="00B0F0"/>
              </a:buClr>
              <a:buFont typeface="Courier New"/>
              <a:buChar char="o"/>
              <a:tabLst>
                <a:tab pos="772795" algn="l"/>
              </a:tabLst>
            </a:pPr>
            <a:r>
              <a:rPr lang="en-US" sz="2000">
                <a:cs typeface="Arial"/>
              </a:rPr>
              <a:t>Local DNS cache poisoning</a:t>
            </a:r>
            <a:r>
              <a:rPr lang="en-US" sz="2000" spc="-35">
                <a:cs typeface="Arial"/>
              </a:rPr>
              <a:t> </a:t>
            </a:r>
            <a:r>
              <a:rPr lang="en-US" sz="2000" spc="-5">
                <a:cs typeface="Arial"/>
              </a:rPr>
              <a:t>attacks</a:t>
            </a:r>
            <a:endParaRPr lang="en-US" sz="2000">
              <a:cs typeface="Arial"/>
            </a:endParaRPr>
          </a:p>
          <a:p>
            <a:pPr marL="772795" lvl="1" indent="-381635">
              <a:lnSpc>
                <a:spcPct val="150000"/>
              </a:lnSpc>
              <a:buClr>
                <a:srgbClr val="00B0F0"/>
              </a:buClr>
              <a:buFont typeface="Courier New"/>
              <a:buChar char="o"/>
              <a:tabLst>
                <a:tab pos="772795" algn="l"/>
              </a:tabLst>
            </a:pPr>
            <a:r>
              <a:rPr lang="en-US" sz="2000" spc="-5">
                <a:cs typeface="Arial"/>
              </a:rPr>
              <a:t>Remote </a:t>
            </a:r>
            <a:r>
              <a:rPr lang="en-US" sz="2000">
                <a:cs typeface="Arial"/>
              </a:rPr>
              <a:t>DNS cache poisoning</a:t>
            </a:r>
            <a:r>
              <a:rPr lang="en-US" sz="2000" spc="-40">
                <a:cs typeface="Arial"/>
              </a:rPr>
              <a:t> </a:t>
            </a:r>
            <a:r>
              <a:rPr lang="en-US" sz="2000" spc="-5">
                <a:cs typeface="Arial"/>
              </a:rPr>
              <a:t>attacks</a:t>
            </a:r>
            <a:endParaRPr lang="en-US" sz="2000">
              <a:cs typeface="Arial"/>
            </a:endParaRPr>
          </a:p>
          <a:p>
            <a:pPr marL="772795" lvl="1" indent="-381635">
              <a:lnSpc>
                <a:spcPct val="150000"/>
              </a:lnSpc>
              <a:buClr>
                <a:srgbClr val="00B0F0"/>
              </a:buClr>
              <a:buFont typeface="Courier New"/>
              <a:buChar char="o"/>
              <a:tabLst>
                <a:tab pos="772795" algn="l"/>
              </a:tabLst>
            </a:pPr>
            <a:r>
              <a:rPr lang="en-US" sz="2000">
                <a:cs typeface="Arial"/>
              </a:rPr>
              <a:t>Reply </a:t>
            </a:r>
            <a:r>
              <a:rPr lang="en-US" sz="2000" spc="-5">
                <a:cs typeface="Arial"/>
              </a:rPr>
              <a:t>forgery</a:t>
            </a:r>
            <a:r>
              <a:rPr lang="en-US" sz="2000" spc="-25">
                <a:cs typeface="Arial"/>
              </a:rPr>
              <a:t> </a:t>
            </a:r>
            <a:r>
              <a:rPr lang="en-US" sz="2000" spc="-5">
                <a:cs typeface="Arial"/>
              </a:rPr>
              <a:t>attacks</a:t>
            </a:r>
          </a:p>
          <a:p>
            <a:pPr marL="315595" indent="-381635">
              <a:lnSpc>
                <a:spcPct val="150000"/>
              </a:lnSpc>
              <a:buClr>
                <a:srgbClr val="00B0F0"/>
              </a:buClr>
              <a:buFont typeface="Courier New"/>
              <a:buChar char="o"/>
              <a:tabLst>
                <a:tab pos="772795" algn="l"/>
              </a:tabLst>
            </a:pPr>
            <a:r>
              <a:rPr lang="en-US" sz="2000" spc="-5">
                <a:cs typeface="Arial"/>
              </a:rPr>
              <a:t> </a:t>
            </a:r>
            <a:r>
              <a:rPr lang="en-US" b="1"/>
              <a:t>Border Gateway Protocol</a:t>
            </a:r>
            <a:r>
              <a:rPr lang="en-US"/>
              <a:t> (</a:t>
            </a:r>
            <a:r>
              <a:rPr lang="en-US" b="1"/>
              <a:t>BGP</a:t>
            </a:r>
            <a:r>
              <a:rPr lang="en-US"/>
              <a:t>)</a:t>
            </a:r>
            <a:r>
              <a:rPr lang="en-US" b="1"/>
              <a:t> attacks</a:t>
            </a:r>
            <a:endParaRPr lang="en-US" sz="2000" b="1">
              <a:cs typeface="Arial"/>
            </a:endParaRPr>
          </a:p>
          <a:p>
            <a:pPr marL="469900" indent="-457200">
              <a:lnSpc>
                <a:spcPct val="150000"/>
              </a:lnSpc>
              <a:buFont typeface="Courier New" panose="02070309020205020404" pitchFamily="49" charset="0"/>
              <a:buChar char="o"/>
              <a:tabLst>
                <a:tab pos="354965" algn="l"/>
                <a:tab pos="355600" algn="l"/>
              </a:tabLst>
            </a:pPr>
            <a:r>
              <a:rPr lang="en-US" sz="2000" b="1" spc="-5">
                <a:cs typeface="Arial"/>
              </a:rPr>
              <a:t>Countermeasures</a:t>
            </a:r>
            <a:endParaRPr lang="en-US" sz="2000" b="1">
              <a:cs typeface="Arial"/>
            </a:endParaRPr>
          </a:p>
          <a:p>
            <a:pPr marL="702945" lvl="1" indent="-381000">
              <a:lnSpc>
                <a:spcPct val="150000"/>
              </a:lnSpc>
              <a:buClr>
                <a:srgbClr val="00B0F0"/>
              </a:buClr>
              <a:buFont typeface="Courier New"/>
              <a:buChar char="o"/>
              <a:tabLst>
                <a:tab pos="702945" algn="l"/>
              </a:tabLst>
            </a:pPr>
            <a:r>
              <a:rPr lang="en-US" sz="2000">
                <a:cs typeface="Arial"/>
              </a:rPr>
              <a:t>DNSSEC</a:t>
            </a:r>
          </a:p>
          <a:p>
            <a:pPr marL="702945" lvl="1" indent="-381000">
              <a:lnSpc>
                <a:spcPct val="150000"/>
              </a:lnSpc>
              <a:buClr>
                <a:srgbClr val="00B0F0"/>
              </a:buClr>
              <a:buFont typeface="Courier New"/>
              <a:buChar char="o"/>
              <a:tabLst>
                <a:tab pos="702945" algn="l"/>
              </a:tabLst>
            </a:pPr>
            <a:r>
              <a:rPr lang="en-US" sz="2000" spc="-5">
                <a:cs typeface="Arial"/>
              </a:rPr>
              <a:t>TLS/SSL</a:t>
            </a:r>
            <a:endParaRPr lang="en-US" sz="2000">
              <a:cs typeface="Arial"/>
            </a:endParaRPr>
          </a:p>
          <a:p>
            <a:pPr marL="393700" indent="-381000">
              <a:lnSpc>
                <a:spcPct val="150000"/>
              </a:lnSpc>
              <a:buClr>
                <a:srgbClr val="00B0F0"/>
              </a:buClr>
              <a:buChar char="○"/>
              <a:tabLst>
                <a:tab pos="393065" algn="l"/>
                <a:tab pos="393700" algn="l"/>
              </a:tabLst>
            </a:pPr>
            <a:r>
              <a:rPr lang="en-US" sz="2000" b="1">
                <a:cs typeface="Arial"/>
              </a:rPr>
              <a:t>DNS Rebinding </a:t>
            </a:r>
            <a:r>
              <a:rPr lang="en-US" sz="2000" b="1" spc="-5">
                <a:cs typeface="Arial"/>
              </a:rPr>
              <a:t>attack </a:t>
            </a:r>
            <a:r>
              <a:rPr lang="en-US" sz="2000" b="1">
                <a:cs typeface="Arial"/>
              </a:rPr>
              <a:t>and Denial of Services on</a:t>
            </a:r>
            <a:r>
              <a:rPr lang="en-US" sz="2000" b="1" spc="-110">
                <a:cs typeface="Arial"/>
              </a:rPr>
              <a:t> </a:t>
            </a:r>
            <a:r>
              <a:rPr lang="en-US" sz="2000" b="1">
                <a:cs typeface="Arial"/>
              </a:rPr>
              <a:t>DNS</a:t>
            </a:r>
            <a:endParaRPr lang="en-US" sz="2600" b="1">
              <a:solidFill>
                <a:srgbClr val="FF0000"/>
              </a:solidFill>
              <a:cs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5433" y="300296"/>
            <a:ext cx="561911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100" spc="-220"/>
              <a:t>Emulating</a:t>
            </a:r>
            <a:r>
              <a:rPr sz="3100" spc="-450"/>
              <a:t> </a:t>
            </a:r>
            <a:r>
              <a:rPr sz="3100" spc="-290"/>
              <a:t>Local</a:t>
            </a:r>
            <a:r>
              <a:rPr sz="3100" spc="-445"/>
              <a:t> </a:t>
            </a:r>
            <a:r>
              <a:rPr sz="3100" spc="-390"/>
              <a:t>DNS</a:t>
            </a:r>
            <a:r>
              <a:rPr sz="3100" spc="-450"/>
              <a:t> </a:t>
            </a:r>
            <a:r>
              <a:rPr sz="3100" spc="-190"/>
              <a:t>Server</a:t>
            </a:r>
            <a:r>
              <a:rPr sz="3100" spc="-445"/>
              <a:t> </a:t>
            </a:r>
            <a:r>
              <a:rPr sz="3200" spc="-155"/>
              <a:t>(cont.)</a:t>
            </a:r>
            <a:endParaRPr sz="3200"/>
          </a:p>
        </p:txBody>
      </p:sp>
      <p:sp>
        <p:nvSpPr>
          <p:cNvPr id="3" name="object 3"/>
          <p:cNvSpPr/>
          <p:nvPr/>
        </p:nvSpPr>
        <p:spPr>
          <a:xfrm>
            <a:off x="785433" y="1995136"/>
            <a:ext cx="8799282" cy="38508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998622" y="1650906"/>
            <a:ext cx="720725" cy="337820"/>
          </a:xfrm>
          <a:custGeom>
            <a:avLst/>
            <a:gdLst/>
            <a:ahLst/>
            <a:cxnLst/>
            <a:rect l="l" t="t" r="r" b="b"/>
            <a:pathLst>
              <a:path w="720725" h="337819">
                <a:moveTo>
                  <a:pt x="73136" y="128358"/>
                </a:moveTo>
                <a:lnTo>
                  <a:pt x="0" y="264482"/>
                </a:lnTo>
                <a:lnTo>
                  <a:pt x="136123" y="337620"/>
                </a:lnTo>
                <a:lnTo>
                  <a:pt x="120376" y="285305"/>
                </a:lnTo>
                <a:lnTo>
                  <a:pt x="467993" y="180674"/>
                </a:lnTo>
                <a:lnTo>
                  <a:pt x="88883" y="180674"/>
                </a:lnTo>
                <a:lnTo>
                  <a:pt x="73136" y="128358"/>
                </a:lnTo>
                <a:close/>
              </a:path>
              <a:path w="720725" h="337819">
                <a:moveTo>
                  <a:pt x="689135" y="0"/>
                </a:moveTo>
                <a:lnTo>
                  <a:pt x="88883" y="180674"/>
                </a:lnTo>
                <a:lnTo>
                  <a:pt x="467993" y="180674"/>
                </a:lnTo>
                <a:lnTo>
                  <a:pt x="720628" y="104631"/>
                </a:lnTo>
                <a:lnTo>
                  <a:pt x="689135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998621" y="1650906"/>
            <a:ext cx="720725" cy="337820"/>
          </a:xfrm>
          <a:custGeom>
            <a:avLst/>
            <a:gdLst/>
            <a:ahLst/>
            <a:cxnLst/>
            <a:rect l="l" t="t" r="r" b="b"/>
            <a:pathLst>
              <a:path w="720725" h="337819">
                <a:moveTo>
                  <a:pt x="720629" y="104630"/>
                </a:moveTo>
                <a:lnTo>
                  <a:pt x="120376" y="285305"/>
                </a:lnTo>
                <a:lnTo>
                  <a:pt x="136123" y="337620"/>
                </a:lnTo>
                <a:lnTo>
                  <a:pt x="0" y="264482"/>
                </a:lnTo>
                <a:lnTo>
                  <a:pt x="73136" y="128359"/>
                </a:lnTo>
                <a:lnTo>
                  <a:pt x="88883" y="180674"/>
                </a:lnTo>
                <a:lnTo>
                  <a:pt x="689135" y="0"/>
                </a:lnTo>
                <a:lnTo>
                  <a:pt x="720629" y="104630"/>
                </a:lnTo>
                <a:close/>
              </a:path>
            </a:pathLst>
          </a:custGeom>
          <a:ln w="12700">
            <a:solidFill>
              <a:srgbClr val="0070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211713" y="2291943"/>
            <a:ext cx="2381250" cy="0"/>
          </a:xfrm>
          <a:custGeom>
            <a:avLst/>
            <a:gdLst/>
            <a:ahLst/>
            <a:cxnLst/>
            <a:rect l="l" t="t" r="r" b="b"/>
            <a:pathLst>
              <a:path w="2381250">
                <a:moveTo>
                  <a:pt x="0" y="0"/>
                </a:moveTo>
                <a:lnTo>
                  <a:pt x="2380891" y="1"/>
                </a:lnTo>
              </a:path>
            </a:pathLst>
          </a:custGeom>
          <a:ln w="38100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772733" y="860044"/>
            <a:ext cx="10885805" cy="287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-100">
                <a:solidFill>
                  <a:srgbClr val="595959"/>
                </a:solidFill>
                <a:latin typeface="Century"/>
                <a:cs typeface="Century"/>
              </a:rPr>
              <a:t>Step </a:t>
            </a:r>
            <a:r>
              <a:rPr sz="2200" spc="-180">
                <a:solidFill>
                  <a:srgbClr val="595959"/>
                </a:solidFill>
                <a:latin typeface="Century"/>
                <a:cs typeface="Century"/>
              </a:rPr>
              <a:t>1: </a:t>
            </a:r>
            <a:r>
              <a:rPr sz="2200" spc="-15">
                <a:solidFill>
                  <a:srgbClr val="595959"/>
                </a:solidFill>
                <a:latin typeface="Century"/>
                <a:cs typeface="Century"/>
              </a:rPr>
              <a:t>Ask</a:t>
            </a:r>
            <a:r>
              <a:rPr sz="2200" spc="-145">
                <a:solidFill>
                  <a:srgbClr val="595959"/>
                </a:solidFill>
                <a:latin typeface="Century"/>
                <a:cs typeface="Century"/>
              </a:rPr>
              <a:t> </a:t>
            </a:r>
            <a:r>
              <a:rPr sz="2200" spc="-110">
                <a:solidFill>
                  <a:srgbClr val="595959"/>
                </a:solidFill>
                <a:latin typeface="Century"/>
                <a:cs typeface="Century"/>
              </a:rPr>
              <a:t>ROOT</a:t>
            </a:r>
            <a:endParaRPr sz="2200">
              <a:latin typeface="Century"/>
              <a:cs typeface="Century"/>
            </a:endParaRPr>
          </a:p>
          <a:p>
            <a:pPr marL="5053330">
              <a:lnSpc>
                <a:spcPct val="100000"/>
              </a:lnSpc>
              <a:spcBef>
                <a:spcPts val="1660"/>
              </a:spcBef>
            </a:pPr>
            <a:r>
              <a:rPr sz="2100" spc="5">
                <a:latin typeface="Arial"/>
                <a:cs typeface="Arial"/>
              </a:rPr>
              <a:t>Directly </a:t>
            </a:r>
            <a:r>
              <a:rPr sz="2100" spc="10">
                <a:latin typeface="Arial"/>
                <a:cs typeface="Arial"/>
              </a:rPr>
              <a:t>send </a:t>
            </a:r>
            <a:r>
              <a:rPr sz="2100" spc="5">
                <a:latin typeface="Arial"/>
                <a:cs typeface="Arial"/>
              </a:rPr>
              <a:t>the </a:t>
            </a:r>
            <a:r>
              <a:rPr sz="2100" spc="10">
                <a:latin typeface="Arial"/>
                <a:cs typeface="Arial"/>
              </a:rPr>
              <a:t>query </a:t>
            </a:r>
            <a:r>
              <a:rPr sz="2100">
                <a:latin typeface="Arial"/>
                <a:cs typeface="Arial"/>
              </a:rPr>
              <a:t>to </a:t>
            </a:r>
            <a:r>
              <a:rPr sz="2100" spc="5">
                <a:latin typeface="Arial"/>
                <a:cs typeface="Arial"/>
              </a:rPr>
              <a:t>this</a:t>
            </a:r>
            <a:r>
              <a:rPr sz="2100" spc="55">
                <a:latin typeface="Arial"/>
                <a:cs typeface="Arial"/>
              </a:rPr>
              <a:t> </a:t>
            </a:r>
            <a:r>
              <a:rPr sz="2100" spc="10">
                <a:latin typeface="Arial"/>
                <a:cs typeface="Arial"/>
              </a:rPr>
              <a:t>server.</a:t>
            </a:r>
            <a:endParaRPr sz="21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3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300">
              <a:latin typeface="Arial"/>
              <a:cs typeface="Arial"/>
            </a:endParaRPr>
          </a:p>
          <a:p>
            <a:pPr marL="9039860" marR="5080">
              <a:lnSpc>
                <a:spcPct val="101899"/>
              </a:lnSpc>
              <a:spcBef>
                <a:spcPts val="5"/>
              </a:spcBef>
            </a:pPr>
            <a:r>
              <a:rPr sz="2100" spc="10">
                <a:latin typeface="Arial"/>
                <a:cs typeface="Arial"/>
              </a:rPr>
              <a:t>No answer</a:t>
            </a:r>
            <a:r>
              <a:rPr sz="2100" spc="-55">
                <a:latin typeface="Arial"/>
                <a:cs typeface="Arial"/>
              </a:rPr>
              <a:t> </a:t>
            </a:r>
            <a:r>
              <a:rPr sz="2100" spc="5">
                <a:latin typeface="Arial"/>
                <a:cs typeface="Arial"/>
              </a:rPr>
              <a:t>(the  </a:t>
            </a:r>
            <a:r>
              <a:rPr sz="2100" spc="10">
                <a:latin typeface="Arial"/>
                <a:cs typeface="Arial"/>
              </a:rPr>
              <a:t>root does not  know </a:t>
            </a:r>
            <a:r>
              <a:rPr sz="2100" spc="5">
                <a:latin typeface="Arial"/>
                <a:cs typeface="Arial"/>
              </a:rPr>
              <a:t>the  </a:t>
            </a:r>
            <a:r>
              <a:rPr sz="2100" spc="10">
                <a:latin typeface="Arial"/>
                <a:cs typeface="Arial"/>
              </a:rPr>
              <a:t>answer)</a:t>
            </a:r>
            <a:endParaRPr sz="21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8557850" y="3178142"/>
            <a:ext cx="1106805" cy="138430"/>
          </a:xfrm>
          <a:custGeom>
            <a:avLst/>
            <a:gdLst/>
            <a:ahLst/>
            <a:cxnLst/>
            <a:rect l="l" t="t" r="r" b="b"/>
            <a:pathLst>
              <a:path w="1106804" h="138429">
                <a:moveTo>
                  <a:pt x="68950" y="0"/>
                </a:moveTo>
                <a:lnTo>
                  <a:pt x="0" y="68950"/>
                </a:lnTo>
                <a:lnTo>
                  <a:pt x="68950" y="137902"/>
                </a:lnTo>
                <a:lnTo>
                  <a:pt x="68950" y="103427"/>
                </a:lnTo>
                <a:lnTo>
                  <a:pt x="1106421" y="103427"/>
                </a:lnTo>
                <a:lnTo>
                  <a:pt x="1106421" y="34475"/>
                </a:lnTo>
                <a:lnTo>
                  <a:pt x="68950" y="34475"/>
                </a:lnTo>
                <a:lnTo>
                  <a:pt x="68950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557851" y="3178141"/>
            <a:ext cx="1106805" cy="138430"/>
          </a:xfrm>
          <a:custGeom>
            <a:avLst/>
            <a:gdLst/>
            <a:ahLst/>
            <a:cxnLst/>
            <a:rect l="l" t="t" r="r" b="b"/>
            <a:pathLst>
              <a:path w="1106804" h="138429">
                <a:moveTo>
                  <a:pt x="1106421" y="103427"/>
                </a:moveTo>
                <a:lnTo>
                  <a:pt x="68950" y="103427"/>
                </a:lnTo>
                <a:lnTo>
                  <a:pt x="68950" y="137903"/>
                </a:lnTo>
                <a:lnTo>
                  <a:pt x="0" y="68950"/>
                </a:lnTo>
                <a:lnTo>
                  <a:pt x="68950" y="0"/>
                </a:lnTo>
                <a:lnTo>
                  <a:pt x="68950" y="34475"/>
                </a:lnTo>
                <a:lnTo>
                  <a:pt x="1106421" y="34475"/>
                </a:lnTo>
                <a:lnTo>
                  <a:pt x="1106421" y="103427"/>
                </a:lnTo>
                <a:close/>
              </a:path>
            </a:pathLst>
          </a:custGeom>
          <a:ln w="12700">
            <a:solidFill>
              <a:srgbClr val="0070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9987405" y="4576064"/>
            <a:ext cx="1633220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spc="10">
                <a:latin typeface="Arial"/>
                <a:cs typeface="Arial"/>
              </a:rPr>
              <a:t>Go ask</a:t>
            </a:r>
            <a:r>
              <a:rPr sz="2100" spc="-55">
                <a:latin typeface="Arial"/>
                <a:cs typeface="Arial"/>
              </a:rPr>
              <a:t> </a:t>
            </a:r>
            <a:r>
              <a:rPr sz="2100" spc="10">
                <a:latin typeface="Arial"/>
                <a:cs typeface="Arial"/>
              </a:rPr>
              <a:t>them!</a:t>
            </a:r>
            <a:endParaRPr sz="21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9250205" y="3920578"/>
            <a:ext cx="219075" cy="1833880"/>
          </a:xfrm>
          <a:custGeom>
            <a:avLst/>
            <a:gdLst/>
            <a:ahLst/>
            <a:cxnLst/>
            <a:rect l="l" t="t" r="r" b="b"/>
            <a:pathLst>
              <a:path w="219075" h="1833879">
                <a:moveTo>
                  <a:pt x="0" y="0"/>
                </a:moveTo>
                <a:lnTo>
                  <a:pt x="64532" y="36800"/>
                </a:lnTo>
                <a:lnTo>
                  <a:pt x="88186" y="78089"/>
                </a:lnTo>
                <a:lnTo>
                  <a:pt x="103698" y="130448"/>
                </a:lnTo>
                <a:lnTo>
                  <a:pt x="109269" y="190735"/>
                </a:lnTo>
                <a:lnTo>
                  <a:pt x="109269" y="665824"/>
                </a:lnTo>
                <a:lnTo>
                  <a:pt x="114839" y="726111"/>
                </a:lnTo>
                <a:lnTo>
                  <a:pt x="130351" y="778470"/>
                </a:lnTo>
                <a:lnTo>
                  <a:pt x="154005" y="819759"/>
                </a:lnTo>
                <a:lnTo>
                  <a:pt x="184000" y="846836"/>
                </a:lnTo>
                <a:lnTo>
                  <a:pt x="218538" y="856560"/>
                </a:lnTo>
                <a:lnTo>
                  <a:pt x="184000" y="866283"/>
                </a:lnTo>
                <a:lnTo>
                  <a:pt x="154005" y="893360"/>
                </a:lnTo>
                <a:lnTo>
                  <a:pt x="130351" y="934649"/>
                </a:lnTo>
                <a:lnTo>
                  <a:pt x="114839" y="987008"/>
                </a:lnTo>
                <a:lnTo>
                  <a:pt x="109269" y="1047296"/>
                </a:lnTo>
                <a:lnTo>
                  <a:pt x="109269" y="1642696"/>
                </a:lnTo>
                <a:lnTo>
                  <a:pt x="103698" y="1702983"/>
                </a:lnTo>
                <a:lnTo>
                  <a:pt x="88186" y="1755342"/>
                </a:lnTo>
                <a:lnTo>
                  <a:pt x="64532" y="1796631"/>
                </a:lnTo>
                <a:lnTo>
                  <a:pt x="34537" y="1823708"/>
                </a:lnTo>
                <a:lnTo>
                  <a:pt x="0" y="1833432"/>
                </a:lnTo>
              </a:path>
            </a:pathLst>
          </a:custGeom>
          <a:ln w="28575">
            <a:solidFill>
              <a:srgbClr val="0070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9609456" y="4669895"/>
            <a:ext cx="274955" cy="196215"/>
          </a:xfrm>
          <a:custGeom>
            <a:avLst/>
            <a:gdLst/>
            <a:ahLst/>
            <a:cxnLst/>
            <a:rect l="l" t="t" r="r" b="b"/>
            <a:pathLst>
              <a:path w="274954" h="196214">
                <a:moveTo>
                  <a:pt x="98099" y="0"/>
                </a:moveTo>
                <a:lnTo>
                  <a:pt x="0" y="98099"/>
                </a:lnTo>
                <a:lnTo>
                  <a:pt x="98099" y="196199"/>
                </a:lnTo>
                <a:lnTo>
                  <a:pt x="98099" y="147149"/>
                </a:lnTo>
                <a:lnTo>
                  <a:pt x="274471" y="147149"/>
                </a:lnTo>
                <a:lnTo>
                  <a:pt x="274471" y="49049"/>
                </a:lnTo>
                <a:lnTo>
                  <a:pt x="98099" y="49049"/>
                </a:lnTo>
                <a:lnTo>
                  <a:pt x="98099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9609456" y="4669895"/>
            <a:ext cx="274955" cy="196215"/>
          </a:xfrm>
          <a:custGeom>
            <a:avLst/>
            <a:gdLst/>
            <a:ahLst/>
            <a:cxnLst/>
            <a:rect l="l" t="t" r="r" b="b"/>
            <a:pathLst>
              <a:path w="274954" h="196214">
                <a:moveTo>
                  <a:pt x="274471" y="147150"/>
                </a:moveTo>
                <a:lnTo>
                  <a:pt x="98100" y="147150"/>
                </a:lnTo>
                <a:lnTo>
                  <a:pt x="98100" y="196200"/>
                </a:lnTo>
                <a:lnTo>
                  <a:pt x="0" y="98100"/>
                </a:lnTo>
                <a:lnTo>
                  <a:pt x="98100" y="0"/>
                </a:lnTo>
                <a:lnTo>
                  <a:pt x="98100" y="49050"/>
                </a:lnTo>
                <a:lnTo>
                  <a:pt x="274471" y="49050"/>
                </a:lnTo>
                <a:lnTo>
                  <a:pt x="274471" y="147150"/>
                </a:lnTo>
                <a:close/>
              </a:path>
            </a:pathLst>
          </a:custGeom>
          <a:ln w="12700">
            <a:solidFill>
              <a:srgbClr val="0070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8934" y="152400"/>
            <a:ext cx="4637466" cy="63286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390"/>
              <a:t>DNS</a:t>
            </a:r>
            <a:r>
              <a:rPr spc="-505"/>
              <a:t> </a:t>
            </a:r>
            <a:r>
              <a:rPr spc="-260"/>
              <a:t>Response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83267" y="668020"/>
            <a:ext cx="11142980" cy="4788535"/>
          </a:xfrm>
          <a:prstGeom prst="rect">
            <a:avLst/>
          </a:prstGeom>
        </p:spPr>
        <p:txBody>
          <a:bodyPr vert="horz" wrap="square" lIns="0" tIns="204470" rIns="0" bIns="0" rtlCol="0">
            <a:spAutoFit/>
          </a:bodyPr>
          <a:lstStyle/>
          <a:p>
            <a:pPr marL="301625">
              <a:lnSpc>
                <a:spcPct val="100000"/>
              </a:lnSpc>
              <a:spcBef>
                <a:spcPts val="1610"/>
              </a:spcBef>
            </a:pPr>
            <a:r>
              <a:rPr sz="2200" spc="30">
                <a:solidFill>
                  <a:srgbClr val="595959"/>
                </a:solidFill>
                <a:latin typeface="Century"/>
                <a:cs typeface="Century"/>
              </a:rPr>
              <a:t>Overview</a:t>
            </a:r>
            <a:endParaRPr sz="2200">
              <a:latin typeface="Century"/>
              <a:cs typeface="Century"/>
            </a:endParaRPr>
          </a:p>
          <a:p>
            <a:pPr marL="90170" algn="just">
              <a:lnSpc>
                <a:spcPct val="100000"/>
              </a:lnSpc>
              <a:spcBef>
                <a:spcPts val="1510"/>
              </a:spcBef>
            </a:pPr>
            <a:r>
              <a:rPr sz="2200">
                <a:latin typeface="Arial"/>
                <a:cs typeface="Arial"/>
              </a:rPr>
              <a:t>There are 4 types of </a:t>
            </a:r>
            <a:r>
              <a:rPr sz="2200" spc="-5">
                <a:latin typeface="Arial"/>
                <a:cs typeface="Arial"/>
              </a:rPr>
              <a:t>sections in </a:t>
            </a:r>
            <a:r>
              <a:rPr sz="2200">
                <a:latin typeface="Arial"/>
                <a:cs typeface="Arial"/>
              </a:rPr>
              <a:t>a </a:t>
            </a:r>
            <a:r>
              <a:rPr sz="2200" spc="-5">
                <a:latin typeface="Arial"/>
                <a:cs typeface="Arial"/>
              </a:rPr>
              <a:t>DNS </a:t>
            </a:r>
            <a:r>
              <a:rPr sz="2200">
                <a:latin typeface="Arial"/>
                <a:cs typeface="Arial"/>
              </a:rPr>
              <a:t>response :</a:t>
            </a:r>
          </a:p>
          <a:p>
            <a:pPr marL="699770" indent="-457834">
              <a:lnSpc>
                <a:spcPct val="100000"/>
              </a:lnSpc>
              <a:spcBef>
                <a:spcPts val="1560"/>
              </a:spcBef>
              <a:buFont typeface="Arial"/>
              <a:buChar char="○"/>
              <a:tabLst>
                <a:tab pos="699770" algn="l"/>
                <a:tab pos="700405" algn="l"/>
              </a:tabLst>
            </a:pPr>
            <a:r>
              <a:rPr sz="2200" b="1">
                <a:latin typeface="Arial"/>
                <a:cs typeface="Arial"/>
              </a:rPr>
              <a:t>Question </a:t>
            </a:r>
            <a:r>
              <a:rPr sz="2200" spc="-5">
                <a:latin typeface="Arial"/>
                <a:cs typeface="Arial"/>
              </a:rPr>
              <a:t>section </a:t>
            </a:r>
            <a:r>
              <a:rPr sz="2200">
                <a:latin typeface="Arial"/>
                <a:cs typeface="Arial"/>
              </a:rPr>
              <a:t>: </a:t>
            </a:r>
            <a:r>
              <a:rPr sz="2200" spc="-5">
                <a:latin typeface="Arial"/>
                <a:cs typeface="Arial"/>
              </a:rPr>
              <a:t>Describes </a:t>
            </a:r>
            <a:r>
              <a:rPr sz="2200">
                <a:latin typeface="Arial"/>
                <a:cs typeface="Arial"/>
              </a:rPr>
              <a:t>a </a:t>
            </a:r>
            <a:r>
              <a:rPr sz="2200" spc="-5">
                <a:latin typeface="Arial"/>
                <a:cs typeface="Arial"/>
              </a:rPr>
              <a:t>question </a:t>
            </a:r>
            <a:r>
              <a:rPr sz="2200">
                <a:latin typeface="Arial"/>
                <a:cs typeface="Arial"/>
              </a:rPr>
              <a:t>to a</a:t>
            </a:r>
            <a:r>
              <a:rPr sz="2200" spc="25">
                <a:latin typeface="Arial"/>
                <a:cs typeface="Arial"/>
              </a:rPr>
              <a:t> </a:t>
            </a:r>
            <a:r>
              <a:rPr sz="2200">
                <a:latin typeface="Arial"/>
                <a:cs typeface="Arial"/>
              </a:rPr>
              <a:t>nameserver</a:t>
            </a:r>
          </a:p>
          <a:p>
            <a:pPr marL="699770" indent="-457834">
              <a:lnSpc>
                <a:spcPct val="100000"/>
              </a:lnSpc>
              <a:spcBef>
                <a:spcPts val="960"/>
              </a:spcBef>
              <a:buFont typeface="Arial"/>
              <a:buChar char="○"/>
              <a:tabLst>
                <a:tab pos="699770" algn="l"/>
                <a:tab pos="700405" algn="l"/>
              </a:tabLst>
            </a:pPr>
            <a:r>
              <a:rPr sz="2200" b="1">
                <a:latin typeface="Arial"/>
                <a:cs typeface="Arial"/>
              </a:rPr>
              <a:t>Answer </a:t>
            </a:r>
            <a:r>
              <a:rPr sz="2200" spc="-5">
                <a:latin typeface="Arial"/>
                <a:cs typeface="Arial"/>
              </a:rPr>
              <a:t>section </a:t>
            </a:r>
            <a:r>
              <a:rPr sz="2200">
                <a:latin typeface="Arial"/>
                <a:cs typeface="Arial"/>
              </a:rPr>
              <a:t>: </a:t>
            </a:r>
            <a:r>
              <a:rPr sz="2200" spc="-5">
                <a:latin typeface="Arial"/>
                <a:cs typeface="Arial"/>
              </a:rPr>
              <a:t>Records </a:t>
            </a:r>
            <a:r>
              <a:rPr sz="2200">
                <a:latin typeface="Arial"/>
                <a:cs typeface="Arial"/>
              </a:rPr>
              <a:t>that </a:t>
            </a:r>
            <a:r>
              <a:rPr sz="2200" spc="-5">
                <a:latin typeface="Arial"/>
                <a:cs typeface="Arial"/>
              </a:rPr>
              <a:t>answer </a:t>
            </a:r>
            <a:r>
              <a:rPr sz="2200">
                <a:latin typeface="Arial"/>
                <a:cs typeface="Arial"/>
              </a:rPr>
              <a:t>the</a:t>
            </a:r>
            <a:r>
              <a:rPr sz="2200" spc="15">
                <a:latin typeface="Arial"/>
                <a:cs typeface="Arial"/>
              </a:rPr>
              <a:t> </a:t>
            </a:r>
            <a:r>
              <a:rPr sz="2200" spc="-5">
                <a:latin typeface="Arial"/>
                <a:cs typeface="Arial"/>
              </a:rPr>
              <a:t>question</a:t>
            </a:r>
            <a:endParaRPr sz="2200">
              <a:latin typeface="Arial"/>
              <a:cs typeface="Arial"/>
            </a:endParaRPr>
          </a:p>
          <a:p>
            <a:pPr marL="699770" indent="-457834">
              <a:lnSpc>
                <a:spcPct val="100000"/>
              </a:lnSpc>
              <a:spcBef>
                <a:spcPts val="1080"/>
              </a:spcBef>
              <a:buFont typeface="Arial"/>
              <a:buChar char="○"/>
              <a:tabLst>
                <a:tab pos="699770" algn="l"/>
                <a:tab pos="700405" algn="l"/>
              </a:tabLst>
            </a:pPr>
            <a:r>
              <a:rPr sz="2200" b="1">
                <a:latin typeface="Arial"/>
                <a:cs typeface="Arial"/>
              </a:rPr>
              <a:t>Authority </a:t>
            </a:r>
            <a:r>
              <a:rPr sz="2200" spc="-5">
                <a:latin typeface="Arial"/>
                <a:cs typeface="Arial"/>
              </a:rPr>
              <a:t>section </a:t>
            </a:r>
            <a:r>
              <a:rPr sz="2200">
                <a:latin typeface="Arial"/>
                <a:cs typeface="Arial"/>
              </a:rPr>
              <a:t>: </a:t>
            </a:r>
            <a:r>
              <a:rPr sz="2200" spc="-5">
                <a:latin typeface="Arial"/>
                <a:cs typeface="Arial"/>
              </a:rPr>
              <a:t>Records </a:t>
            </a:r>
            <a:r>
              <a:rPr sz="2200">
                <a:latin typeface="Arial"/>
                <a:cs typeface="Arial"/>
              </a:rPr>
              <a:t>that </a:t>
            </a:r>
            <a:r>
              <a:rPr sz="2200" spc="-5">
                <a:latin typeface="Arial"/>
                <a:cs typeface="Arial"/>
              </a:rPr>
              <a:t>point toward authoritative</a:t>
            </a:r>
            <a:r>
              <a:rPr sz="2200" spc="40">
                <a:latin typeface="Arial"/>
                <a:cs typeface="Arial"/>
              </a:rPr>
              <a:t> </a:t>
            </a:r>
            <a:r>
              <a:rPr sz="2200">
                <a:latin typeface="Arial"/>
                <a:cs typeface="Arial"/>
              </a:rPr>
              <a:t>nameservers</a:t>
            </a:r>
          </a:p>
          <a:p>
            <a:pPr marL="699770" indent="-457834">
              <a:lnSpc>
                <a:spcPct val="100000"/>
              </a:lnSpc>
              <a:spcBef>
                <a:spcPts val="960"/>
              </a:spcBef>
              <a:buFont typeface="Arial"/>
              <a:buChar char="○"/>
              <a:tabLst>
                <a:tab pos="699770" algn="l"/>
                <a:tab pos="700405" algn="l"/>
              </a:tabLst>
            </a:pPr>
            <a:r>
              <a:rPr sz="2200" b="1">
                <a:latin typeface="Arial"/>
                <a:cs typeface="Arial"/>
              </a:rPr>
              <a:t>Additional </a:t>
            </a:r>
            <a:r>
              <a:rPr sz="2200" spc="-5">
                <a:latin typeface="Arial"/>
                <a:cs typeface="Arial"/>
              </a:rPr>
              <a:t>section </a:t>
            </a:r>
            <a:r>
              <a:rPr sz="2200">
                <a:latin typeface="Arial"/>
                <a:cs typeface="Arial"/>
              </a:rPr>
              <a:t>: </a:t>
            </a:r>
            <a:r>
              <a:rPr sz="2200" spc="-5">
                <a:latin typeface="Arial"/>
                <a:cs typeface="Arial"/>
              </a:rPr>
              <a:t>Records </a:t>
            </a:r>
            <a:r>
              <a:rPr sz="2200">
                <a:latin typeface="Arial"/>
                <a:cs typeface="Arial"/>
              </a:rPr>
              <a:t>that are </a:t>
            </a:r>
            <a:r>
              <a:rPr sz="2200" spc="-5">
                <a:latin typeface="Arial"/>
                <a:cs typeface="Arial"/>
              </a:rPr>
              <a:t>related </a:t>
            </a:r>
            <a:r>
              <a:rPr sz="2200">
                <a:latin typeface="Arial"/>
                <a:cs typeface="Arial"/>
              </a:rPr>
              <a:t>to the</a:t>
            </a:r>
            <a:r>
              <a:rPr sz="2200" spc="15">
                <a:latin typeface="Arial"/>
                <a:cs typeface="Arial"/>
              </a:rPr>
              <a:t> </a:t>
            </a:r>
            <a:r>
              <a:rPr sz="2200" spc="-30">
                <a:latin typeface="Arial"/>
                <a:cs typeface="Arial"/>
              </a:rPr>
              <a:t>query.</a:t>
            </a:r>
            <a:endParaRPr sz="22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5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200">
              <a:latin typeface="Arial"/>
              <a:cs typeface="Arial"/>
            </a:endParaRPr>
          </a:p>
          <a:p>
            <a:pPr marL="12700" marR="5080" algn="just">
              <a:lnSpc>
                <a:spcPct val="100400"/>
              </a:lnSpc>
            </a:pPr>
            <a:r>
              <a:rPr sz="2400" spc="-5">
                <a:latin typeface="Arial"/>
                <a:cs typeface="Arial"/>
              </a:rPr>
              <a:t>In the </a:t>
            </a:r>
            <a:r>
              <a:rPr sz="2400">
                <a:latin typeface="Arial"/>
                <a:cs typeface="Arial"/>
              </a:rPr>
              <a:t>above example, we see </a:t>
            </a:r>
            <a:r>
              <a:rPr sz="2400" spc="-5">
                <a:latin typeface="Arial"/>
                <a:cs typeface="Arial"/>
              </a:rPr>
              <a:t>that </a:t>
            </a:r>
            <a:r>
              <a:rPr sz="2400">
                <a:latin typeface="Arial"/>
                <a:cs typeface="Arial"/>
              </a:rPr>
              <a:t>as root server doesn’t know </a:t>
            </a:r>
            <a:r>
              <a:rPr sz="2400" spc="-5">
                <a:latin typeface="Arial"/>
                <a:cs typeface="Arial"/>
              </a:rPr>
              <a:t>the </a:t>
            </a:r>
            <a:r>
              <a:rPr sz="2400">
                <a:latin typeface="Arial"/>
                <a:cs typeface="Arial"/>
              </a:rPr>
              <a:t>answer </a:t>
            </a:r>
            <a:r>
              <a:rPr sz="2400" spc="-5">
                <a:latin typeface="Arial"/>
                <a:cs typeface="Arial"/>
              </a:rPr>
              <a:t>there </a:t>
            </a:r>
            <a:r>
              <a:rPr sz="2400">
                <a:latin typeface="Arial"/>
                <a:cs typeface="Arial"/>
              </a:rPr>
              <a:t>is  no answer </a:t>
            </a:r>
            <a:r>
              <a:rPr sz="2400" spc="-5">
                <a:latin typeface="Arial"/>
                <a:cs typeface="Arial"/>
              </a:rPr>
              <a:t>section, </a:t>
            </a:r>
            <a:r>
              <a:rPr sz="2400">
                <a:latin typeface="Arial"/>
                <a:cs typeface="Arial"/>
              </a:rPr>
              <a:t>but </a:t>
            </a:r>
            <a:r>
              <a:rPr sz="2400" spc="-5">
                <a:latin typeface="Arial"/>
                <a:cs typeface="Arial"/>
              </a:rPr>
              <a:t>tells </a:t>
            </a:r>
            <a:r>
              <a:rPr sz="2400">
                <a:latin typeface="Arial"/>
                <a:cs typeface="Arial"/>
              </a:rPr>
              <a:t>us about </a:t>
            </a:r>
            <a:r>
              <a:rPr sz="2400" spc="-5">
                <a:latin typeface="Arial"/>
                <a:cs typeface="Arial"/>
              </a:rPr>
              <a:t>the </a:t>
            </a:r>
            <a:r>
              <a:rPr sz="2400" b="1" spc="-5">
                <a:latin typeface="Arial"/>
                <a:cs typeface="Arial"/>
              </a:rPr>
              <a:t>authoritative nameservers </a:t>
            </a:r>
            <a:r>
              <a:rPr sz="2400">
                <a:solidFill>
                  <a:srgbClr val="FF0000"/>
                </a:solidFill>
                <a:latin typeface="Arial"/>
                <a:cs typeface="Arial"/>
              </a:rPr>
              <a:t>(NS Record)  </a:t>
            </a:r>
            <a:r>
              <a:rPr sz="2400">
                <a:latin typeface="Arial"/>
                <a:cs typeface="Arial"/>
              </a:rPr>
              <a:t>along </a:t>
            </a:r>
            <a:r>
              <a:rPr sz="2400" spc="-5">
                <a:latin typeface="Arial"/>
                <a:cs typeface="Arial"/>
              </a:rPr>
              <a:t>with their IP </a:t>
            </a:r>
            <a:r>
              <a:rPr sz="2400">
                <a:latin typeface="Arial"/>
                <a:cs typeface="Arial"/>
              </a:rPr>
              <a:t>addresses in </a:t>
            </a:r>
            <a:r>
              <a:rPr sz="2400" spc="-5">
                <a:latin typeface="Arial"/>
                <a:cs typeface="Arial"/>
              </a:rPr>
              <a:t>the </a:t>
            </a:r>
            <a:r>
              <a:rPr sz="2400" b="1" spc="-5">
                <a:latin typeface="Arial"/>
                <a:cs typeface="Arial"/>
              </a:rPr>
              <a:t>Additional section </a:t>
            </a:r>
            <a:r>
              <a:rPr sz="2400">
                <a:solidFill>
                  <a:srgbClr val="FF0000"/>
                </a:solidFill>
                <a:latin typeface="Arial"/>
                <a:cs typeface="Arial"/>
              </a:rPr>
              <a:t>(A</a:t>
            </a:r>
            <a:r>
              <a:rPr sz="2400" spc="-3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>
                <a:solidFill>
                  <a:srgbClr val="FF0000"/>
                </a:solidFill>
                <a:latin typeface="Arial"/>
                <a:cs typeface="Arial"/>
              </a:rPr>
              <a:t>record).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2000" y="256400"/>
            <a:ext cx="5756910" cy="889000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65"/>
              </a:spcBef>
            </a:pPr>
            <a:r>
              <a:rPr spc="-220"/>
              <a:t>Emulating</a:t>
            </a:r>
            <a:r>
              <a:rPr spc="-670"/>
              <a:t> </a:t>
            </a:r>
            <a:r>
              <a:rPr spc="-290"/>
              <a:t>Local </a:t>
            </a:r>
            <a:r>
              <a:rPr spc="-390"/>
              <a:t>DNS </a:t>
            </a:r>
            <a:r>
              <a:rPr spc="-204"/>
              <a:t>Server</a:t>
            </a:r>
          </a:p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sz="2200" b="0" spc="-95">
                <a:solidFill>
                  <a:srgbClr val="595959"/>
                </a:solidFill>
                <a:latin typeface="Century"/>
                <a:cs typeface="Century"/>
              </a:rPr>
              <a:t>Steps </a:t>
            </a:r>
            <a:r>
              <a:rPr sz="2200" b="0" spc="-70">
                <a:solidFill>
                  <a:srgbClr val="595959"/>
                </a:solidFill>
                <a:latin typeface="Century"/>
                <a:cs typeface="Century"/>
              </a:rPr>
              <a:t>2-3: </a:t>
            </a:r>
            <a:r>
              <a:rPr sz="2200" b="0" spc="-15">
                <a:solidFill>
                  <a:srgbClr val="595959"/>
                </a:solidFill>
                <a:latin typeface="Century"/>
                <a:cs typeface="Century"/>
              </a:rPr>
              <a:t>Ask </a:t>
            </a:r>
            <a:r>
              <a:rPr sz="2200" spc="-15">
                <a:solidFill>
                  <a:srgbClr val="595959"/>
                </a:solidFill>
                <a:latin typeface="Cambria"/>
                <a:cs typeface="Cambria"/>
              </a:rPr>
              <a:t>.net </a:t>
            </a:r>
            <a:r>
              <a:rPr sz="2200" b="0" spc="-254">
                <a:solidFill>
                  <a:srgbClr val="595959"/>
                </a:solidFill>
                <a:latin typeface="Century"/>
                <a:cs typeface="Century"/>
              </a:rPr>
              <a:t>&amp; </a:t>
            </a:r>
            <a:r>
              <a:rPr sz="2200" spc="-20">
                <a:solidFill>
                  <a:srgbClr val="595959"/>
                </a:solidFill>
                <a:latin typeface="Cambria"/>
                <a:cs typeface="Cambria"/>
              </a:rPr>
              <a:t>example.net </a:t>
            </a:r>
            <a:r>
              <a:rPr sz="2200" b="0" spc="-145">
                <a:solidFill>
                  <a:srgbClr val="595959"/>
                </a:solidFill>
                <a:latin typeface="Century"/>
                <a:cs typeface="Century"/>
              </a:rPr>
              <a:t>DNS</a:t>
            </a:r>
            <a:r>
              <a:rPr sz="2200" b="0" spc="-180">
                <a:solidFill>
                  <a:srgbClr val="595959"/>
                </a:solidFill>
                <a:latin typeface="Century"/>
                <a:cs typeface="Century"/>
              </a:rPr>
              <a:t> </a:t>
            </a:r>
            <a:r>
              <a:rPr sz="2200" b="0" spc="-40">
                <a:solidFill>
                  <a:srgbClr val="595959"/>
                </a:solidFill>
                <a:latin typeface="Century"/>
                <a:cs typeface="Century"/>
              </a:rPr>
              <a:t>servers</a:t>
            </a:r>
            <a:endParaRPr sz="2200">
              <a:latin typeface="Century"/>
              <a:cs typeface="Century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812386" y="1697525"/>
            <a:ext cx="177800" cy="190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027712" y="1524805"/>
            <a:ext cx="2971165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spc="10">
                <a:latin typeface="Arial"/>
                <a:cs typeface="Arial"/>
              </a:rPr>
              <a:t>Ask </a:t>
            </a:r>
            <a:r>
              <a:rPr sz="2100">
                <a:latin typeface="Arial"/>
                <a:cs typeface="Arial"/>
              </a:rPr>
              <a:t>a </a:t>
            </a:r>
            <a:r>
              <a:rPr sz="2100" b="1" spc="5">
                <a:latin typeface="Arial"/>
                <a:cs typeface="Arial"/>
              </a:rPr>
              <a:t>.net</a:t>
            </a:r>
            <a:r>
              <a:rPr sz="2100" b="1" spc="-10">
                <a:latin typeface="Arial"/>
                <a:cs typeface="Arial"/>
              </a:rPr>
              <a:t> </a:t>
            </a:r>
            <a:r>
              <a:rPr sz="2100" spc="10">
                <a:latin typeface="Arial"/>
                <a:cs typeface="Arial"/>
              </a:rPr>
              <a:t>nameservers.</a:t>
            </a:r>
            <a:endParaRPr sz="21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861912" y="4638136"/>
            <a:ext cx="177800" cy="190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04800" y="1494127"/>
            <a:ext cx="7479832" cy="273095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8270792" y="3353816"/>
            <a:ext cx="1633220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spc="10">
                <a:latin typeface="Arial"/>
                <a:cs typeface="Arial"/>
              </a:rPr>
              <a:t>Go ask</a:t>
            </a:r>
            <a:r>
              <a:rPr sz="2100" spc="-55">
                <a:latin typeface="Arial"/>
                <a:cs typeface="Arial"/>
              </a:rPr>
              <a:t> </a:t>
            </a:r>
            <a:r>
              <a:rPr sz="2100" spc="10">
                <a:latin typeface="Arial"/>
                <a:cs typeface="Arial"/>
              </a:rPr>
              <a:t>them!</a:t>
            </a:r>
            <a:endParaRPr sz="21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654051" y="2990490"/>
            <a:ext cx="109855" cy="1235075"/>
          </a:xfrm>
          <a:custGeom>
            <a:avLst/>
            <a:gdLst/>
            <a:ahLst/>
            <a:cxnLst/>
            <a:rect l="l" t="t" r="r" b="b"/>
            <a:pathLst>
              <a:path w="109854" h="1235075">
                <a:moveTo>
                  <a:pt x="0" y="0"/>
                </a:moveTo>
                <a:lnTo>
                  <a:pt x="21266" y="7494"/>
                </a:lnTo>
                <a:lnTo>
                  <a:pt x="38632" y="27933"/>
                </a:lnTo>
                <a:lnTo>
                  <a:pt x="50341" y="58247"/>
                </a:lnTo>
                <a:lnTo>
                  <a:pt x="54634" y="95369"/>
                </a:lnTo>
                <a:lnTo>
                  <a:pt x="54634" y="481422"/>
                </a:lnTo>
                <a:lnTo>
                  <a:pt x="58928" y="518544"/>
                </a:lnTo>
                <a:lnTo>
                  <a:pt x="70636" y="548858"/>
                </a:lnTo>
                <a:lnTo>
                  <a:pt x="88003" y="569296"/>
                </a:lnTo>
                <a:lnTo>
                  <a:pt x="109269" y="576791"/>
                </a:lnTo>
                <a:lnTo>
                  <a:pt x="88003" y="584286"/>
                </a:lnTo>
                <a:lnTo>
                  <a:pt x="70636" y="604724"/>
                </a:lnTo>
                <a:lnTo>
                  <a:pt x="58928" y="635038"/>
                </a:lnTo>
                <a:lnTo>
                  <a:pt x="54634" y="672160"/>
                </a:lnTo>
                <a:lnTo>
                  <a:pt x="54634" y="1139227"/>
                </a:lnTo>
                <a:lnTo>
                  <a:pt x="50341" y="1176349"/>
                </a:lnTo>
                <a:lnTo>
                  <a:pt x="38632" y="1206663"/>
                </a:lnTo>
                <a:lnTo>
                  <a:pt x="21266" y="1227101"/>
                </a:lnTo>
                <a:lnTo>
                  <a:pt x="0" y="1234596"/>
                </a:lnTo>
              </a:path>
            </a:pathLst>
          </a:custGeom>
          <a:ln w="28575">
            <a:solidFill>
              <a:srgbClr val="0070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886107" y="3467948"/>
            <a:ext cx="283210" cy="155575"/>
          </a:xfrm>
          <a:custGeom>
            <a:avLst/>
            <a:gdLst/>
            <a:ahLst/>
            <a:cxnLst/>
            <a:rect l="l" t="t" r="r" b="b"/>
            <a:pathLst>
              <a:path w="283209" h="155575">
                <a:moveTo>
                  <a:pt x="77572" y="0"/>
                </a:moveTo>
                <a:lnTo>
                  <a:pt x="0" y="77572"/>
                </a:lnTo>
                <a:lnTo>
                  <a:pt x="77572" y="155145"/>
                </a:lnTo>
                <a:lnTo>
                  <a:pt x="77572" y="116358"/>
                </a:lnTo>
                <a:lnTo>
                  <a:pt x="282985" y="116358"/>
                </a:lnTo>
                <a:lnTo>
                  <a:pt x="282985" y="38787"/>
                </a:lnTo>
                <a:lnTo>
                  <a:pt x="77572" y="38787"/>
                </a:lnTo>
                <a:lnTo>
                  <a:pt x="77572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886107" y="3467949"/>
            <a:ext cx="283210" cy="155575"/>
          </a:xfrm>
          <a:custGeom>
            <a:avLst/>
            <a:gdLst/>
            <a:ahLst/>
            <a:cxnLst/>
            <a:rect l="l" t="t" r="r" b="b"/>
            <a:pathLst>
              <a:path w="283209" h="155575">
                <a:moveTo>
                  <a:pt x="282984" y="116358"/>
                </a:moveTo>
                <a:lnTo>
                  <a:pt x="77572" y="116358"/>
                </a:lnTo>
                <a:lnTo>
                  <a:pt x="77572" y="155145"/>
                </a:lnTo>
                <a:lnTo>
                  <a:pt x="0" y="77572"/>
                </a:lnTo>
                <a:lnTo>
                  <a:pt x="77572" y="0"/>
                </a:lnTo>
                <a:lnTo>
                  <a:pt x="77572" y="38786"/>
                </a:lnTo>
                <a:lnTo>
                  <a:pt x="282984" y="38786"/>
                </a:lnTo>
                <a:lnTo>
                  <a:pt x="282984" y="116358"/>
                </a:lnTo>
                <a:close/>
              </a:path>
            </a:pathLst>
          </a:custGeom>
          <a:ln w="12700">
            <a:solidFill>
              <a:srgbClr val="0070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04800" y="4419600"/>
            <a:ext cx="7482823" cy="19812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8230212" y="4548632"/>
            <a:ext cx="2694940" cy="195438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510"/>
              </a:lnSpc>
              <a:spcBef>
                <a:spcPts val="100"/>
              </a:spcBef>
            </a:pPr>
            <a:r>
              <a:rPr sz="2100" spc="10">
                <a:latin typeface="Arial"/>
                <a:cs typeface="Arial"/>
              </a:rPr>
              <a:t>Ask </a:t>
            </a:r>
            <a:r>
              <a:rPr sz="2100" spc="5">
                <a:latin typeface="Arial"/>
                <a:cs typeface="Arial"/>
              </a:rPr>
              <a:t>an </a:t>
            </a:r>
            <a:r>
              <a:rPr sz="2100" b="1" spc="10">
                <a:latin typeface="Arial"/>
                <a:cs typeface="Arial"/>
              </a:rPr>
              <a:t>example.net</a:t>
            </a:r>
            <a:endParaRPr sz="2100">
              <a:latin typeface="Arial"/>
              <a:cs typeface="Arial"/>
            </a:endParaRPr>
          </a:p>
          <a:p>
            <a:pPr marL="12700">
              <a:lnSpc>
                <a:spcPts val="2510"/>
              </a:lnSpc>
            </a:pPr>
            <a:r>
              <a:rPr sz="2100" spc="10">
                <a:latin typeface="Arial"/>
                <a:cs typeface="Arial"/>
              </a:rPr>
              <a:t>nameservers.</a:t>
            </a:r>
            <a:endParaRPr sz="21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lang="en-US" sz="23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300">
              <a:latin typeface="Arial"/>
              <a:cs typeface="Arial"/>
            </a:endParaRPr>
          </a:p>
          <a:p>
            <a:pPr marL="49530">
              <a:lnSpc>
                <a:spcPct val="100000"/>
              </a:lnSpc>
              <a:spcBef>
                <a:spcPts val="2060"/>
              </a:spcBef>
            </a:pPr>
            <a:r>
              <a:rPr sz="2100" spc="10">
                <a:latin typeface="Arial"/>
                <a:cs typeface="Arial"/>
              </a:rPr>
              <a:t>Finally got </a:t>
            </a:r>
            <a:r>
              <a:rPr sz="2100" spc="5">
                <a:latin typeface="Arial"/>
                <a:cs typeface="Arial"/>
              </a:rPr>
              <a:t>the</a:t>
            </a:r>
            <a:r>
              <a:rPr sz="2100" spc="-55">
                <a:latin typeface="Arial"/>
                <a:cs typeface="Arial"/>
              </a:rPr>
              <a:t> </a:t>
            </a:r>
            <a:r>
              <a:rPr sz="2100" spc="15">
                <a:latin typeface="Arial"/>
                <a:cs typeface="Arial"/>
              </a:rPr>
              <a:t>answer</a:t>
            </a:r>
            <a:endParaRPr sz="21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7901286" y="6245225"/>
            <a:ext cx="283210" cy="155575"/>
          </a:xfrm>
          <a:custGeom>
            <a:avLst/>
            <a:gdLst/>
            <a:ahLst/>
            <a:cxnLst/>
            <a:rect l="l" t="t" r="r" b="b"/>
            <a:pathLst>
              <a:path w="283209" h="155575">
                <a:moveTo>
                  <a:pt x="282984" y="116358"/>
                </a:moveTo>
                <a:lnTo>
                  <a:pt x="77572" y="116358"/>
                </a:lnTo>
                <a:lnTo>
                  <a:pt x="77572" y="155145"/>
                </a:lnTo>
                <a:lnTo>
                  <a:pt x="0" y="77572"/>
                </a:lnTo>
                <a:lnTo>
                  <a:pt x="77572" y="0"/>
                </a:lnTo>
                <a:lnTo>
                  <a:pt x="77572" y="38786"/>
                </a:lnTo>
                <a:lnTo>
                  <a:pt x="282984" y="38786"/>
                </a:lnTo>
                <a:lnTo>
                  <a:pt x="282984" y="116358"/>
                </a:lnTo>
                <a:close/>
              </a:path>
            </a:pathLst>
          </a:custGeom>
          <a:ln w="12700">
            <a:solidFill>
              <a:srgbClr val="0070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13440" y="668020"/>
            <a:ext cx="10728960" cy="2223135"/>
          </a:xfrm>
          <a:prstGeom prst="rect">
            <a:avLst/>
          </a:prstGeom>
        </p:spPr>
        <p:txBody>
          <a:bodyPr vert="horz" wrap="square" lIns="0" tIns="204470" rIns="0" bIns="0" rtlCol="0">
            <a:spAutoFit/>
          </a:bodyPr>
          <a:lstStyle/>
          <a:p>
            <a:pPr marL="71755">
              <a:lnSpc>
                <a:spcPct val="100000"/>
              </a:lnSpc>
              <a:spcBef>
                <a:spcPts val="1610"/>
              </a:spcBef>
            </a:pPr>
            <a:r>
              <a:rPr sz="2200" spc="-100">
                <a:solidFill>
                  <a:srgbClr val="595959"/>
                </a:solidFill>
                <a:latin typeface="Century"/>
                <a:cs typeface="Century"/>
              </a:rPr>
              <a:t>Step </a:t>
            </a:r>
            <a:r>
              <a:rPr sz="2200" spc="-50">
                <a:solidFill>
                  <a:srgbClr val="595959"/>
                </a:solidFill>
                <a:latin typeface="Century"/>
                <a:cs typeface="Century"/>
              </a:rPr>
              <a:t>4:</a:t>
            </a:r>
            <a:r>
              <a:rPr sz="2200" spc="-185">
                <a:solidFill>
                  <a:srgbClr val="595959"/>
                </a:solidFill>
                <a:latin typeface="Century"/>
                <a:cs typeface="Century"/>
              </a:rPr>
              <a:t> </a:t>
            </a:r>
            <a:r>
              <a:rPr sz="2200" spc="-40">
                <a:solidFill>
                  <a:srgbClr val="595959"/>
                </a:solidFill>
                <a:latin typeface="Century"/>
                <a:cs typeface="Century"/>
              </a:rPr>
              <a:t>Caching</a:t>
            </a:r>
            <a:endParaRPr sz="2200">
              <a:latin typeface="Century"/>
              <a:cs typeface="Century"/>
            </a:endParaRPr>
          </a:p>
          <a:p>
            <a:pPr marL="469900" marR="5080" indent="-457200">
              <a:lnSpc>
                <a:spcPct val="102699"/>
              </a:lnSpc>
              <a:spcBef>
                <a:spcPts val="1440"/>
              </a:spcBef>
              <a:buChar char="○"/>
              <a:tabLst>
                <a:tab pos="469265" algn="l"/>
                <a:tab pos="469900" algn="l"/>
              </a:tabLst>
            </a:pPr>
            <a:r>
              <a:rPr sz="2200" spc="-5">
                <a:latin typeface="Arial"/>
                <a:cs typeface="Arial"/>
              </a:rPr>
              <a:t>When </a:t>
            </a:r>
            <a:r>
              <a:rPr sz="2200">
                <a:latin typeface="Arial"/>
                <a:cs typeface="Arial"/>
              </a:rPr>
              <a:t>the </a:t>
            </a:r>
            <a:r>
              <a:rPr sz="2200" spc="-5">
                <a:latin typeface="Arial"/>
                <a:cs typeface="Arial"/>
              </a:rPr>
              <a:t>local DNS </a:t>
            </a:r>
            <a:r>
              <a:rPr sz="2200">
                <a:latin typeface="Arial"/>
                <a:cs typeface="Arial"/>
              </a:rPr>
              <a:t>server gets </a:t>
            </a:r>
            <a:r>
              <a:rPr sz="2200" spc="-5">
                <a:latin typeface="Arial"/>
                <a:cs typeface="Arial"/>
              </a:rPr>
              <a:t>information </a:t>
            </a:r>
            <a:r>
              <a:rPr sz="2200">
                <a:latin typeface="Arial"/>
                <a:cs typeface="Arial"/>
              </a:rPr>
              <a:t>from other </a:t>
            </a:r>
            <a:r>
              <a:rPr sz="2200" spc="-5">
                <a:latin typeface="Arial"/>
                <a:cs typeface="Arial"/>
              </a:rPr>
              <a:t>DNS </a:t>
            </a:r>
            <a:r>
              <a:rPr sz="2200">
                <a:latin typeface="Arial"/>
                <a:cs typeface="Arial"/>
              </a:rPr>
              <a:t>servers, </a:t>
            </a:r>
            <a:r>
              <a:rPr sz="2200" spc="-5">
                <a:latin typeface="Arial"/>
                <a:cs typeface="Arial"/>
              </a:rPr>
              <a:t>it </a:t>
            </a:r>
            <a:r>
              <a:rPr sz="2200" b="1">
                <a:latin typeface="Arial"/>
                <a:cs typeface="Arial"/>
              </a:rPr>
              <a:t>caches </a:t>
            </a:r>
            <a:r>
              <a:rPr sz="2200">
                <a:latin typeface="Arial"/>
                <a:cs typeface="Arial"/>
              </a:rPr>
              <a:t>the  information.</a:t>
            </a:r>
          </a:p>
          <a:p>
            <a:pPr marL="469900" marR="906780" indent="-457200">
              <a:lnSpc>
                <a:spcPct val="101800"/>
              </a:lnSpc>
              <a:spcBef>
                <a:spcPts val="915"/>
              </a:spcBef>
              <a:buChar char="○"/>
              <a:tabLst>
                <a:tab pos="469265" algn="l"/>
                <a:tab pos="469900" algn="l"/>
              </a:tabLst>
            </a:pPr>
            <a:r>
              <a:rPr sz="2200" spc="-5">
                <a:latin typeface="Arial"/>
                <a:cs typeface="Arial"/>
              </a:rPr>
              <a:t>Each piece </a:t>
            </a:r>
            <a:r>
              <a:rPr sz="2200">
                <a:latin typeface="Arial"/>
                <a:cs typeface="Arial"/>
              </a:rPr>
              <a:t>of </a:t>
            </a:r>
            <a:r>
              <a:rPr sz="2200" spc="-5">
                <a:latin typeface="Arial"/>
                <a:cs typeface="Arial"/>
              </a:rPr>
              <a:t>information in </a:t>
            </a:r>
            <a:r>
              <a:rPr sz="2200">
                <a:latin typeface="Arial"/>
                <a:cs typeface="Arial"/>
              </a:rPr>
              <a:t>the cache has a </a:t>
            </a:r>
            <a:r>
              <a:rPr sz="2200" b="1" spc="-5">
                <a:latin typeface="Arial"/>
                <a:cs typeface="Arial"/>
              </a:rPr>
              <a:t>time-to-live </a:t>
            </a:r>
            <a:r>
              <a:rPr sz="2200" spc="-5">
                <a:latin typeface="Arial"/>
                <a:cs typeface="Arial"/>
              </a:rPr>
              <a:t>value, </a:t>
            </a:r>
            <a:r>
              <a:rPr sz="2200">
                <a:latin typeface="Arial"/>
                <a:cs typeface="Arial"/>
              </a:rPr>
              <a:t>so </a:t>
            </a:r>
            <a:r>
              <a:rPr sz="2200" spc="-5">
                <a:latin typeface="Arial"/>
                <a:cs typeface="Arial"/>
              </a:rPr>
              <a:t>it will </a:t>
            </a:r>
            <a:r>
              <a:rPr sz="2200">
                <a:latin typeface="Arial"/>
                <a:cs typeface="Arial"/>
              </a:rPr>
              <a:t>be  </a:t>
            </a:r>
            <a:r>
              <a:rPr sz="2200" spc="-5">
                <a:latin typeface="Arial"/>
                <a:cs typeface="Arial"/>
              </a:rPr>
              <a:t>eventually time </a:t>
            </a:r>
            <a:r>
              <a:rPr sz="2200">
                <a:latin typeface="Arial"/>
                <a:cs typeface="Arial"/>
              </a:rPr>
              <a:t>out and removed from the</a:t>
            </a:r>
            <a:r>
              <a:rPr sz="2200" spc="5">
                <a:latin typeface="Arial"/>
                <a:cs typeface="Arial"/>
              </a:rPr>
              <a:t> </a:t>
            </a:r>
            <a:r>
              <a:rPr sz="2200">
                <a:latin typeface="Arial"/>
                <a:cs typeface="Arial"/>
              </a:rPr>
              <a:t>cache.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90600" y="129134"/>
            <a:ext cx="3113466" cy="63286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390"/>
              <a:t>DNS</a:t>
            </a:r>
            <a:r>
              <a:rPr spc="-520"/>
              <a:t> </a:t>
            </a:r>
            <a:r>
              <a:rPr spc="-260"/>
              <a:t>cache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61040" y="668020"/>
            <a:ext cx="5324475" cy="1080135"/>
          </a:xfrm>
          <a:prstGeom prst="rect">
            <a:avLst/>
          </a:prstGeom>
        </p:spPr>
        <p:txBody>
          <a:bodyPr vert="horz" wrap="square" lIns="0" tIns="204470" rIns="0" bIns="0" rtlCol="0">
            <a:spAutoFit/>
          </a:bodyPr>
          <a:lstStyle/>
          <a:p>
            <a:pPr marL="224154">
              <a:lnSpc>
                <a:spcPct val="100000"/>
              </a:lnSpc>
              <a:spcBef>
                <a:spcPts val="1610"/>
              </a:spcBef>
            </a:pPr>
            <a:r>
              <a:rPr sz="2200" spc="-45">
                <a:solidFill>
                  <a:srgbClr val="595959"/>
                </a:solidFill>
                <a:latin typeface="Century"/>
                <a:cs typeface="Century"/>
              </a:rPr>
              <a:t>Experiment</a:t>
            </a:r>
            <a:r>
              <a:rPr sz="2200" spc="-140">
                <a:solidFill>
                  <a:srgbClr val="595959"/>
                </a:solidFill>
                <a:latin typeface="Century"/>
                <a:cs typeface="Century"/>
              </a:rPr>
              <a:t> </a:t>
            </a:r>
            <a:r>
              <a:rPr sz="2200" spc="-25">
                <a:solidFill>
                  <a:srgbClr val="595959"/>
                </a:solidFill>
                <a:latin typeface="Century"/>
                <a:cs typeface="Century"/>
              </a:rPr>
              <a:t>Environment</a:t>
            </a:r>
            <a:endParaRPr sz="2200">
              <a:latin typeface="Century"/>
              <a:cs typeface="Century"/>
            </a:endParaRPr>
          </a:p>
          <a:p>
            <a:pPr marL="279400" indent="-266700">
              <a:lnSpc>
                <a:spcPct val="100000"/>
              </a:lnSpc>
              <a:spcBef>
                <a:spcPts val="1510"/>
              </a:spcBef>
              <a:buClr>
                <a:srgbClr val="00B0F0"/>
              </a:buClr>
              <a:buChar char="○"/>
              <a:tabLst>
                <a:tab pos="279400" algn="l"/>
              </a:tabLst>
            </a:pPr>
            <a:r>
              <a:rPr sz="2200" spc="-20">
                <a:latin typeface="Arial"/>
                <a:cs typeface="Arial"/>
              </a:rPr>
              <a:t>We </a:t>
            </a:r>
            <a:r>
              <a:rPr sz="2200" spc="-5">
                <a:latin typeface="Arial"/>
                <a:cs typeface="Arial"/>
              </a:rPr>
              <a:t>will </a:t>
            </a:r>
            <a:r>
              <a:rPr sz="2200">
                <a:latin typeface="Arial"/>
                <a:cs typeface="Arial"/>
              </a:rPr>
              <a:t>use </a:t>
            </a:r>
            <a:r>
              <a:rPr sz="2200" spc="-5">
                <a:latin typeface="Arial"/>
                <a:cs typeface="Arial"/>
              </a:rPr>
              <a:t>this </a:t>
            </a:r>
            <a:r>
              <a:rPr sz="2200">
                <a:latin typeface="Arial"/>
                <a:cs typeface="Arial"/>
              </a:rPr>
              <a:t>setup for our</a:t>
            </a:r>
            <a:r>
              <a:rPr sz="2200" spc="5">
                <a:latin typeface="Arial"/>
                <a:cs typeface="Arial"/>
              </a:rPr>
              <a:t> </a:t>
            </a:r>
            <a:r>
              <a:rPr sz="2200" spc="-5">
                <a:latin typeface="Arial"/>
                <a:cs typeface="Arial"/>
              </a:rPr>
              <a:t>experiment</a:t>
            </a:r>
            <a:endParaRPr sz="22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61682" y="71249"/>
            <a:ext cx="10047666" cy="63286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195"/>
              <a:t>Set</a:t>
            </a:r>
            <a:r>
              <a:rPr spc="-459"/>
              <a:t> </a:t>
            </a:r>
            <a:r>
              <a:rPr spc="-285"/>
              <a:t>Up</a:t>
            </a:r>
            <a:r>
              <a:rPr spc="-455"/>
              <a:t> </a:t>
            </a:r>
            <a:r>
              <a:rPr spc="-390"/>
              <a:t>DNS</a:t>
            </a:r>
            <a:r>
              <a:rPr spc="-455"/>
              <a:t> </a:t>
            </a:r>
            <a:r>
              <a:rPr spc="-185"/>
              <a:t>Server</a:t>
            </a:r>
            <a:r>
              <a:rPr spc="-455"/>
              <a:t> </a:t>
            </a:r>
            <a:r>
              <a:rPr spc="-190"/>
              <a:t>and</a:t>
            </a:r>
            <a:r>
              <a:rPr spc="-455"/>
              <a:t> </a:t>
            </a:r>
            <a:r>
              <a:rPr spc="-185"/>
              <a:t>Experiment</a:t>
            </a:r>
            <a:r>
              <a:rPr spc="-459"/>
              <a:t> </a:t>
            </a:r>
            <a:r>
              <a:rPr spc="-204"/>
              <a:t>Environment</a:t>
            </a:r>
          </a:p>
        </p:txBody>
      </p:sp>
      <p:sp>
        <p:nvSpPr>
          <p:cNvPr id="4" name="object 4"/>
          <p:cNvSpPr/>
          <p:nvPr/>
        </p:nvSpPr>
        <p:spPr>
          <a:xfrm>
            <a:off x="2077370" y="2807663"/>
            <a:ext cx="8006774" cy="31905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14914" y="103860"/>
            <a:ext cx="6313867" cy="1026563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65"/>
              </a:spcBef>
            </a:pPr>
            <a:r>
              <a:rPr spc="-220"/>
              <a:t>Setup: </a:t>
            </a:r>
            <a:r>
              <a:rPr spc="-245"/>
              <a:t>User</a:t>
            </a:r>
            <a:r>
              <a:rPr spc="-735"/>
              <a:t> </a:t>
            </a:r>
            <a:r>
              <a:rPr spc="-190"/>
              <a:t>Machine</a:t>
            </a:r>
          </a:p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sz="2200" b="0" spc="-45">
                <a:solidFill>
                  <a:srgbClr val="595959"/>
                </a:solidFill>
                <a:latin typeface="Century"/>
                <a:cs typeface="Century"/>
              </a:rPr>
              <a:t>Experiment</a:t>
            </a:r>
            <a:r>
              <a:rPr sz="2200" b="0" spc="-145">
                <a:solidFill>
                  <a:srgbClr val="595959"/>
                </a:solidFill>
                <a:latin typeface="Century"/>
                <a:cs typeface="Century"/>
              </a:rPr>
              <a:t> </a:t>
            </a:r>
            <a:r>
              <a:rPr sz="2200" b="0" spc="-25">
                <a:solidFill>
                  <a:srgbClr val="595959"/>
                </a:solidFill>
                <a:latin typeface="Century"/>
                <a:cs typeface="Century"/>
              </a:rPr>
              <a:t>Environment</a:t>
            </a:r>
            <a:endParaRPr sz="2200">
              <a:latin typeface="Century"/>
              <a:cs typeface="Century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793102" y="2277117"/>
            <a:ext cx="6175375" cy="2760980"/>
          </a:xfrm>
          <a:custGeom>
            <a:avLst/>
            <a:gdLst/>
            <a:ahLst/>
            <a:cxnLst/>
            <a:rect l="l" t="t" r="r" b="b"/>
            <a:pathLst>
              <a:path w="6175375" h="2760979">
                <a:moveTo>
                  <a:pt x="0" y="0"/>
                </a:moveTo>
                <a:lnTo>
                  <a:pt x="6175378" y="0"/>
                </a:lnTo>
                <a:lnTo>
                  <a:pt x="6175378" y="2760709"/>
                </a:lnTo>
                <a:lnTo>
                  <a:pt x="0" y="2760709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6067402" y="2373884"/>
            <a:ext cx="5673725" cy="2219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56565" indent="-456565">
              <a:lnSpc>
                <a:spcPct val="100000"/>
              </a:lnSpc>
              <a:spcBef>
                <a:spcPts val="100"/>
              </a:spcBef>
              <a:buSzPct val="75000"/>
              <a:buChar char="●"/>
              <a:tabLst>
                <a:tab pos="456565" algn="l"/>
                <a:tab pos="457200" algn="l"/>
              </a:tabLst>
            </a:pPr>
            <a:r>
              <a:rPr sz="2400" dirty="0">
                <a:latin typeface="Arial"/>
                <a:cs typeface="Arial"/>
              </a:rPr>
              <a:t>Need </a:t>
            </a:r>
            <a:r>
              <a:rPr sz="2400" spc="-5" dirty="0">
                <a:latin typeface="Arial"/>
                <a:cs typeface="Arial"/>
              </a:rPr>
              <a:t>to modify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925" b="1" spc="37" baseline="1424" dirty="0">
                <a:latin typeface="Courier New"/>
                <a:cs typeface="Courier New"/>
              </a:rPr>
              <a:t>/</a:t>
            </a:r>
            <a:r>
              <a:rPr sz="2925" b="1" spc="37" baseline="1424" dirty="0" err="1">
                <a:latin typeface="Courier New"/>
                <a:cs typeface="Courier New"/>
              </a:rPr>
              <a:t>etc</a:t>
            </a:r>
            <a:r>
              <a:rPr sz="2925" b="1" spc="37" baseline="1424" dirty="0">
                <a:latin typeface="Courier New"/>
                <a:cs typeface="Courier New"/>
              </a:rPr>
              <a:t>/</a:t>
            </a:r>
            <a:r>
              <a:rPr sz="2925" b="1" spc="37" baseline="1424" dirty="0" err="1">
                <a:latin typeface="Courier New"/>
                <a:cs typeface="Courier New"/>
              </a:rPr>
              <a:t>resolv.conf</a:t>
            </a:r>
            <a:endParaRPr sz="2925" baseline="1424" dirty="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Font typeface="Arial"/>
              <a:buChar char="●"/>
            </a:pPr>
            <a:endParaRPr sz="2550" dirty="0">
              <a:latin typeface="Courier New"/>
              <a:cs typeface="Courier New"/>
            </a:endParaRPr>
          </a:p>
          <a:p>
            <a:pPr marL="457200" marR="5080" indent="-457200" algn="just">
              <a:lnSpc>
                <a:spcPct val="99400"/>
              </a:lnSpc>
              <a:buSzPct val="75000"/>
              <a:buFont typeface="Arial"/>
              <a:buChar char="●"/>
              <a:tabLst>
                <a:tab pos="457200" algn="l"/>
              </a:tabLst>
            </a:pPr>
            <a:r>
              <a:rPr sz="2400" b="1" dirty="0">
                <a:latin typeface="Arial"/>
                <a:cs typeface="Arial"/>
              </a:rPr>
              <a:t>DHCP </a:t>
            </a:r>
            <a:r>
              <a:rPr sz="2400" dirty="0">
                <a:latin typeface="Arial"/>
                <a:cs typeface="Arial"/>
              </a:rPr>
              <a:t>may </a:t>
            </a:r>
            <a:r>
              <a:rPr sz="2400" spc="-5" dirty="0">
                <a:latin typeface="Arial"/>
                <a:cs typeface="Arial"/>
              </a:rPr>
              <a:t>overwrite this file, </a:t>
            </a:r>
            <a:r>
              <a:rPr sz="2400" dirty="0">
                <a:latin typeface="Arial"/>
                <a:cs typeface="Arial"/>
              </a:rPr>
              <a:t>we need  </a:t>
            </a:r>
            <a:r>
              <a:rPr sz="2400" spc="-5" dirty="0">
                <a:latin typeface="Arial"/>
                <a:cs typeface="Arial"/>
              </a:rPr>
              <a:t>to tell </a:t>
            </a:r>
            <a:r>
              <a:rPr sz="2400" dirty="0">
                <a:latin typeface="Arial"/>
                <a:cs typeface="Arial"/>
              </a:rPr>
              <a:t>DHCP client </a:t>
            </a:r>
            <a:r>
              <a:rPr sz="2400" spc="-5" dirty="0">
                <a:latin typeface="Arial"/>
                <a:cs typeface="Arial"/>
              </a:rPr>
              <a:t>to </a:t>
            </a:r>
            <a:r>
              <a:rPr sz="2400" dirty="0">
                <a:latin typeface="Arial"/>
                <a:cs typeface="Arial"/>
              </a:rPr>
              <a:t>manually set </a:t>
            </a:r>
            <a:r>
              <a:rPr sz="2400" spc="-5" dirty="0">
                <a:latin typeface="Arial"/>
                <a:cs typeface="Arial"/>
              </a:rPr>
              <a:t>the  </a:t>
            </a:r>
            <a:r>
              <a:rPr sz="2400" dirty="0">
                <a:latin typeface="Arial"/>
                <a:cs typeface="Arial"/>
              </a:rPr>
              <a:t>DNS server in </a:t>
            </a:r>
            <a:r>
              <a:rPr sz="2400" spc="-5" dirty="0">
                <a:latin typeface="Arial"/>
                <a:cs typeface="Arial"/>
              </a:rPr>
              <a:t>this file, </a:t>
            </a:r>
            <a:r>
              <a:rPr sz="2400" dirty="0">
                <a:latin typeface="Arial"/>
                <a:cs typeface="Arial"/>
              </a:rPr>
              <a:t>and </a:t>
            </a:r>
            <a:r>
              <a:rPr sz="2400" spc="-5" dirty="0">
                <a:latin typeface="Arial"/>
                <a:cs typeface="Arial"/>
              </a:rPr>
              <a:t>then </a:t>
            </a:r>
            <a:r>
              <a:rPr sz="2400" dirty="0">
                <a:latin typeface="Arial"/>
                <a:cs typeface="Arial"/>
              </a:rPr>
              <a:t>never  </a:t>
            </a:r>
            <a:r>
              <a:rPr sz="2400" spc="-5" dirty="0">
                <a:latin typeface="Arial"/>
                <a:cs typeface="Arial"/>
              </a:rPr>
              <a:t>modify </a:t>
            </a:r>
            <a:r>
              <a:rPr sz="2400" dirty="0">
                <a:latin typeface="Arial"/>
                <a:cs typeface="Arial"/>
              </a:rPr>
              <a:t>it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thereafter.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814914" y="1606237"/>
            <a:ext cx="4111042" cy="443347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988651" y="2794960"/>
            <a:ext cx="518159" cy="253365"/>
          </a:xfrm>
          <a:custGeom>
            <a:avLst/>
            <a:gdLst/>
            <a:ahLst/>
            <a:cxnLst/>
            <a:rect l="l" t="t" r="r" b="b"/>
            <a:pathLst>
              <a:path w="518160" h="253364">
                <a:moveTo>
                  <a:pt x="126521" y="0"/>
                </a:moveTo>
                <a:lnTo>
                  <a:pt x="0" y="126519"/>
                </a:lnTo>
                <a:lnTo>
                  <a:pt x="126521" y="253041"/>
                </a:lnTo>
                <a:lnTo>
                  <a:pt x="126521" y="189779"/>
                </a:lnTo>
                <a:lnTo>
                  <a:pt x="517584" y="189779"/>
                </a:lnTo>
                <a:lnTo>
                  <a:pt x="517584" y="63259"/>
                </a:lnTo>
                <a:lnTo>
                  <a:pt x="126521" y="63259"/>
                </a:lnTo>
                <a:lnTo>
                  <a:pt x="126521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988652" y="2794960"/>
            <a:ext cx="518159" cy="253365"/>
          </a:xfrm>
          <a:custGeom>
            <a:avLst/>
            <a:gdLst/>
            <a:ahLst/>
            <a:cxnLst/>
            <a:rect l="l" t="t" r="r" b="b"/>
            <a:pathLst>
              <a:path w="518160" h="253364">
                <a:moveTo>
                  <a:pt x="517584" y="189780"/>
                </a:moveTo>
                <a:lnTo>
                  <a:pt x="126520" y="189780"/>
                </a:lnTo>
                <a:lnTo>
                  <a:pt x="126520" y="253041"/>
                </a:lnTo>
                <a:lnTo>
                  <a:pt x="0" y="126520"/>
                </a:lnTo>
                <a:lnTo>
                  <a:pt x="126520" y="0"/>
                </a:lnTo>
                <a:lnTo>
                  <a:pt x="126520" y="63260"/>
                </a:lnTo>
                <a:lnTo>
                  <a:pt x="517584" y="63260"/>
                </a:lnTo>
                <a:lnTo>
                  <a:pt x="517584" y="189780"/>
                </a:lnTo>
                <a:close/>
              </a:path>
            </a:pathLst>
          </a:custGeom>
          <a:ln w="12700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988651" y="4037420"/>
            <a:ext cx="518159" cy="253365"/>
          </a:xfrm>
          <a:custGeom>
            <a:avLst/>
            <a:gdLst/>
            <a:ahLst/>
            <a:cxnLst/>
            <a:rect l="l" t="t" r="r" b="b"/>
            <a:pathLst>
              <a:path w="518160" h="253364">
                <a:moveTo>
                  <a:pt x="126521" y="0"/>
                </a:moveTo>
                <a:lnTo>
                  <a:pt x="0" y="126521"/>
                </a:lnTo>
                <a:lnTo>
                  <a:pt x="126521" y="253041"/>
                </a:lnTo>
                <a:lnTo>
                  <a:pt x="126521" y="189781"/>
                </a:lnTo>
                <a:lnTo>
                  <a:pt x="517584" y="189781"/>
                </a:lnTo>
                <a:lnTo>
                  <a:pt x="517584" y="63261"/>
                </a:lnTo>
                <a:lnTo>
                  <a:pt x="126521" y="63261"/>
                </a:lnTo>
                <a:lnTo>
                  <a:pt x="126521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988652" y="4037420"/>
            <a:ext cx="518159" cy="253365"/>
          </a:xfrm>
          <a:custGeom>
            <a:avLst/>
            <a:gdLst/>
            <a:ahLst/>
            <a:cxnLst/>
            <a:rect l="l" t="t" r="r" b="b"/>
            <a:pathLst>
              <a:path w="518160" h="253364">
                <a:moveTo>
                  <a:pt x="517584" y="189780"/>
                </a:moveTo>
                <a:lnTo>
                  <a:pt x="126520" y="189780"/>
                </a:lnTo>
                <a:lnTo>
                  <a:pt x="126520" y="253041"/>
                </a:lnTo>
                <a:lnTo>
                  <a:pt x="0" y="126520"/>
                </a:lnTo>
                <a:lnTo>
                  <a:pt x="126520" y="0"/>
                </a:lnTo>
                <a:lnTo>
                  <a:pt x="126520" y="63260"/>
                </a:lnTo>
                <a:lnTo>
                  <a:pt x="517584" y="63260"/>
                </a:lnTo>
                <a:lnTo>
                  <a:pt x="517584" y="189780"/>
                </a:lnTo>
                <a:close/>
              </a:path>
            </a:pathLst>
          </a:custGeom>
          <a:ln w="12700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2000" y="137871"/>
            <a:ext cx="6390067" cy="1026563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65"/>
              </a:spcBef>
            </a:pPr>
            <a:r>
              <a:rPr spc="-220"/>
              <a:t>Setup: </a:t>
            </a:r>
            <a:r>
              <a:rPr spc="-245"/>
              <a:t>User</a:t>
            </a:r>
            <a:r>
              <a:rPr spc="-735"/>
              <a:t> </a:t>
            </a:r>
            <a:r>
              <a:rPr spc="-190"/>
              <a:t>Machine</a:t>
            </a:r>
          </a:p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sz="2200" b="0" spc="-45">
                <a:solidFill>
                  <a:srgbClr val="595959"/>
                </a:solidFill>
                <a:latin typeface="Century"/>
                <a:cs typeface="Century"/>
              </a:rPr>
              <a:t>Experiment</a:t>
            </a:r>
            <a:r>
              <a:rPr sz="2200" b="0" spc="-145">
                <a:solidFill>
                  <a:srgbClr val="595959"/>
                </a:solidFill>
                <a:latin typeface="Century"/>
                <a:cs typeface="Century"/>
              </a:rPr>
              <a:t> </a:t>
            </a:r>
            <a:r>
              <a:rPr sz="2200" b="0" spc="-25">
                <a:solidFill>
                  <a:srgbClr val="595959"/>
                </a:solidFill>
                <a:latin typeface="Century"/>
                <a:cs typeface="Century"/>
              </a:rPr>
              <a:t>Environment</a:t>
            </a:r>
            <a:endParaRPr sz="2200">
              <a:latin typeface="Century"/>
              <a:cs typeface="Century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593840" y="2277118"/>
            <a:ext cx="5374640" cy="2152650"/>
          </a:xfrm>
          <a:custGeom>
            <a:avLst/>
            <a:gdLst/>
            <a:ahLst/>
            <a:cxnLst/>
            <a:rect l="l" t="t" r="r" b="b"/>
            <a:pathLst>
              <a:path w="5374640" h="2152650">
                <a:moveTo>
                  <a:pt x="0" y="0"/>
                </a:moveTo>
                <a:lnTo>
                  <a:pt x="5374640" y="0"/>
                </a:lnTo>
                <a:lnTo>
                  <a:pt x="5374640" y="2152642"/>
                </a:lnTo>
                <a:lnTo>
                  <a:pt x="0" y="2152642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6868139" y="2372867"/>
            <a:ext cx="4802505" cy="1854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56565" indent="-456565">
              <a:lnSpc>
                <a:spcPct val="100000"/>
              </a:lnSpc>
              <a:spcBef>
                <a:spcPts val="100"/>
              </a:spcBef>
              <a:buSzPct val="90000"/>
              <a:buChar char="●"/>
              <a:tabLst>
                <a:tab pos="456565" algn="l"/>
                <a:tab pos="457200" algn="l"/>
              </a:tabLst>
            </a:pPr>
            <a:r>
              <a:rPr sz="2000">
                <a:latin typeface="Arial"/>
                <a:cs typeface="Arial"/>
              </a:rPr>
              <a:t>Need </a:t>
            </a:r>
            <a:r>
              <a:rPr sz="2000" spc="-5">
                <a:latin typeface="Arial"/>
                <a:cs typeface="Arial"/>
              </a:rPr>
              <a:t>to modify</a:t>
            </a:r>
            <a:r>
              <a:rPr sz="2000" spc="-50">
                <a:latin typeface="Arial"/>
                <a:cs typeface="Arial"/>
              </a:rPr>
              <a:t> </a:t>
            </a:r>
            <a:r>
              <a:rPr sz="1750" b="1" spc="20">
                <a:latin typeface="Courier New"/>
                <a:cs typeface="Courier New"/>
              </a:rPr>
              <a:t>/etc/resolv.conf</a:t>
            </a:r>
            <a:endParaRPr sz="175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Font typeface="Arial"/>
              <a:buChar char="●"/>
            </a:pPr>
            <a:endParaRPr sz="2100">
              <a:latin typeface="Courier New"/>
              <a:cs typeface="Courier New"/>
            </a:endParaRPr>
          </a:p>
          <a:p>
            <a:pPr marL="457200" marR="5080" indent="-457200" algn="just">
              <a:lnSpc>
                <a:spcPct val="100000"/>
              </a:lnSpc>
              <a:buSzPct val="90000"/>
              <a:buFont typeface="Arial"/>
              <a:buChar char="●"/>
              <a:tabLst>
                <a:tab pos="457200" algn="l"/>
              </a:tabLst>
            </a:pPr>
            <a:r>
              <a:rPr sz="2000" b="1">
                <a:latin typeface="Arial"/>
                <a:cs typeface="Arial"/>
              </a:rPr>
              <a:t>DHCP </a:t>
            </a:r>
            <a:r>
              <a:rPr sz="2000" spc="-5">
                <a:latin typeface="Arial"/>
                <a:cs typeface="Arial"/>
              </a:rPr>
              <a:t>may overwrite this </a:t>
            </a:r>
            <a:r>
              <a:rPr sz="2000">
                <a:latin typeface="Arial"/>
                <a:cs typeface="Arial"/>
              </a:rPr>
              <a:t>file, we</a:t>
            </a:r>
            <a:r>
              <a:rPr sz="2000" spc="-65">
                <a:latin typeface="Arial"/>
                <a:cs typeface="Arial"/>
              </a:rPr>
              <a:t> </a:t>
            </a:r>
            <a:r>
              <a:rPr sz="2000">
                <a:latin typeface="Arial"/>
                <a:cs typeface="Arial"/>
              </a:rPr>
              <a:t>need  </a:t>
            </a:r>
            <a:r>
              <a:rPr sz="2000" spc="-5">
                <a:latin typeface="Arial"/>
                <a:cs typeface="Arial"/>
              </a:rPr>
              <a:t>to tell </a:t>
            </a:r>
            <a:r>
              <a:rPr sz="2000">
                <a:latin typeface="Arial"/>
                <a:cs typeface="Arial"/>
              </a:rPr>
              <a:t>DHCP client </a:t>
            </a:r>
            <a:r>
              <a:rPr sz="2000" spc="-5">
                <a:latin typeface="Arial"/>
                <a:cs typeface="Arial"/>
              </a:rPr>
              <a:t>to </a:t>
            </a:r>
            <a:r>
              <a:rPr sz="2000">
                <a:latin typeface="Arial"/>
                <a:cs typeface="Arial"/>
              </a:rPr>
              <a:t>manually set </a:t>
            </a:r>
            <a:r>
              <a:rPr sz="2000" spc="-5">
                <a:latin typeface="Arial"/>
                <a:cs typeface="Arial"/>
              </a:rPr>
              <a:t>the  </a:t>
            </a:r>
            <a:r>
              <a:rPr sz="2000">
                <a:latin typeface="Arial"/>
                <a:cs typeface="Arial"/>
              </a:rPr>
              <a:t>DNS </a:t>
            </a:r>
            <a:r>
              <a:rPr sz="2000" spc="-5">
                <a:latin typeface="Arial"/>
                <a:cs typeface="Arial"/>
              </a:rPr>
              <a:t>server </a:t>
            </a:r>
            <a:r>
              <a:rPr sz="2000">
                <a:latin typeface="Arial"/>
                <a:cs typeface="Arial"/>
              </a:rPr>
              <a:t>in </a:t>
            </a:r>
            <a:r>
              <a:rPr sz="2000" spc="-5">
                <a:latin typeface="Arial"/>
                <a:cs typeface="Arial"/>
              </a:rPr>
              <a:t>this </a:t>
            </a:r>
            <a:r>
              <a:rPr sz="2000">
                <a:latin typeface="Arial"/>
                <a:cs typeface="Arial"/>
              </a:rPr>
              <a:t>file, and </a:t>
            </a:r>
            <a:r>
              <a:rPr sz="2000" spc="-5">
                <a:latin typeface="Arial"/>
                <a:cs typeface="Arial"/>
              </a:rPr>
              <a:t>then </a:t>
            </a:r>
            <a:r>
              <a:rPr sz="2000">
                <a:latin typeface="Arial"/>
                <a:cs typeface="Arial"/>
              </a:rPr>
              <a:t>never  </a:t>
            </a:r>
            <a:r>
              <a:rPr sz="2000" spc="-5">
                <a:latin typeface="Arial"/>
                <a:cs typeface="Arial"/>
              </a:rPr>
              <a:t>modify </a:t>
            </a:r>
            <a:r>
              <a:rPr sz="2000">
                <a:latin typeface="Arial"/>
                <a:cs typeface="Arial"/>
              </a:rPr>
              <a:t>it</a:t>
            </a:r>
            <a:r>
              <a:rPr sz="2000" spc="-25">
                <a:latin typeface="Arial"/>
                <a:cs typeface="Arial"/>
              </a:rPr>
              <a:t> </a:t>
            </a:r>
            <a:r>
              <a:rPr sz="2000" spc="-5">
                <a:latin typeface="Arial"/>
                <a:cs typeface="Arial"/>
              </a:rPr>
              <a:t>thereafter.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23520" y="1371600"/>
            <a:ext cx="6138763" cy="43830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6705600" y="4724400"/>
            <a:ext cx="200596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>
                <a:solidFill>
                  <a:srgbClr val="FF0000"/>
                </a:solidFill>
                <a:latin typeface="Arial"/>
                <a:cs typeface="Arial"/>
              </a:rPr>
              <a:t>More </a:t>
            </a:r>
            <a:r>
              <a:rPr sz="1800" b="1" spc="-5">
                <a:solidFill>
                  <a:srgbClr val="FF0000"/>
                </a:solidFill>
                <a:latin typeface="Arial"/>
                <a:cs typeface="Arial"/>
              </a:rPr>
              <a:t>reliable</a:t>
            </a:r>
            <a:r>
              <a:rPr sz="1800" b="1" spc="-8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b="1" spc="-5">
                <a:solidFill>
                  <a:srgbClr val="FF0000"/>
                </a:solidFill>
                <a:latin typeface="Arial"/>
                <a:cs typeface="Arial"/>
              </a:rPr>
              <a:t>way!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61040" y="668020"/>
            <a:ext cx="8899525" cy="3406140"/>
          </a:xfrm>
          <a:prstGeom prst="rect">
            <a:avLst/>
          </a:prstGeom>
        </p:spPr>
        <p:txBody>
          <a:bodyPr vert="horz" wrap="square" lIns="0" tIns="204470" rIns="0" bIns="0" rtlCol="0">
            <a:spAutoFit/>
          </a:bodyPr>
          <a:lstStyle/>
          <a:p>
            <a:pPr marL="224154">
              <a:lnSpc>
                <a:spcPct val="100000"/>
              </a:lnSpc>
              <a:spcBef>
                <a:spcPts val="1610"/>
              </a:spcBef>
            </a:pPr>
            <a:r>
              <a:rPr sz="2200" spc="-80">
                <a:solidFill>
                  <a:srgbClr val="595959"/>
                </a:solidFill>
                <a:latin typeface="Century"/>
                <a:cs typeface="Century"/>
              </a:rPr>
              <a:t>Setup</a:t>
            </a:r>
            <a:endParaRPr sz="2200">
              <a:latin typeface="Century"/>
              <a:cs typeface="Century"/>
            </a:endParaRPr>
          </a:p>
          <a:p>
            <a:pPr marL="393700" indent="-381000">
              <a:lnSpc>
                <a:spcPct val="100000"/>
              </a:lnSpc>
              <a:spcBef>
                <a:spcPts val="1510"/>
              </a:spcBef>
              <a:buClr>
                <a:srgbClr val="00B0F0"/>
              </a:buClr>
              <a:buFont typeface="Wingdings"/>
              <a:buChar char=""/>
              <a:tabLst>
                <a:tab pos="393065" algn="l"/>
                <a:tab pos="393700" algn="l"/>
                <a:tab pos="3963670" algn="l"/>
              </a:tabLst>
            </a:pPr>
            <a:r>
              <a:rPr sz="2200" u="sng" spc="-5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Install </a:t>
            </a:r>
            <a:r>
              <a:rPr sz="2200" b="1" u="sng" spc="-5">
                <a:solidFill>
                  <a:srgbClr val="FF0000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BIND </a:t>
            </a:r>
            <a:r>
              <a:rPr sz="2200" b="1" u="sng" spc="25">
                <a:solidFill>
                  <a:srgbClr val="FF0000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9</a:t>
            </a:r>
            <a:r>
              <a:rPr sz="2200" b="1" u="sng" spc="5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2200" u="sng" spc="-5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DNS</a:t>
            </a:r>
            <a:r>
              <a:rPr sz="2200" u="sng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server</a:t>
            </a:r>
            <a:r>
              <a:rPr sz="2200">
                <a:latin typeface="Arial"/>
                <a:cs typeface="Arial"/>
              </a:rPr>
              <a:t>:	</a:t>
            </a:r>
            <a:r>
              <a:rPr sz="2200">
                <a:latin typeface="Courier New"/>
                <a:cs typeface="Courier New"/>
              </a:rPr>
              <a:t>sudo apt-get install</a:t>
            </a:r>
            <a:r>
              <a:rPr sz="2200" spc="-30">
                <a:latin typeface="Courier New"/>
                <a:cs typeface="Courier New"/>
              </a:rPr>
              <a:t> </a:t>
            </a:r>
            <a:r>
              <a:rPr sz="2200">
                <a:latin typeface="Courier New"/>
                <a:cs typeface="Courier New"/>
              </a:rPr>
              <a:t>bind9</a:t>
            </a:r>
          </a:p>
          <a:p>
            <a:pPr marL="393700" indent="-381000">
              <a:lnSpc>
                <a:spcPct val="100000"/>
              </a:lnSpc>
              <a:spcBef>
                <a:spcPts val="1560"/>
              </a:spcBef>
              <a:buClr>
                <a:srgbClr val="00B0F0"/>
              </a:buClr>
              <a:buFont typeface="Wingdings"/>
              <a:buChar char=""/>
              <a:tabLst>
                <a:tab pos="393065" algn="l"/>
                <a:tab pos="393700" algn="l"/>
              </a:tabLst>
            </a:pPr>
            <a:r>
              <a:rPr sz="2200" u="sng" spc="-5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Configure BIND </a:t>
            </a:r>
            <a:r>
              <a:rPr sz="2200" u="sng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9</a:t>
            </a:r>
            <a:r>
              <a:rPr sz="2200" u="sng" spc="5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2200" u="sng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server</a:t>
            </a:r>
            <a:endParaRPr sz="2200">
              <a:latin typeface="Arial"/>
              <a:cs typeface="Arial"/>
            </a:endParaRPr>
          </a:p>
          <a:p>
            <a:pPr marL="772795" lvl="1" indent="-381635">
              <a:lnSpc>
                <a:spcPct val="100000"/>
              </a:lnSpc>
              <a:spcBef>
                <a:spcPts val="1680"/>
              </a:spcBef>
              <a:buClr>
                <a:srgbClr val="00B0F0"/>
              </a:buClr>
              <a:buChar char="○"/>
              <a:tabLst>
                <a:tab pos="772160" algn="l"/>
                <a:tab pos="772795" algn="l"/>
              </a:tabLst>
            </a:pPr>
            <a:r>
              <a:rPr sz="2200" spc="-5">
                <a:latin typeface="Arial"/>
                <a:cs typeface="Arial"/>
              </a:rPr>
              <a:t>BIND </a:t>
            </a:r>
            <a:r>
              <a:rPr sz="2200">
                <a:latin typeface="Arial"/>
                <a:cs typeface="Arial"/>
              </a:rPr>
              <a:t>9 gets </a:t>
            </a:r>
            <a:r>
              <a:rPr sz="2200" spc="-5">
                <a:latin typeface="Arial"/>
                <a:cs typeface="Arial"/>
              </a:rPr>
              <a:t>its configuration </a:t>
            </a:r>
            <a:r>
              <a:rPr sz="2200">
                <a:latin typeface="Arial"/>
                <a:cs typeface="Arial"/>
              </a:rPr>
              <a:t>from</a:t>
            </a:r>
            <a:r>
              <a:rPr sz="2200" spc="5">
                <a:latin typeface="Arial"/>
                <a:cs typeface="Arial"/>
              </a:rPr>
              <a:t> </a:t>
            </a:r>
            <a:r>
              <a:rPr sz="2200">
                <a:latin typeface="Courier New"/>
                <a:cs typeface="Courier New"/>
              </a:rPr>
              <a:t>/etc/bind/named.conf</a:t>
            </a:r>
            <a:r>
              <a:rPr sz="2200">
                <a:latin typeface="Arial"/>
                <a:cs typeface="Arial"/>
              </a:rPr>
              <a:t>,</a:t>
            </a:r>
          </a:p>
          <a:p>
            <a:pPr marL="772795" lvl="1" indent="-381635">
              <a:lnSpc>
                <a:spcPts val="2570"/>
              </a:lnSpc>
              <a:spcBef>
                <a:spcPts val="1945"/>
              </a:spcBef>
              <a:buClr>
                <a:srgbClr val="00B0F0"/>
              </a:buClr>
              <a:buChar char="○"/>
              <a:tabLst>
                <a:tab pos="772160" algn="l"/>
                <a:tab pos="772795" algn="l"/>
                <a:tab pos="6090285" algn="l"/>
              </a:tabLst>
            </a:pPr>
            <a:r>
              <a:rPr sz="2200">
                <a:latin typeface="Arial"/>
                <a:cs typeface="Arial"/>
              </a:rPr>
              <a:t>The </a:t>
            </a:r>
            <a:r>
              <a:rPr sz="2200" spc="-5">
                <a:latin typeface="Arial"/>
                <a:cs typeface="Arial"/>
              </a:rPr>
              <a:t>file contains </a:t>
            </a:r>
            <a:r>
              <a:rPr sz="2200">
                <a:latin typeface="Arial"/>
                <a:cs typeface="Arial"/>
              </a:rPr>
              <a:t>several</a:t>
            </a:r>
            <a:r>
              <a:rPr sz="2200" spc="75">
                <a:latin typeface="Arial"/>
                <a:cs typeface="Arial"/>
              </a:rPr>
              <a:t> </a:t>
            </a:r>
            <a:r>
              <a:rPr sz="2200" spc="-5">
                <a:latin typeface="Arial"/>
                <a:cs typeface="Arial"/>
              </a:rPr>
              <a:t>“include”</a:t>
            </a:r>
            <a:r>
              <a:rPr sz="2200" spc="20">
                <a:latin typeface="Arial"/>
                <a:cs typeface="Arial"/>
              </a:rPr>
              <a:t> </a:t>
            </a:r>
            <a:r>
              <a:rPr sz="2200" spc="-5">
                <a:latin typeface="Arial"/>
                <a:cs typeface="Arial"/>
              </a:rPr>
              <a:t>entries.	</a:t>
            </a:r>
            <a:r>
              <a:rPr sz="2200">
                <a:latin typeface="Arial"/>
                <a:cs typeface="Arial"/>
              </a:rPr>
              <a:t>One of the </a:t>
            </a:r>
            <a:r>
              <a:rPr sz="2200" spc="-5">
                <a:latin typeface="Arial"/>
                <a:cs typeface="Arial"/>
              </a:rPr>
              <a:t>entries</a:t>
            </a:r>
            <a:r>
              <a:rPr sz="2200" spc="-30">
                <a:latin typeface="Arial"/>
                <a:cs typeface="Arial"/>
              </a:rPr>
              <a:t> </a:t>
            </a:r>
            <a:r>
              <a:rPr sz="2200" spc="-5">
                <a:latin typeface="Arial"/>
                <a:cs typeface="Arial"/>
              </a:rPr>
              <a:t>is</a:t>
            </a:r>
            <a:endParaRPr sz="2200">
              <a:latin typeface="Arial"/>
              <a:cs typeface="Arial"/>
            </a:endParaRPr>
          </a:p>
          <a:p>
            <a:pPr marL="772795">
              <a:lnSpc>
                <a:spcPts val="2570"/>
              </a:lnSpc>
            </a:pPr>
            <a:r>
              <a:rPr sz="2200">
                <a:latin typeface="Courier New"/>
                <a:cs typeface="Courier New"/>
              </a:rPr>
              <a:t>“/etc/bind/named.conf.options”.</a:t>
            </a:r>
          </a:p>
          <a:p>
            <a:pPr marL="772795">
              <a:lnSpc>
                <a:spcPct val="100000"/>
              </a:lnSpc>
              <a:spcBef>
                <a:spcPts val="75"/>
              </a:spcBef>
            </a:pPr>
            <a:r>
              <a:rPr sz="2200">
                <a:latin typeface="Arial"/>
                <a:cs typeface="Arial"/>
              </a:rPr>
              <a:t>In </a:t>
            </a:r>
            <a:r>
              <a:rPr sz="2200" spc="-5">
                <a:latin typeface="Arial"/>
                <a:cs typeface="Arial"/>
              </a:rPr>
              <a:t>this file, we </a:t>
            </a:r>
            <a:r>
              <a:rPr sz="2200">
                <a:latin typeface="Arial"/>
                <a:cs typeface="Arial"/>
              </a:rPr>
              <a:t>can </a:t>
            </a:r>
            <a:r>
              <a:rPr sz="2200" spc="-5">
                <a:latin typeface="Arial"/>
                <a:cs typeface="Arial"/>
              </a:rPr>
              <a:t>specify where </a:t>
            </a:r>
            <a:r>
              <a:rPr sz="2200">
                <a:latin typeface="Arial"/>
                <a:cs typeface="Arial"/>
              </a:rPr>
              <a:t>the </a:t>
            </a:r>
            <a:r>
              <a:rPr sz="2200" spc="-5">
                <a:latin typeface="Arial"/>
                <a:cs typeface="Arial"/>
              </a:rPr>
              <a:t>DNS </a:t>
            </a:r>
            <a:r>
              <a:rPr sz="2200">
                <a:latin typeface="Arial"/>
                <a:cs typeface="Arial"/>
              </a:rPr>
              <a:t>cache </a:t>
            </a:r>
            <a:r>
              <a:rPr sz="2200" spc="-5">
                <a:latin typeface="Arial"/>
                <a:cs typeface="Arial"/>
              </a:rPr>
              <a:t>is </a:t>
            </a:r>
            <a:r>
              <a:rPr sz="2200">
                <a:latin typeface="Arial"/>
                <a:cs typeface="Arial"/>
              </a:rPr>
              <a:t>to be</a:t>
            </a:r>
            <a:r>
              <a:rPr sz="2200" spc="25">
                <a:latin typeface="Arial"/>
                <a:cs typeface="Arial"/>
              </a:rPr>
              <a:t> </a:t>
            </a:r>
            <a:r>
              <a:rPr sz="2200">
                <a:latin typeface="Arial"/>
                <a:cs typeface="Arial"/>
              </a:rPr>
              <a:t>dumped.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38200" y="219047"/>
            <a:ext cx="6313866" cy="63286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225"/>
              <a:t>Configure</a:t>
            </a:r>
            <a:r>
              <a:rPr spc="-710"/>
              <a:t> </a:t>
            </a:r>
            <a:r>
              <a:rPr spc="-290"/>
              <a:t>Local </a:t>
            </a:r>
            <a:r>
              <a:rPr spc="-390"/>
              <a:t>DNS </a:t>
            </a:r>
            <a:r>
              <a:rPr spc="-190"/>
              <a:t>Server</a:t>
            </a:r>
          </a:p>
        </p:txBody>
      </p:sp>
      <p:sp>
        <p:nvSpPr>
          <p:cNvPr id="4" name="object 4"/>
          <p:cNvSpPr/>
          <p:nvPr/>
        </p:nvSpPr>
        <p:spPr>
          <a:xfrm>
            <a:off x="2501609" y="4339240"/>
            <a:ext cx="5862827" cy="79254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501609" y="5545277"/>
            <a:ext cx="8921252" cy="5080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98066" y="5287264"/>
            <a:ext cx="1239520" cy="8883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23495" marR="5080" indent="-11430" algn="r">
              <a:lnSpc>
                <a:spcPct val="98900"/>
              </a:lnSpc>
              <a:spcBef>
                <a:spcPts val="125"/>
              </a:spcBef>
            </a:pPr>
            <a:r>
              <a:rPr sz="1900" spc="-25">
                <a:latin typeface="Arial"/>
                <a:cs typeface="Arial"/>
              </a:rPr>
              <a:t>C</a:t>
            </a:r>
            <a:r>
              <a:rPr sz="1900" spc="-20">
                <a:latin typeface="Arial"/>
                <a:cs typeface="Arial"/>
              </a:rPr>
              <a:t>o</a:t>
            </a:r>
            <a:r>
              <a:rPr sz="1900" spc="-35">
                <a:latin typeface="Arial"/>
                <a:cs typeface="Arial"/>
              </a:rPr>
              <a:t>mm</a:t>
            </a:r>
            <a:r>
              <a:rPr sz="1900" spc="-20">
                <a:latin typeface="Arial"/>
                <a:cs typeface="Arial"/>
              </a:rPr>
              <a:t>and</a:t>
            </a:r>
            <a:r>
              <a:rPr sz="1900">
                <a:latin typeface="Arial"/>
                <a:cs typeface="Arial"/>
              </a:rPr>
              <a:t>s  </a:t>
            </a:r>
            <a:r>
              <a:rPr sz="1900" spc="-15">
                <a:latin typeface="Arial"/>
                <a:cs typeface="Arial"/>
              </a:rPr>
              <a:t>related</a:t>
            </a:r>
            <a:r>
              <a:rPr sz="1900" spc="-130">
                <a:latin typeface="Arial"/>
                <a:cs typeface="Arial"/>
              </a:rPr>
              <a:t> </a:t>
            </a:r>
            <a:r>
              <a:rPr sz="1900" spc="-10">
                <a:latin typeface="Arial"/>
                <a:cs typeface="Arial"/>
              </a:rPr>
              <a:t>to </a:t>
            </a:r>
            <a:r>
              <a:rPr sz="1900">
                <a:latin typeface="Arial"/>
                <a:cs typeface="Arial"/>
              </a:rPr>
              <a:t> </a:t>
            </a:r>
            <a:r>
              <a:rPr sz="1900" spc="-20">
                <a:latin typeface="Arial"/>
                <a:cs typeface="Arial"/>
              </a:rPr>
              <a:t>DNS</a:t>
            </a:r>
            <a:r>
              <a:rPr sz="1900" spc="-120">
                <a:latin typeface="Arial"/>
                <a:cs typeface="Arial"/>
              </a:rPr>
              <a:t> </a:t>
            </a:r>
            <a:r>
              <a:rPr sz="1900" spc="-15">
                <a:latin typeface="Arial"/>
                <a:cs typeface="Arial"/>
              </a:rPr>
              <a:t>cache</a:t>
            </a:r>
            <a:endParaRPr sz="19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993958" y="5716629"/>
            <a:ext cx="391160" cy="184150"/>
          </a:xfrm>
          <a:custGeom>
            <a:avLst/>
            <a:gdLst/>
            <a:ahLst/>
            <a:cxnLst/>
            <a:rect l="l" t="t" r="r" b="b"/>
            <a:pathLst>
              <a:path w="391160" h="184150">
                <a:moveTo>
                  <a:pt x="299049" y="0"/>
                </a:moveTo>
                <a:lnTo>
                  <a:pt x="299049" y="46007"/>
                </a:lnTo>
                <a:lnTo>
                  <a:pt x="0" y="46007"/>
                </a:lnTo>
                <a:lnTo>
                  <a:pt x="0" y="138023"/>
                </a:lnTo>
                <a:lnTo>
                  <a:pt x="299049" y="138023"/>
                </a:lnTo>
                <a:lnTo>
                  <a:pt x="299049" y="184031"/>
                </a:lnTo>
                <a:lnTo>
                  <a:pt x="391064" y="92015"/>
                </a:lnTo>
                <a:lnTo>
                  <a:pt x="299049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993958" y="5716629"/>
            <a:ext cx="391160" cy="184150"/>
          </a:xfrm>
          <a:custGeom>
            <a:avLst/>
            <a:gdLst/>
            <a:ahLst/>
            <a:cxnLst/>
            <a:rect l="l" t="t" r="r" b="b"/>
            <a:pathLst>
              <a:path w="391160" h="184150">
                <a:moveTo>
                  <a:pt x="0" y="46007"/>
                </a:moveTo>
                <a:lnTo>
                  <a:pt x="299048" y="46007"/>
                </a:lnTo>
                <a:lnTo>
                  <a:pt x="299048" y="0"/>
                </a:lnTo>
                <a:lnTo>
                  <a:pt x="391064" y="92015"/>
                </a:lnTo>
                <a:lnTo>
                  <a:pt x="299048" y="184031"/>
                </a:lnTo>
                <a:lnTo>
                  <a:pt x="299048" y="138023"/>
                </a:lnTo>
                <a:lnTo>
                  <a:pt x="0" y="138023"/>
                </a:lnTo>
                <a:lnTo>
                  <a:pt x="0" y="46007"/>
                </a:lnTo>
                <a:close/>
              </a:path>
            </a:pathLst>
          </a:custGeom>
          <a:ln w="12700">
            <a:solidFill>
              <a:srgbClr val="0070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61040" y="668020"/>
            <a:ext cx="11276965" cy="1412240"/>
          </a:xfrm>
          <a:prstGeom prst="rect">
            <a:avLst/>
          </a:prstGeom>
        </p:spPr>
        <p:txBody>
          <a:bodyPr vert="horz" wrap="square" lIns="0" tIns="204470" rIns="0" bIns="0" rtlCol="0">
            <a:spAutoFit/>
          </a:bodyPr>
          <a:lstStyle/>
          <a:p>
            <a:pPr marL="224154">
              <a:lnSpc>
                <a:spcPct val="100000"/>
              </a:lnSpc>
              <a:spcBef>
                <a:spcPts val="1610"/>
              </a:spcBef>
            </a:pPr>
            <a:r>
              <a:rPr sz="2200" spc="-80">
                <a:solidFill>
                  <a:srgbClr val="595959"/>
                </a:solidFill>
                <a:latin typeface="Century"/>
                <a:cs typeface="Century"/>
              </a:rPr>
              <a:t>Setup</a:t>
            </a:r>
            <a:endParaRPr sz="2200">
              <a:latin typeface="Century"/>
              <a:cs typeface="Century"/>
            </a:endParaRPr>
          </a:p>
          <a:p>
            <a:pPr marL="278765" marR="5080" indent="-266700">
              <a:lnSpc>
                <a:spcPts val="2620"/>
              </a:lnSpc>
              <a:spcBef>
                <a:spcPts val="1614"/>
              </a:spcBef>
              <a:buClr>
                <a:srgbClr val="00B0F0"/>
              </a:buClr>
              <a:buChar char="○"/>
              <a:tabLst>
                <a:tab pos="279400" algn="l"/>
              </a:tabLst>
            </a:pPr>
            <a:r>
              <a:rPr sz="2200" u="sng" spc="-2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Turn </a:t>
            </a:r>
            <a:r>
              <a:rPr sz="2200" u="sng" spc="-15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Off </a:t>
            </a:r>
            <a:r>
              <a:rPr sz="2200" b="1" u="sng" spc="-1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DNSSEC</a:t>
            </a:r>
            <a:r>
              <a:rPr sz="2200" spc="-10">
                <a:latin typeface="Arial"/>
                <a:cs typeface="Arial"/>
              </a:rPr>
              <a:t>: </a:t>
            </a:r>
            <a:r>
              <a:rPr sz="2200" spc="-5">
                <a:latin typeface="Arial"/>
                <a:cs typeface="Arial"/>
              </a:rPr>
              <a:t>DNSSEC is </a:t>
            </a:r>
            <a:r>
              <a:rPr sz="2200">
                <a:latin typeface="Arial"/>
                <a:cs typeface="Arial"/>
              </a:rPr>
              <a:t>used to protect </a:t>
            </a:r>
            <a:r>
              <a:rPr sz="2200" spc="-5">
                <a:latin typeface="Arial"/>
                <a:cs typeface="Arial"/>
              </a:rPr>
              <a:t>against spoofing </a:t>
            </a:r>
            <a:r>
              <a:rPr sz="2200">
                <a:latin typeface="Arial"/>
                <a:cs typeface="Arial"/>
              </a:rPr>
              <a:t>attacks on </a:t>
            </a:r>
            <a:r>
              <a:rPr sz="2200" spc="-5">
                <a:latin typeface="Arial"/>
                <a:cs typeface="Arial"/>
              </a:rPr>
              <a:t>DNS </a:t>
            </a:r>
            <a:r>
              <a:rPr sz="2200">
                <a:latin typeface="Arial"/>
                <a:cs typeface="Arial"/>
              </a:rPr>
              <a:t>servers.  </a:t>
            </a:r>
            <a:r>
              <a:rPr sz="2200" spc="-120">
                <a:latin typeface="Arial"/>
                <a:cs typeface="Arial"/>
              </a:rPr>
              <a:t>To </a:t>
            </a:r>
            <a:r>
              <a:rPr sz="2200" spc="-5">
                <a:latin typeface="Arial"/>
                <a:cs typeface="Arial"/>
              </a:rPr>
              <a:t>simplify </a:t>
            </a:r>
            <a:r>
              <a:rPr sz="2200">
                <a:latin typeface="Arial"/>
                <a:cs typeface="Arial"/>
              </a:rPr>
              <a:t>our </a:t>
            </a:r>
            <a:r>
              <a:rPr sz="2200" spc="-5">
                <a:latin typeface="Arial"/>
                <a:cs typeface="Arial"/>
              </a:rPr>
              <a:t>experiment, we </a:t>
            </a:r>
            <a:r>
              <a:rPr sz="2200">
                <a:latin typeface="Arial"/>
                <a:cs typeface="Arial"/>
              </a:rPr>
              <a:t>need to turn </a:t>
            </a:r>
            <a:r>
              <a:rPr sz="2200" spc="-5">
                <a:latin typeface="Arial"/>
                <a:cs typeface="Arial"/>
              </a:rPr>
              <a:t>it </a:t>
            </a:r>
            <a:r>
              <a:rPr sz="2200" spc="-10">
                <a:latin typeface="Arial"/>
                <a:cs typeface="Arial"/>
              </a:rPr>
              <a:t>off. </a:t>
            </a:r>
            <a:r>
              <a:rPr sz="2200" spc="-5">
                <a:latin typeface="Arial"/>
                <a:cs typeface="Arial"/>
              </a:rPr>
              <a:t>Modify</a:t>
            </a:r>
            <a:r>
              <a:rPr sz="2200" spc="155">
                <a:latin typeface="Arial"/>
                <a:cs typeface="Arial"/>
              </a:rPr>
              <a:t> </a:t>
            </a:r>
            <a:r>
              <a:rPr sz="2200">
                <a:latin typeface="Courier New"/>
                <a:cs typeface="Courier New"/>
              </a:rPr>
              <a:t>named.conf.options</a:t>
            </a:r>
            <a:r>
              <a:rPr sz="2200">
                <a:latin typeface="Arial"/>
                <a:cs typeface="Arial"/>
              </a:rPr>
              <a:t>: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62000" y="189925"/>
            <a:ext cx="8980866" cy="63286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225"/>
              <a:t>Configure</a:t>
            </a:r>
            <a:r>
              <a:rPr spc="-450"/>
              <a:t> </a:t>
            </a:r>
            <a:r>
              <a:rPr spc="-290"/>
              <a:t>Local</a:t>
            </a:r>
            <a:r>
              <a:rPr spc="-434"/>
              <a:t> </a:t>
            </a:r>
            <a:r>
              <a:rPr spc="-390"/>
              <a:t>DNS</a:t>
            </a:r>
            <a:r>
              <a:rPr spc="-445"/>
              <a:t> </a:t>
            </a:r>
            <a:r>
              <a:rPr spc="-195"/>
              <a:t>Server:</a:t>
            </a:r>
            <a:r>
              <a:rPr spc="-434"/>
              <a:t> </a:t>
            </a:r>
            <a:r>
              <a:rPr spc="-200"/>
              <a:t>Simplification</a:t>
            </a:r>
          </a:p>
        </p:txBody>
      </p:sp>
      <p:sp>
        <p:nvSpPr>
          <p:cNvPr id="4" name="object 4"/>
          <p:cNvSpPr/>
          <p:nvPr/>
        </p:nvSpPr>
        <p:spPr>
          <a:xfrm>
            <a:off x="3629134" y="2403585"/>
            <a:ext cx="4933731" cy="114121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55425" y="3910076"/>
            <a:ext cx="8117205" cy="7448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0" indent="-381000">
              <a:lnSpc>
                <a:spcPts val="2830"/>
              </a:lnSpc>
              <a:spcBef>
                <a:spcPts val="100"/>
              </a:spcBef>
              <a:buFont typeface="Wingdings"/>
              <a:buChar char=""/>
              <a:tabLst>
                <a:tab pos="393065" algn="l"/>
                <a:tab pos="393700" algn="l"/>
              </a:tabLst>
            </a:pPr>
            <a:r>
              <a:rPr sz="2400" u="heavy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Use </a:t>
            </a:r>
            <a:r>
              <a:rPr sz="2400" u="heavy" spc="-5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fixed </a:t>
            </a:r>
            <a:r>
              <a:rPr sz="2400" u="heavy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source port </a:t>
            </a:r>
            <a:r>
              <a:rPr sz="2400" u="heavy" spc="-5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(to simplify </a:t>
            </a:r>
            <a:r>
              <a:rPr sz="2400" u="heavy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our </a:t>
            </a:r>
            <a:r>
              <a:rPr sz="2400" u="heavy" spc="-5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experiment)</a:t>
            </a:r>
            <a:r>
              <a:rPr sz="2400" spc="-5">
                <a:latin typeface="Arial"/>
                <a:cs typeface="Arial"/>
              </a:rPr>
              <a:t>:</a:t>
            </a:r>
            <a:r>
              <a:rPr sz="2400">
                <a:latin typeface="Arial"/>
                <a:cs typeface="Arial"/>
              </a:rPr>
              <a:t> </a:t>
            </a:r>
            <a:r>
              <a:rPr sz="2400" spc="-5">
                <a:latin typeface="Arial"/>
                <a:cs typeface="Arial"/>
              </a:rPr>
              <a:t>Modify</a:t>
            </a:r>
            <a:endParaRPr sz="2400">
              <a:latin typeface="Arial"/>
              <a:cs typeface="Arial"/>
            </a:endParaRPr>
          </a:p>
          <a:p>
            <a:pPr marL="393700">
              <a:lnSpc>
                <a:spcPts val="2830"/>
              </a:lnSpc>
            </a:pPr>
            <a:r>
              <a:rPr sz="2400" spc="-5">
                <a:latin typeface="Courier New"/>
                <a:cs typeface="Courier New"/>
              </a:rPr>
              <a:t>named.conf.options</a:t>
            </a:r>
            <a:endParaRPr sz="2400">
              <a:latin typeface="Courier New"/>
              <a:cs typeface="Courier New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638058" y="4745854"/>
            <a:ext cx="4581673" cy="8732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607825" y="5717540"/>
            <a:ext cx="80156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0" indent="-381000">
              <a:lnSpc>
                <a:spcPct val="100000"/>
              </a:lnSpc>
              <a:spcBef>
                <a:spcPts val="100"/>
              </a:spcBef>
              <a:buFont typeface="Wingdings"/>
              <a:buChar char=""/>
              <a:tabLst>
                <a:tab pos="393065" algn="l"/>
                <a:tab pos="393700" algn="l"/>
              </a:tabLst>
            </a:pPr>
            <a:r>
              <a:rPr sz="2400" u="heavy" spc="-5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Restart </a:t>
            </a:r>
            <a:r>
              <a:rPr sz="2400" u="heavy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DNS </a:t>
            </a:r>
            <a:r>
              <a:rPr sz="2400" u="heavy" spc="-5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Server</a:t>
            </a:r>
            <a:r>
              <a:rPr sz="2400" spc="-5">
                <a:latin typeface="Arial"/>
                <a:cs typeface="Arial"/>
              </a:rPr>
              <a:t>: </a:t>
            </a:r>
            <a:r>
              <a:rPr sz="2400" spc="-5">
                <a:latin typeface="Courier New"/>
                <a:cs typeface="Courier New"/>
              </a:rPr>
              <a:t>sudo service bind9</a:t>
            </a:r>
            <a:r>
              <a:rPr sz="2400" spc="-65">
                <a:latin typeface="Courier New"/>
                <a:cs typeface="Courier New"/>
              </a:rPr>
              <a:t> </a:t>
            </a:r>
            <a:r>
              <a:rPr sz="2400" spc="-5">
                <a:latin typeface="Courier New"/>
                <a:cs typeface="Courier New"/>
              </a:rPr>
              <a:t>restart</a:t>
            </a:r>
            <a:endParaRPr sz="24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13440" y="668020"/>
            <a:ext cx="9844405" cy="1412240"/>
          </a:xfrm>
          <a:prstGeom prst="rect">
            <a:avLst/>
          </a:prstGeom>
        </p:spPr>
        <p:txBody>
          <a:bodyPr vert="horz" wrap="square" lIns="0" tIns="204470" rIns="0" bIns="0" rtlCol="0">
            <a:spAutoFit/>
          </a:bodyPr>
          <a:lstStyle/>
          <a:p>
            <a:pPr marL="71755">
              <a:lnSpc>
                <a:spcPct val="100000"/>
              </a:lnSpc>
              <a:spcBef>
                <a:spcPts val="1610"/>
              </a:spcBef>
            </a:pPr>
            <a:r>
              <a:rPr sz="2200" spc="-80">
                <a:solidFill>
                  <a:srgbClr val="595959"/>
                </a:solidFill>
                <a:latin typeface="Century"/>
                <a:cs typeface="Century"/>
              </a:rPr>
              <a:t>Setup</a:t>
            </a:r>
            <a:endParaRPr sz="2200">
              <a:latin typeface="Century"/>
              <a:cs typeface="Century"/>
            </a:endParaRPr>
          </a:p>
          <a:p>
            <a:pPr marL="393700" indent="-381000">
              <a:lnSpc>
                <a:spcPts val="2630"/>
              </a:lnSpc>
              <a:spcBef>
                <a:spcPts val="1510"/>
              </a:spcBef>
              <a:buFont typeface="Wingdings"/>
              <a:buChar char=""/>
              <a:tabLst>
                <a:tab pos="393065" algn="l"/>
                <a:tab pos="393700" algn="l"/>
                <a:tab pos="2290445" algn="l"/>
              </a:tabLst>
            </a:pPr>
            <a:r>
              <a:rPr sz="2200" u="sng" spc="-5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Create</a:t>
            </a:r>
            <a:r>
              <a:rPr sz="2200" u="sng" spc="5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2200" u="sng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zones:</a:t>
            </a:r>
            <a:r>
              <a:rPr sz="2200">
                <a:latin typeface="Arial"/>
                <a:cs typeface="Arial"/>
              </a:rPr>
              <a:t>	</a:t>
            </a:r>
            <a:r>
              <a:rPr sz="2200" spc="-5">
                <a:latin typeface="Arial"/>
                <a:cs typeface="Arial"/>
              </a:rPr>
              <a:t>Create two </a:t>
            </a:r>
            <a:r>
              <a:rPr sz="2200">
                <a:latin typeface="Arial"/>
                <a:cs typeface="Arial"/>
              </a:rPr>
              <a:t>zone </a:t>
            </a:r>
            <a:r>
              <a:rPr sz="2200" spc="-5">
                <a:latin typeface="Arial"/>
                <a:cs typeface="Arial"/>
              </a:rPr>
              <a:t>entries in </a:t>
            </a:r>
            <a:r>
              <a:rPr sz="2200">
                <a:latin typeface="Arial"/>
                <a:cs typeface="Arial"/>
              </a:rPr>
              <a:t>the </a:t>
            </a:r>
            <a:r>
              <a:rPr sz="2200" spc="-5">
                <a:latin typeface="Arial"/>
                <a:cs typeface="Arial"/>
              </a:rPr>
              <a:t>DNS </a:t>
            </a:r>
            <a:r>
              <a:rPr sz="2200">
                <a:latin typeface="Arial"/>
                <a:cs typeface="Arial"/>
              </a:rPr>
              <a:t>server by </a:t>
            </a:r>
            <a:r>
              <a:rPr sz="2200" spc="-5">
                <a:latin typeface="Arial"/>
                <a:cs typeface="Arial"/>
              </a:rPr>
              <a:t>adding </a:t>
            </a:r>
            <a:r>
              <a:rPr sz="2200">
                <a:latin typeface="Arial"/>
                <a:cs typeface="Arial"/>
              </a:rPr>
              <a:t>them</a:t>
            </a:r>
            <a:r>
              <a:rPr sz="2200" spc="35">
                <a:latin typeface="Arial"/>
                <a:cs typeface="Arial"/>
              </a:rPr>
              <a:t> </a:t>
            </a:r>
            <a:r>
              <a:rPr sz="2200">
                <a:latin typeface="Arial"/>
                <a:cs typeface="Arial"/>
              </a:rPr>
              <a:t>to</a:t>
            </a:r>
          </a:p>
          <a:p>
            <a:pPr marL="393700">
              <a:lnSpc>
                <a:spcPts val="2630"/>
              </a:lnSpc>
            </a:pPr>
            <a:r>
              <a:rPr sz="2200">
                <a:latin typeface="Courier New"/>
                <a:cs typeface="Courier New"/>
              </a:rPr>
              <a:t>/etc/bind/named.conf</a:t>
            </a:r>
            <a:r>
              <a:rPr sz="2200">
                <a:latin typeface="Arial"/>
                <a:cs typeface="Arial"/>
              </a:rPr>
              <a:t>.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21461" y="152400"/>
            <a:ext cx="8066466" cy="63286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195"/>
              <a:t>Set</a:t>
            </a:r>
            <a:r>
              <a:rPr spc="-459"/>
              <a:t> </a:t>
            </a:r>
            <a:r>
              <a:rPr spc="-285"/>
              <a:t>Up</a:t>
            </a:r>
            <a:r>
              <a:rPr spc="-455"/>
              <a:t> </a:t>
            </a:r>
            <a:r>
              <a:rPr spc="-390"/>
              <a:t>DNS</a:t>
            </a:r>
            <a:r>
              <a:rPr spc="-455"/>
              <a:t> </a:t>
            </a:r>
            <a:r>
              <a:rPr spc="-254"/>
              <a:t>Zones</a:t>
            </a:r>
            <a:r>
              <a:rPr spc="-455"/>
              <a:t> </a:t>
            </a:r>
            <a:r>
              <a:rPr spc="-190"/>
              <a:t>on</a:t>
            </a:r>
            <a:r>
              <a:rPr spc="-459"/>
              <a:t> </a:t>
            </a:r>
            <a:r>
              <a:rPr spc="-290"/>
              <a:t>Local</a:t>
            </a:r>
            <a:r>
              <a:rPr spc="-450"/>
              <a:t> </a:t>
            </a:r>
            <a:r>
              <a:rPr spc="-390"/>
              <a:t>DNS</a:t>
            </a:r>
            <a:r>
              <a:rPr spc="-455"/>
              <a:t> </a:t>
            </a:r>
            <a:r>
              <a:rPr spc="-204"/>
              <a:t>Server</a:t>
            </a:r>
          </a:p>
        </p:txBody>
      </p:sp>
      <p:sp>
        <p:nvSpPr>
          <p:cNvPr id="4" name="object 4"/>
          <p:cNvSpPr/>
          <p:nvPr/>
        </p:nvSpPr>
        <p:spPr>
          <a:xfrm>
            <a:off x="1097908" y="2962396"/>
            <a:ext cx="5395427" cy="24284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7353286" y="2986532"/>
            <a:ext cx="2587625" cy="217170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1750" marR="5080">
              <a:lnSpc>
                <a:spcPct val="100800"/>
              </a:lnSpc>
              <a:spcBef>
                <a:spcPts val="75"/>
              </a:spcBef>
            </a:pPr>
            <a:r>
              <a:rPr sz="2400" spc="-5">
                <a:latin typeface="Arial"/>
                <a:cs typeface="Arial"/>
              </a:rPr>
              <a:t>For forward</a:t>
            </a:r>
            <a:r>
              <a:rPr sz="2400" spc="-65">
                <a:latin typeface="Arial"/>
                <a:cs typeface="Arial"/>
              </a:rPr>
              <a:t> </a:t>
            </a:r>
            <a:r>
              <a:rPr sz="2400">
                <a:latin typeface="Arial"/>
                <a:cs typeface="Arial"/>
              </a:rPr>
              <a:t>lookup  </a:t>
            </a:r>
            <a:r>
              <a:rPr sz="2400" spc="-5">
                <a:latin typeface="Arial"/>
                <a:cs typeface="Arial"/>
              </a:rPr>
              <a:t>(Hostname </a:t>
            </a:r>
            <a:r>
              <a:rPr sz="2400">
                <a:latin typeface="Wingdings"/>
                <a:cs typeface="Wingdings"/>
              </a:rPr>
              <a:t></a:t>
            </a:r>
            <a:r>
              <a:rPr sz="2400" spc="30">
                <a:latin typeface="Times New Roman"/>
                <a:cs typeface="Times New Roman"/>
              </a:rPr>
              <a:t> </a:t>
            </a:r>
            <a:r>
              <a:rPr sz="2400" spc="-5">
                <a:latin typeface="Arial"/>
                <a:cs typeface="Arial"/>
              </a:rPr>
              <a:t>IP).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700">
              <a:latin typeface="Arial"/>
              <a:cs typeface="Arial"/>
            </a:endParaRPr>
          </a:p>
          <a:p>
            <a:pPr marL="12700" marR="24130">
              <a:lnSpc>
                <a:spcPct val="100800"/>
              </a:lnSpc>
              <a:spcBef>
                <a:spcPts val="2200"/>
              </a:spcBef>
            </a:pPr>
            <a:r>
              <a:rPr sz="2400" spc="-5">
                <a:latin typeface="Arial"/>
                <a:cs typeface="Arial"/>
              </a:rPr>
              <a:t>For </a:t>
            </a:r>
            <a:r>
              <a:rPr sz="2400">
                <a:latin typeface="Arial"/>
                <a:cs typeface="Arial"/>
              </a:rPr>
              <a:t>reverse</a:t>
            </a:r>
            <a:r>
              <a:rPr sz="2400" spc="-95">
                <a:latin typeface="Arial"/>
                <a:cs typeface="Arial"/>
              </a:rPr>
              <a:t> </a:t>
            </a:r>
            <a:r>
              <a:rPr sz="2400">
                <a:latin typeface="Arial"/>
                <a:cs typeface="Arial"/>
              </a:rPr>
              <a:t>lookup  </a:t>
            </a:r>
            <a:r>
              <a:rPr sz="2400" spc="-5">
                <a:latin typeface="Arial"/>
                <a:cs typeface="Arial"/>
              </a:rPr>
              <a:t>(IP </a:t>
            </a:r>
            <a:r>
              <a:rPr sz="2400">
                <a:latin typeface="Wingdings"/>
                <a:cs typeface="Wingdings"/>
              </a:rPr>
              <a:t></a:t>
            </a:r>
            <a:r>
              <a:rPr sz="2400" spc="30">
                <a:latin typeface="Times New Roman"/>
                <a:cs typeface="Times New Roman"/>
              </a:rPr>
              <a:t> </a:t>
            </a:r>
            <a:r>
              <a:rPr sz="2400" spc="-5">
                <a:latin typeface="Arial"/>
                <a:cs typeface="Arial"/>
              </a:rPr>
              <a:t>hostname).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751774" y="3323705"/>
            <a:ext cx="391160" cy="184150"/>
          </a:xfrm>
          <a:custGeom>
            <a:avLst/>
            <a:gdLst/>
            <a:ahLst/>
            <a:cxnLst/>
            <a:rect l="l" t="t" r="r" b="b"/>
            <a:pathLst>
              <a:path w="391159" h="184150">
                <a:moveTo>
                  <a:pt x="92015" y="0"/>
                </a:moveTo>
                <a:lnTo>
                  <a:pt x="0" y="92015"/>
                </a:lnTo>
                <a:lnTo>
                  <a:pt x="92015" y="184031"/>
                </a:lnTo>
                <a:lnTo>
                  <a:pt x="92015" y="138023"/>
                </a:lnTo>
                <a:lnTo>
                  <a:pt x="391064" y="138023"/>
                </a:lnTo>
                <a:lnTo>
                  <a:pt x="391064" y="46008"/>
                </a:lnTo>
                <a:lnTo>
                  <a:pt x="92015" y="46008"/>
                </a:lnTo>
                <a:lnTo>
                  <a:pt x="92015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751775" y="3323706"/>
            <a:ext cx="391160" cy="184150"/>
          </a:xfrm>
          <a:custGeom>
            <a:avLst/>
            <a:gdLst/>
            <a:ahLst/>
            <a:cxnLst/>
            <a:rect l="l" t="t" r="r" b="b"/>
            <a:pathLst>
              <a:path w="391159" h="184150">
                <a:moveTo>
                  <a:pt x="391064" y="138023"/>
                </a:moveTo>
                <a:lnTo>
                  <a:pt x="92015" y="138023"/>
                </a:lnTo>
                <a:lnTo>
                  <a:pt x="92015" y="184031"/>
                </a:lnTo>
                <a:lnTo>
                  <a:pt x="0" y="92015"/>
                </a:lnTo>
                <a:lnTo>
                  <a:pt x="92015" y="0"/>
                </a:lnTo>
                <a:lnTo>
                  <a:pt x="92015" y="46007"/>
                </a:lnTo>
                <a:lnTo>
                  <a:pt x="391064" y="46007"/>
                </a:lnTo>
                <a:lnTo>
                  <a:pt x="391064" y="138023"/>
                </a:lnTo>
                <a:close/>
              </a:path>
            </a:pathLst>
          </a:custGeom>
          <a:ln w="12700">
            <a:solidFill>
              <a:srgbClr val="0070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702882" y="4707914"/>
            <a:ext cx="391160" cy="184150"/>
          </a:xfrm>
          <a:custGeom>
            <a:avLst/>
            <a:gdLst/>
            <a:ahLst/>
            <a:cxnLst/>
            <a:rect l="l" t="t" r="r" b="b"/>
            <a:pathLst>
              <a:path w="391159" h="184150">
                <a:moveTo>
                  <a:pt x="92015" y="0"/>
                </a:moveTo>
                <a:lnTo>
                  <a:pt x="0" y="92015"/>
                </a:lnTo>
                <a:lnTo>
                  <a:pt x="92015" y="184031"/>
                </a:lnTo>
                <a:lnTo>
                  <a:pt x="92015" y="138023"/>
                </a:lnTo>
                <a:lnTo>
                  <a:pt x="391064" y="138023"/>
                </a:lnTo>
                <a:lnTo>
                  <a:pt x="391064" y="46008"/>
                </a:lnTo>
                <a:lnTo>
                  <a:pt x="92015" y="46008"/>
                </a:lnTo>
                <a:lnTo>
                  <a:pt x="92015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702883" y="4707914"/>
            <a:ext cx="391160" cy="184150"/>
          </a:xfrm>
          <a:custGeom>
            <a:avLst/>
            <a:gdLst/>
            <a:ahLst/>
            <a:cxnLst/>
            <a:rect l="l" t="t" r="r" b="b"/>
            <a:pathLst>
              <a:path w="391159" h="184150">
                <a:moveTo>
                  <a:pt x="391064" y="138023"/>
                </a:moveTo>
                <a:lnTo>
                  <a:pt x="92015" y="138023"/>
                </a:lnTo>
                <a:lnTo>
                  <a:pt x="92015" y="184031"/>
                </a:lnTo>
                <a:lnTo>
                  <a:pt x="0" y="92015"/>
                </a:lnTo>
                <a:lnTo>
                  <a:pt x="92015" y="0"/>
                </a:lnTo>
                <a:lnTo>
                  <a:pt x="92015" y="46007"/>
                </a:lnTo>
                <a:lnTo>
                  <a:pt x="391064" y="46007"/>
                </a:lnTo>
                <a:lnTo>
                  <a:pt x="391064" y="138023"/>
                </a:lnTo>
                <a:close/>
              </a:path>
            </a:pathLst>
          </a:custGeom>
          <a:ln w="12700">
            <a:solidFill>
              <a:srgbClr val="0070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486243" y="1573932"/>
            <a:ext cx="133350" cy="3105150"/>
          </a:xfrm>
          <a:custGeom>
            <a:avLst/>
            <a:gdLst/>
            <a:ahLst/>
            <a:cxnLst/>
            <a:rect l="l" t="t" r="r" b="b"/>
            <a:pathLst>
              <a:path w="133350" h="3105150">
                <a:moveTo>
                  <a:pt x="44449" y="2971327"/>
                </a:moveTo>
                <a:lnTo>
                  <a:pt x="0" y="2971398"/>
                </a:lnTo>
                <a:lnTo>
                  <a:pt x="66888" y="3104640"/>
                </a:lnTo>
                <a:lnTo>
                  <a:pt x="122208" y="2993556"/>
                </a:lnTo>
                <a:lnTo>
                  <a:pt x="44485" y="2993556"/>
                </a:lnTo>
                <a:lnTo>
                  <a:pt x="44449" y="2971327"/>
                </a:lnTo>
                <a:close/>
              </a:path>
              <a:path w="133350" h="3105150">
                <a:moveTo>
                  <a:pt x="133350" y="2971184"/>
                </a:moveTo>
                <a:lnTo>
                  <a:pt x="44449" y="2971327"/>
                </a:lnTo>
                <a:lnTo>
                  <a:pt x="44485" y="2993556"/>
                </a:lnTo>
                <a:lnTo>
                  <a:pt x="88935" y="2993485"/>
                </a:lnTo>
                <a:lnTo>
                  <a:pt x="88899" y="2971255"/>
                </a:lnTo>
                <a:lnTo>
                  <a:pt x="133314" y="2971255"/>
                </a:lnTo>
                <a:close/>
              </a:path>
              <a:path w="133350" h="3105150">
                <a:moveTo>
                  <a:pt x="133314" y="2971255"/>
                </a:moveTo>
                <a:lnTo>
                  <a:pt x="88899" y="2971255"/>
                </a:lnTo>
                <a:lnTo>
                  <a:pt x="88935" y="2993485"/>
                </a:lnTo>
                <a:lnTo>
                  <a:pt x="44485" y="2993556"/>
                </a:lnTo>
                <a:lnTo>
                  <a:pt x="122208" y="2993556"/>
                </a:lnTo>
                <a:lnTo>
                  <a:pt x="133314" y="2971255"/>
                </a:lnTo>
                <a:close/>
              </a:path>
              <a:path w="133350" h="3105150">
                <a:moveTo>
                  <a:pt x="84122" y="0"/>
                </a:moveTo>
                <a:lnTo>
                  <a:pt x="39672" y="71"/>
                </a:lnTo>
                <a:lnTo>
                  <a:pt x="44449" y="2971327"/>
                </a:lnTo>
                <a:lnTo>
                  <a:pt x="88899" y="2971255"/>
                </a:lnTo>
                <a:lnTo>
                  <a:pt x="84122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0916606" y="1577037"/>
            <a:ext cx="450308" cy="406176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037082" y="48102"/>
            <a:ext cx="8216265" cy="6296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en-US" altLang="en-US" sz="4000">
                <a:cs typeface="Calibri" panose="020F0502020204030204" pitchFamily="34" charset="0"/>
              </a:rPr>
              <a:t>TCP/IP Network Model (review)</a:t>
            </a:r>
            <a:endParaRPr sz="4300">
              <a:latin typeface="Calibri Light"/>
              <a:cs typeface="Calibri Ligh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28444" y="5744971"/>
            <a:ext cx="9417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i="1">
                <a:solidFill>
                  <a:srgbClr val="000099"/>
                </a:solidFill>
                <a:latin typeface="Arial"/>
                <a:cs typeface="Arial"/>
              </a:rPr>
              <a:t>source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975629" y="1559548"/>
            <a:ext cx="450309" cy="406176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35445" y="5073984"/>
            <a:ext cx="803274" cy="7715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05865" y="5147994"/>
            <a:ext cx="390582" cy="35329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313688" y="1426463"/>
            <a:ext cx="1850136" cy="409651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0" name="object 10"/>
          <p:cNvGraphicFramePr>
            <a:graphicFrameLocks noGrp="1"/>
          </p:cNvGraphicFramePr>
          <p:nvPr/>
        </p:nvGraphicFramePr>
        <p:xfrm>
          <a:off x="1364808" y="1571146"/>
          <a:ext cx="1649095" cy="387098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490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05499">
                <a:tc>
                  <a:txBody>
                    <a:bodyPr/>
                    <a:lstStyle/>
                    <a:p>
                      <a:pPr marL="26670" algn="ctr">
                        <a:lnSpc>
                          <a:spcPct val="100000"/>
                        </a:lnSpc>
                        <a:spcBef>
                          <a:spcPts val="1265"/>
                        </a:spcBef>
                      </a:pPr>
                      <a:r>
                        <a:rPr sz="2400" spc="-10">
                          <a:latin typeface="Calibri"/>
                          <a:cs typeface="Calibri"/>
                        </a:rPr>
                        <a:t>application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60655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6975">
                <a:tc>
                  <a:txBody>
                    <a:bodyPr/>
                    <a:lstStyle/>
                    <a:p>
                      <a:pPr marL="27305" algn="ctr">
                        <a:lnSpc>
                          <a:spcPct val="100000"/>
                        </a:lnSpc>
                        <a:spcBef>
                          <a:spcPts val="1115"/>
                        </a:spcBef>
                      </a:pPr>
                      <a:r>
                        <a:rPr sz="2400" spc="-10">
                          <a:latin typeface="Calibri"/>
                          <a:cs typeface="Calibri"/>
                        </a:rPr>
                        <a:t>transport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41605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7015">
                <a:tc>
                  <a:txBody>
                    <a:bodyPr/>
                    <a:lstStyle/>
                    <a:p>
                      <a:pPr marL="27305" algn="ctr">
                        <a:lnSpc>
                          <a:spcPct val="100000"/>
                        </a:lnSpc>
                        <a:spcBef>
                          <a:spcPts val="1055"/>
                        </a:spcBef>
                      </a:pPr>
                      <a:r>
                        <a:rPr sz="2400" spc="-10">
                          <a:latin typeface="Calibri"/>
                          <a:cs typeface="Calibri"/>
                        </a:rPr>
                        <a:t>network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33985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81989">
                <a:tc>
                  <a:txBody>
                    <a:bodyPr/>
                    <a:lstStyle/>
                    <a:p>
                      <a:pPr marL="27305" algn="ctr">
                        <a:lnSpc>
                          <a:spcPct val="100000"/>
                        </a:lnSpc>
                        <a:spcBef>
                          <a:spcPts val="1445"/>
                        </a:spcBef>
                      </a:pPr>
                      <a:r>
                        <a:rPr sz="2400" spc="-5">
                          <a:latin typeface="Calibri"/>
                          <a:cs typeface="Calibri"/>
                        </a:rPr>
                        <a:t>link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83515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49504">
                <a:tc>
                  <a:txBody>
                    <a:bodyPr/>
                    <a:lstStyle/>
                    <a:p>
                      <a:pPr marL="26670" algn="ctr">
                        <a:lnSpc>
                          <a:spcPct val="100000"/>
                        </a:lnSpc>
                        <a:spcBef>
                          <a:spcPts val="1480"/>
                        </a:spcBef>
                      </a:pPr>
                      <a:r>
                        <a:rPr sz="2400" spc="-15">
                          <a:latin typeface="Calibri"/>
                          <a:cs typeface="Calibri"/>
                        </a:rPr>
                        <a:t>physical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8796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1" name="object 11"/>
          <p:cNvSpPr/>
          <p:nvPr/>
        </p:nvSpPr>
        <p:spPr>
          <a:xfrm>
            <a:off x="11126122" y="4961743"/>
            <a:ext cx="352662" cy="79684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1126121" y="5052562"/>
            <a:ext cx="157480" cy="16510"/>
          </a:xfrm>
          <a:custGeom>
            <a:avLst/>
            <a:gdLst/>
            <a:ahLst/>
            <a:cxnLst/>
            <a:rect l="l" t="t" r="r" b="b"/>
            <a:pathLst>
              <a:path w="157479" h="16510">
                <a:moveTo>
                  <a:pt x="0" y="16353"/>
                </a:moveTo>
                <a:lnTo>
                  <a:pt x="157264" y="16353"/>
                </a:lnTo>
                <a:lnTo>
                  <a:pt x="157264" y="0"/>
                </a:lnTo>
                <a:lnTo>
                  <a:pt x="0" y="0"/>
                </a:lnTo>
                <a:lnTo>
                  <a:pt x="0" y="1635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1121359" y="5047800"/>
            <a:ext cx="167005" cy="26034"/>
          </a:xfrm>
          <a:custGeom>
            <a:avLst/>
            <a:gdLst/>
            <a:ahLst/>
            <a:cxnLst/>
            <a:rect l="l" t="t" r="r" b="b"/>
            <a:pathLst>
              <a:path w="167004" h="26035">
                <a:moveTo>
                  <a:pt x="0" y="25879"/>
                </a:moveTo>
                <a:lnTo>
                  <a:pt x="166790" y="25879"/>
                </a:lnTo>
                <a:lnTo>
                  <a:pt x="166790" y="0"/>
                </a:lnTo>
                <a:lnTo>
                  <a:pt x="0" y="0"/>
                </a:lnTo>
                <a:lnTo>
                  <a:pt x="0" y="258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1267659" y="5044182"/>
            <a:ext cx="152400" cy="52705"/>
          </a:xfrm>
          <a:custGeom>
            <a:avLst/>
            <a:gdLst/>
            <a:ahLst/>
            <a:cxnLst/>
            <a:rect l="l" t="t" r="r" b="b"/>
            <a:pathLst>
              <a:path w="152400" h="52704">
                <a:moveTo>
                  <a:pt x="125816" y="0"/>
                </a:moveTo>
                <a:lnTo>
                  <a:pt x="26135" y="0"/>
                </a:lnTo>
                <a:lnTo>
                  <a:pt x="15961" y="2053"/>
                </a:lnTo>
                <a:lnTo>
                  <a:pt x="7654" y="7654"/>
                </a:lnTo>
                <a:lnTo>
                  <a:pt x="2053" y="15961"/>
                </a:lnTo>
                <a:lnTo>
                  <a:pt x="0" y="26135"/>
                </a:lnTo>
                <a:lnTo>
                  <a:pt x="2053" y="36307"/>
                </a:lnTo>
                <a:lnTo>
                  <a:pt x="7654" y="44614"/>
                </a:lnTo>
                <a:lnTo>
                  <a:pt x="15961" y="50215"/>
                </a:lnTo>
                <a:lnTo>
                  <a:pt x="26135" y="52269"/>
                </a:lnTo>
                <a:lnTo>
                  <a:pt x="125816" y="52269"/>
                </a:lnTo>
                <a:lnTo>
                  <a:pt x="135988" y="50215"/>
                </a:lnTo>
                <a:lnTo>
                  <a:pt x="144295" y="44614"/>
                </a:lnTo>
                <a:lnTo>
                  <a:pt x="149896" y="36307"/>
                </a:lnTo>
                <a:lnTo>
                  <a:pt x="151950" y="26135"/>
                </a:lnTo>
                <a:lnTo>
                  <a:pt x="149896" y="15961"/>
                </a:lnTo>
                <a:lnTo>
                  <a:pt x="144295" y="7654"/>
                </a:lnTo>
                <a:lnTo>
                  <a:pt x="135988" y="2053"/>
                </a:lnTo>
                <a:lnTo>
                  <a:pt x="1258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1270188" y="5049626"/>
            <a:ext cx="146682" cy="4138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1128750" y="5168087"/>
            <a:ext cx="157480" cy="16510"/>
          </a:xfrm>
          <a:custGeom>
            <a:avLst/>
            <a:gdLst/>
            <a:ahLst/>
            <a:cxnLst/>
            <a:rect l="l" t="t" r="r" b="b"/>
            <a:pathLst>
              <a:path w="157479" h="16510">
                <a:moveTo>
                  <a:pt x="0" y="16355"/>
                </a:moveTo>
                <a:lnTo>
                  <a:pt x="157265" y="16355"/>
                </a:lnTo>
                <a:lnTo>
                  <a:pt x="157265" y="0"/>
                </a:lnTo>
                <a:lnTo>
                  <a:pt x="0" y="0"/>
                </a:lnTo>
                <a:lnTo>
                  <a:pt x="0" y="163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1123988" y="5163324"/>
            <a:ext cx="167005" cy="26034"/>
          </a:xfrm>
          <a:custGeom>
            <a:avLst/>
            <a:gdLst/>
            <a:ahLst/>
            <a:cxnLst/>
            <a:rect l="l" t="t" r="r" b="b"/>
            <a:pathLst>
              <a:path w="167004" h="26035">
                <a:moveTo>
                  <a:pt x="0" y="25879"/>
                </a:moveTo>
                <a:lnTo>
                  <a:pt x="166790" y="25879"/>
                </a:lnTo>
                <a:lnTo>
                  <a:pt x="166790" y="0"/>
                </a:lnTo>
                <a:lnTo>
                  <a:pt x="0" y="0"/>
                </a:lnTo>
                <a:lnTo>
                  <a:pt x="0" y="258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1267555" y="5157002"/>
            <a:ext cx="152400" cy="46990"/>
          </a:xfrm>
          <a:custGeom>
            <a:avLst/>
            <a:gdLst/>
            <a:ahLst/>
            <a:cxnLst/>
            <a:rect l="l" t="t" r="r" b="b"/>
            <a:pathLst>
              <a:path w="152400" h="46989">
                <a:moveTo>
                  <a:pt x="128638" y="0"/>
                </a:moveTo>
                <a:lnTo>
                  <a:pt x="23313" y="0"/>
                </a:lnTo>
                <a:lnTo>
                  <a:pt x="14238" y="1832"/>
                </a:lnTo>
                <a:lnTo>
                  <a:pt x="6828" y="6828"/>
                </a:lnTo>
                <a:lnTo>
                  <a:pt x="1832" y="14238"/>
                </a:lnTo>
                <a:lnTo>
                  <a:pt x="0" y="23313"/>
                </a:lnTo>
                <a:lnTo>
                  <a:pt x="1832" y="32388"/>
                </a:lnTo>
                <a:lnTo>
                  <a:pt x="6828" y="39799"/>
                </a:lnTo>
                <a:lnTo>
                  <a:pt x="14238" y="44795"/>
                </a:lnTo>
                <a:lnTo>
                  <a:pt x="23313" y="46628"/>
                </a:lnTo>
                <a:lnTo>
                  <a:pt x="128638" y="46628"/>
                </a:lnTo>
                <a:lnTo>
                  <a:pt x="137712" y="44795"/>
                </a:lnTo>
                <a:lnTo>
                  <a:pt x="145123" y="39799"/>
                </a:lnTo>
                <a:lnTo>
                  <a:pt x="150119" y="32388"/>
                </a:lnTo>
                <a:lnTo>
                  <a:pt x="151951" y="23313"/>
                </a:lnTo>
                <a:lnTo>
                  <a:pt x="150119" y="14238"/>
                </a:lnTo>
                <a:lnTo>
                  <a:pt x="145123" y="6828"/>
                </a:lnTo>
                <a:lnTo>
                  <a:pt x="137712" y="1832"/>
                </a:lnTo>
                <a:lnTo>
                  <a:pt x="12863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1270295" y="5162706"/>
            <a:ext cx="146682" cy="3589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1128750" y="5283611"/>
            <a:ext cx="157480" cy="16510"/>
          </a:xfrm>
          <a:custGeom>
            <a:avLst/>
            <a:gdLst/>
            <a:ahLst/>
            <a:cxnLst/>
            <a:rect l="l" t="t" r="r" b="b"/>
            <a:pathLst>
              <a:path w="157479" h="16510">
                <a:moveTo>
                  <a:pt x="0" y="16353"/>
                </a:moveTo>
                <a:lnTo>
                  <a:pt x="157265" y="16353"/>
                </a:lnTo>
                <a:lnTo>
                  <a:pt x="157265" y="0"/>
                </a:lnTo>
                <a:lnTo>
                  <a:pt x="0" y="0"/>
                </a:lnTo>
                <a:lnTo>
                  <a:pt x="0" y="1635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1123988" y="5278849"/>
            <a:ext cx="167005" cy="26034"/>
          </a:xfrm>
          <a:custGeom>
            <a:avLst/>
            <a:gdLst/>
            <a:ahLst/>
            <a:cxnLst/>
            <a:rect l="l" t="t" r="r" b="b"/>
            <a:pathLst>
              <a:path w="167004" h="26035">
                <a:moveTo>
                  <a:pt x="0" y="25879"/>
                </a:moveTo>
                <a:lnTo>
                  <a:pt x="166790" y="25879"/>
                </a:lnTo>
                <a:lnTo>
                  <a:pt x="166790" y="0"/>
                </a:lnTo>
                <a:lnTo>
                  <a:pt x="0" y="0"/>
                </a:lnTo>
                <a:lnTo>
                  <a:pt x="0" y="258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1131382" y="5388349"/>
            <a:ext cx="157480" cy="16510"/>
          </a:xfrm>
          <a:custGeom>
            <a:avLst/>
            <a:gdLst/>
            <a:ahLst/>
            <a:cxnLst/>
            <a:rect l="l" t="t" r="r" b="b"/>
            <a:pathLst>
              <a:path w="157479" h="16510">
                <a:moveTo>
                  <a:pt x="0" y="16353"/>
                </a:moveTo>
                <a:lnTo>
                  <a:pt x="157264" y="16353"/>
                </a:lnTo>
                <a:lnTo>
                  <a:pt x="157264" y="0"/>
                </a:lnTo>
                <a:lnTo>
                  <a:pt x="0" y="0"/>
                </a:lnTo>
                <a:lnTo>
                  <a:pt x="0" y="1635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1126620" y="5383587"/>
            <a:ext cx="167005" cy="26034"/>
          </a:xfrm>
          <a:custGeom>
            <a:avLst/>
            <a:gdLst/>
            <a:ahLst/>
            <a:cxnLst/>
            <a:rect l="l" t="t" r="r" b="b"/>
            <a:pathLst>
              <a:path w="167004" h="26035">
                <a:moveTo>
                  <a:pt x="0" y="25879"/>
                </a:moveTo>
                <a:lnTo>
                  <a:pt x="166790" y="25879"/>
                </a:lnTo>
                <a:lnTo>
                  <a:pt x="166790" y="0"/>
                </a:lnTo>
                <a:lnTo>
                  <a:pt x="0" y="0"/>
                </a:lnTo>
                <a:lnTo>
                  <a:pt x="0" y="258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1265031" y="5385410"/>
            <a:ext cx="152400" cy="46990"/>
          </a:xfrm>
          <a:custGeom>
            <a:avLst/>
            <a:gdLst/>
            <a:ahLst/>
            <a:cxnLst/>
            <a:rect l="l" t="t" r="r" b="b"/>
            <a:pathLst>
              <a:path w="152400" h="46989">
                <a:moveTo>
                  <a:pt x="128564" y="0"/>
                </a:moveTo>
                <a:lnTo>
                  <a:pt x="23436" y="0"/>
                </a:lnTo>
                <a:lnTo>
                  <a:pt x="14314" y="1841"/>
                </a:lnTo>
                <a:lnTo>
                  <a:pt x="6864" y="6864"/>
                </a:lnTo>
                <a:lnTo>
                  <a:pt x="1841" y="14313"/>
                </a:lnTo>
                <a:lnTo>
                  <a:pt x="0" y="23436"/>
                </a:lnTo>
                <a:lnTo>
                  <a:pt x="1841" y="32559"/>
                </a:lnTo>
                <a:lnTo>
                  <a:pt x="6864" y="40008"/>
                </a:lnTo>
                <a:lnTo>
                  <a:pt x="14314" y="45031"/>
                </a:lnTo>
                <a:lnTo>
                  <a:pt x="23436" y="46873"/>
                </a:lnTo>
                <a:lnTo>
                  <a:pt x="128564" y="46873"/>
                </a:lnTo>
                <a:lnTo>
                  <a:pt x="137687" y="45031"/>
                </a:lnTo>
                <a:lnTo>
                  <a:pt x="145136" y="40008"/>
                </a:lnTo>
                <a:lnTo>
                  <a:pt x="150159" y="32559"/>
                </a:lnTo>
                <a:lnTo>
                  <a:pt x="152001" y="23436"/>
                </a:lnTo>
                <a:lnTo>
                  <a:pt x="150159" y="14313"/>
                </a:lnTo>
                <a:lnTo>
                  <a:pt x="145136" y="6864"/>
                </a:lnTo>
                <a:lnTo>
                  <a:pt x="137687" y="1841"/>
                </a:lnTo>
                <a:lnTo>
                  <a:pt x="12856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1267567" y="5385410"/>
            <a:ext cx="146722" cy="4120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1265029" y="5275261"/>
            <a:ext cx="154940" cy="46990"/>
          </a:xfrm>
          <a:custGeom>
            <a:avLst/>
            <a:gdLst/>
            <a:ahLst/>
            <a:cxnLst/>
            <a:rect l="l" t="t" r="r" b="b"/>
            <a:pathLst>
              <a:path w="154940" h="46989">
                <a:moveTo>
                  <a:pt x="131221" y="0"/>
                </a:moveTo>
                <a:lnTo>
                  <a:pt x="23313" y="0"/>
                </a:lnTo>
                <a:lnTo>
                  <a:pt x="14238" y="1831"/>
                </a:lnTo>
                <a:lnTo>
                  <a:pt x="6828" y="6827"/>
                </a:lnTo>
                <a:lnTo>
                  <a:pt x="1832" y="14238"/>
                </a:lnTo>
                <a:lnTo>
                  <a:pt x="0" y="23313"/>
                </a:lnTo>
                <a:lnTo>
                  <a:pt x="1832" y="32387"/>
                </a:lnTo>
                <a:lnTo>
                  <a:pt x="6828" y="39798"/>
                </a:lnTo>
                <a:lnTo>
                  <a:pt x="14238" y="44794"/>
                </a:lnTo>
                <a:lnTo>
                  <a:pt x="23313" y="46626"/>
                </a:lnTo>
                <a:lnTo>
                  <a:pt x="131221" y="46626"/>
                </a:lnTo>
                <a:lnTo>
                  <a:pt x="140296" y="44794"/>
                </a:lnTo>
                <a:lnTo>
                  <a:pt x="147706" y="39798"/>
                </a:lnTo>
                <a:lnTo>
                  <a:pt x="152702" y="32387"/>
                </a:lnTo>
                <a:lnTo>
                  <a:pt x="154534" y="23313"/>
                </a:lnTo>
                <a:lnTo>
                  <a:pt x="152702" y="14238"/>
                </a:lnTo>
                <a:lnTo>
                  <a:pt x="147706" y="6827"/>
                </a:lnTo>
                <a:lnTo>
                  <a:pt x="140296" y="1831"/>
                </a:lnTo>
                <a:lnTo>
                  <a:pt x="13122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1267562" y="4961743"/>
            <a:ext cx="152001" cy="79510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1393812" y="4956981"/>
            <a:ext cx="27940" cy="805180"/>
          </a:xfrm>
          <a:custGeom>
            <a:avLst/>
            <a:gdLst/>
            <a:ahLst/>
            <a:cxnLst/>
            <a:rect l="l" t="t" r="r" b="b"/>
            <a:pathLst>
              <a:path w="27940" h="805179">
                <a:moveTo>
                  <a:pt x="0" y="804627"/>
                </a:moveTo>
                <a:lnTo>
                  <a:pt x="27934" y="804627"/>
                </a:lnTo>
                <a:lnTo>
                  <a:pt x="27934" y="0"/>
                </a:lnTo>
                <a:lnTo>
                  <a:pt x="0" y="0"/>
                </a:lnTo>
                <a:lnTo>
                  <a:pt x="0" y="80462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1415932" y="5162867"/>
            <a:ext cx="62327" cy="74117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1416720" y="5049083"/>
            <a:ext cx="64168" cy="8351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1413301" y="5721004"/>
            <a:ext cx="69165" cy="7063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1107711" y="5743275"/>
            <a:ext cx="314960" cy="52705"/>
          </a:xfrm>
          <a:custGeom>
            <a:avLst/>
            <a:gdLst/>
            <a:ahLst/>
            <a:cxnLst/>
            <a:rect l="l" t="t" r="r" b="b"/>
            <a:pathLst>
              <a:path w="314959" h="52704">
                <a:moveTo>
                  <a:pt x="288433" y="0"/>
                </a:moveTo>
                <a:lnTo>
                  <a:pt x="26098" y="0"/>
                </a:lnTo>
                <a:lnTo>
                  <a:pt x="15939" y="2050"/>
                </a:lnTo>
                <a:lnTo>
                  <a:pt x="7644" y="7643"/>
                </a:lnTo>
                <a:lnTo>
                  <a:pt x="2050" y="15939"/>
                </a:lnTo>
                <a:lnTo>
                  <a:pt x="0" y="26097"/>
                </a:lnTo>
                <a:lnTo>
                  <a:pt x="2051" y="36256"/>
                </a:lnTo>
                <a:lnTo>
                  <a:pt x="7644" y="44551"/>
                </a:lnTo>
                <a:lnTo>
                  <a:pt x="15941" y="50144"/>
                </a:lnTo>
                <a:lnTo>
                  <a:pt x="26098" y="52194"/>
                </a:lnTo>
                <a:lnTo>
                  <a:pt x="288434" y="52194"/>
                </a:lnTo>
                <a:lnTo>
                  <a:pt x="298591" y="50144"/>
                </a:lnTo>
                <a:lnTo>
                  <a:pt x="306886" y="44551"/>
                </a:lnTo>
                <a:lnTo>
                  <a:pt x="312479" y="36255"/>
                </a:lnTo>
                <a:lnTo>
                  <a:pt x="314530" y="26097"/>
                </a:lnTo>
                <a:lnTo>
                  <a:pt x="312479" y="15939"/>
                </a:lnTo>
                <a:lnTo>
                  <a:pt x="306887" y="7643"/>
                </a:lnTo>
                <a:lnTo>
                  <a:pt x="298591" y="2050"/>
                </a:lnTo>
                <a:lnTo>
                  <a:pt x="288433" y="0"/>
                </a:lnTo>
                <a:close/>
              </a:path>
            </a:pathLst>
          </a:custGeom>
          <a:solidFill>
            <a:srgbClr val="DDDDD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1107711" y="5743275"/>
            <a:ext cx="314960" cy="52705"/>
          </a:xfrm>
          <a:custGeom>
            <a:avLst/>
            <a:gdLst/>
            <a:ahLst/>
            <a:cxnLst/>
            <a:rect l="l" t="t" r="r" b="b"/>
            <a:pathLst>
              <a:path w="314959" h="52704">
                <a:moveTo>
                  <a:pt x="0" y="26097"/>
                </a:moveTo>
                <a:lnTo>
                  <a:pt x="2050" y="15939"/>
                </a:lnTo>
                <a:lnTo>
                  <a:pt x="7643" y="7643"/>
                </a:lnTo>
                <a:lnTo>
                  <a:pt x="15939" y="2050"/>
                </a:lnTo>
                <a:lnTo>
                  <a:pt x="26097" y="0"/>
                </a:lnTo>
                <a:lnTo>
                  <a:pt x="288432" y="0"/>
                </a:lnTo>
                <a:lnTo>
                  <a:pt x="298591" y="2050"/>
                </a:lnTo>
                <a:lnTo>
                  <a:pt x="306886" y="7643"/>
                </a:lnTo>
                <a:lnTo>
                  <a:pt x="312479" y="15939"/>
                </a:lnTo>
                <a:lnTo>
                  <a:pt x="314530" y="26097"/>
                </a:lnTo>
                <a:lnTo>
                  <a:pt x="312479" y="36256"/>
                </a:lnTo>
                <a:lnTo>
                  <a:pt x="306886" y="44551"/>
                </a:lnTo>
                <a:lnTo>
                  <a:pt x="298590" y="50144"/>
                </a:lnTo>
                <a:lnTo>
                  <a:pt x="288432" y="52195"/>
                </a:lnTo>
                <a:lnTo>
                  <a:pt x="26097" y="52195"/>
                </a:lnTo>
                <a:lnTo>
                  <a:pt x="15939" y="50144"/>
                </a:lnTo>
                <a:lnTo>
                  <a:pt x="7643" y="44551"/>
                </a:lnTo>
                <a:lnTo>
                  <a:pt x="2050" y="36255"/>
                </a:lnTo>
                <a:lnTo>
                  <a:pt x="0" y="26097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1126122" y="5756845"/>
            <a:ext cx="280342" cy="27489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1126121" y="5756845"/>
            <a:ext cx="280670" cy="27940"/>
          </a:xfrm>
          <a:custGeom>
            <a:avLst/>
            <a:gdLst/>
            <a:ahLst/>
            <a:cxnLst/>
            <a:rect l="l" t="t" r="r" b="b"/>
            <a:pathLst>
              <a:path w="280670" h="27939">
                <a:moveTo>
                  <a:pt x="0" y="13744"/>
                </a:moveTo>
                <a:lnTo>
                  <a:pt x="0" y="6153"/>
                </a:lnTo>
                <a:lnTo>
                  <a:pt x="6153" y="0"/>
                </a:lnTo>
                <a:lnTo>
                  <a:pt x="13744" y="0"/>
                </a:lnTo>
                <a:lnTo>
                  <a:pt x="266597" y="0"/>
                </a:lnTo>
                <a:lnTo>
                  <a:pt x="274188" y="0"/>
                </a:lnTo>
                <a:lnTo>
                  <a:pt x="280342" y="6153"/>
                </a:lnTo>
                <a:lnTo>
                  <a:pt x="280342" y="13744"/>
                </a:lnTo>
                <a:lnTo>
                  <a:pt x="280342" y="21335"/>
                </a:lnTo>
                <a:lnTo>
                  <a:pt x="274188" y="27489"/>
                </a:lnTo>
                <a:lnTo>
                  <a:pt x="266597" y="27489"/>
                </a:lnTo>
                <a:lnTo>
                  <a:pt x="13744" y="27489"/>
                </a:lnTo>
                <a:lnTo>
                  <a:pt x="6153" y="27489"/>
                </a:lnTo>
                <a:lnTo>
                  <a:pt x="0" y="21335"/>
                </a:lnTo>
                <a:lnTo>
                  <a:pt x="0" y="13744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1152158" y="5641321"/>
            <a:ext cx="41910" cy="49530"/>
          </a:xfrm>
          <a:custGeom>
            <a:avLst/>
            <a:gdLst/>
            <a:ahLst/>
            <a:cxnLst/>
            <a:rect l="l" t="t" r="r" b="b"/>
            <a:pathLst>
              <a:path w="41909" h="49529">
                <a:moveTo>
                  <a:pt x="20906" y="0"/>
                </a:moveTo>
                <a:lnTo>
                  <a:pt x="12768" y="1941"/>
                </a:lnTo>
                <a:lnTo>
                  <a:pt x="6123" y="7236"/>
                </a:lnTo>
                <a:lnTo>
                  <a:pt x="1642" y="15088"/>
                </a:lnTo>
                <a:lnTo>
                  <a:pt x="0" y="24705"/>
                </a:lnTo>
                <a:lnTo>
                  <a:pt x="1642" y="34321"/>
                </a:lnTo>
                <a:lnTo>
                  <a:pt x="6123" y="42174"/>
                </a:lnTo>
                <a:lnTo>
                  <a:pt x="12768" y="47469"/>
                </a:lnTo>
                <a:lnTo>
                  <a:pt x="20906" y="49411"/>
                </a:lnTo>
                <a:lnTo>
                  <a:pt x="29044" y="47469"/>
                </a:lnTo>
                <a:lnTo>
                  <a:pt x="35690" y="42174"/>
                </a:lnTo>
                <a:lnTo>
                  <a:pt x="40171" y="34321"/>
                </a:lnTo>
                <a:lnTo>
                  <a:pt x="41814" y="24705"/>
                </a:lnTo>
                <a:lnTo>
                  <a:pt x="40171" y="15088"/>
                </a:lnTo>
                <a:lnTo>
                  <a:pt x="35690" y="7236"/>
                </a:lnTo>
                <a:lnTo>
                  <a:pt x="29044" y="1941"/>
                </a:lnTo>
                <a:lnTo>
                  <a:pt x="20906" y="0"/>
                </a:lnTo>
                <a:close/>
              </a:path>
            </a:pathLst>
          </a:custGeom>
          <a:solidFill>
            <a:srgbClr val="33CC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1199494" y="5641321"/>
            <a:ext cx="41910" cy="49530"/>
          </a:xfrm>
          <a:custGeom>
            <a:avLst/>
            <a:gdLst/>
            <a:ahLst/>
            <a:cxnLst/>
            <a:rect l="l" t="t" r="r" b="b"/>
            <a:pathLst>
              <a:path w="41909" h="49529">
                <a:moveTo>
                  <a:pt x="20906" y="0"/>
                </a:moveTo>
                <a:lnTo>
                  <a:pt x="12768" y="1941"/>
                </a:lnTo>
                <a:lnTo>
                  <a:pt x="6123" y="7236"/>
                </a:lnTo>
                <a:lnTo>
                  <a:pt x="1642" y="15088"/>
                </a:lnTo>
                <a:lnTo>
                  <a:pt x="0" y="24705"/>
                </a:lnTo>
                <a:lnTo>
                  <a:pt x="1642" y="34321"/>
                </a:lnTo>
                <a:lnTo>
                  <a:pt x="6123" y="42174"/>
                </a:lnTo>
                <a:lnTo>
                  <a:pt x="12768" y="47469"/>
                </a:lnTo>
                <a:lnTo>
                  <a:pt x="20906" y="49411"/>
                </a:lnTo>
                <a:lnTo>
                  <a:pt x="29044" y="47469"/>
                </a:lnTo>
                <a:lnTo>
                  <a:pt x="35690" y="42174"/>
                </a:lnTo>
                <a:lnTo>
                  <a:pt x="40171" y="34321"/>
                </a:lnTo>
                <a:lnTo>
                  <a:pt x="41814" y="24705"/>
                </a:lnTo>
                <a:lnTo>
                  <a:pt x="40171" y="15088"/>
                </a:lnTo>
                <a:lnTo>
                  <a:pt x="35690" y="7236"/>
                </a:lnTo>
                <a:lnTo>
                  <a:pt x="29044" y="1941"/>
                </a:lnTo>
                <a:lnTo>
                  <a:pt x="2090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1243938" y="5641321"/>
            <a:ext cx="41910" cy="49530"/>
          </a:xfrm>
          <a:custGeom>
            <a:avLst/>
            <a:gdLst/>
            <a:ahLst/>
            <a:cxnLst/>
            <a:rect l="l" t="t" r="r" b="b"/>
            <a:pathLst>
              <a:path w="41909" h="49529">
                <a:moveTo>
                  <a:pt x="20908" y="0"/>
                </a:moveTo>
                <a:lnTo>
                  <a:pt x="12769" y="1941"/>
                </a:lnTo>
                <a:lnTo>
                  <a:pt x="6123" y="7236"/>
                </a:lnTo>
                <a:lnTo>
                  <a:pt x="1642" y="15088"/>
                </a:lnTo>
                <a:lnTo>
                  <a:pt x="0" y="24705"/>
                </a:lnTo>
                <a:lnTo>
                  <a:pt x="1642" y="34321"/>
                </a:lnTo>
                <a:lnTo>
                  <a:pt x="6123" y="42174"/>
                </a:lnTo>
                <a:lnTo>
                  <a:pt x="12769" y="47469"/>
                </a:lnTo>
                <a:lnTo>
                  <a:pt x="20908" y="49411"/>
                </a:lnTo>
                <a:lnTo>
                  <a:pt x="29046" y="47469"/>
                </a:lnTo>
                <a:lnTo>
                  <a:pt x="35691" y="42174"/>
                </a:lnTo>
                <a:lnTo>
                  <a:pt x="40171" y="34321"/>
                </a:lnTo>
                <a:lnTo>
                  <a:pt x="41814" y="24705"/>
                </a:lnTo>
                <a:lnTo>
                  <a:pt x="40171" y="15088"/>
                </a:lnTo>
                <a:lnTo>
                  <a:pt x="35691" y="7236"/>
                </a:lnTo>
                <a:lnTo>
                  <a:pt x="29046" y="1941"/>
                </a:lnTo>
                <a:lnTo>
                  <a:pt x="20908" y="0"/>
                </a:lnTo>
                <a:close/>
              </a:path>
            </a:pathLst>
          </a:custGeom>
          <a:solidFill>
            <a:srgbClr val="33CC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1351500" y="5451679"/>
            <a:ext cx="21590" cy="264160"/>
          </a:xfrm>
          <a:custGeom>
            <a:avLst/>
            <a:gdLst/>
            <a:ahLst/>
            <a:cxnLst/>
            <a:rect l="l" t="t" r="r" b="b"/>
            <a:pathLst>
              <a:path w="21590" h="264160">
                <a:moveTo>
                  <a:pt x="0" y="264106"/>
                </a:moveTo>
                <a:lnTo>
                  <a:pt x="21038" y="264106"/>
                </a:lnTo>
                <a:lnTo>
                  <a:pt x="21038" y="0"/>
                </a:lnTo>
                <a:lnTo>
                  <a:pt x="0" y="0"/>
                </a:lnTo>
                <a:lnTo>
                  <a:pt x="0" y="264106"/>
                </a:lnTo>
                <a:close/>
              </a:path>
            </a:pathLst>
          </a:custGeom>
          <a:solidFill>
            <a:srgbClr val="29292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1346737" y="5446917"/>
            <a:ext cx="31115" cy="273685"/>
          </a:xfrm>
          <a:custGeom>
            <a:avLst/>
            <a:gdLst/>
            <a:ahLst/>
            <a:cxnLst/>
            <a:rect l="l" t="t" r="r" b="b"/>
            <a:pathLst>
              <a:path w="31115" h="273685">
                <a:moveTo>
                  <a:pt x="0" y="273631"/>
                </a:moveTo>
                <a:lnTo>
                  <a:pt x="30564" y="273631"/>
                </a:lnTo>
                <a:lnTo>
                  <a:pt x="30564" y="0"/>
                </a:lnTo>
                <a:lnTo>
                  <a:pt x="0" y="0"/>
                </a:lnTo>
                <a:lnTo>
                  <a:pt x="0" y="27363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10295473" y="5735828"/>
            <a:ext cx="15017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i="1" spc="-5">
                <a:solidFill>
                  <a:srgbClr val="000099"/>
                </a:solidFill>
                <a:latin typeface="Arial"/>
                <a:cs typeface="Arial"/>
              </a:rPr>
              <a:t>destination</a:t>
            </a:r>
            <a:endParaRPr sz="2400">
              <a:latin typeface="Arial"/>
              <a:cs typeface="Arial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9201911" y="1420367"/>
            <a:ext cx="1850136" cy="409346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43" name="object 43"/>
          <p:cNvGraphicFramePr>
            <a:graphicFrameLocks noGrp="1"/>
          </p:cNvGraphicFramePr>
          <p:nvPr/>
        </p:nvGraphicFramePr>
        <p:xfrm>
          <a:off x="9252132" y="1563027"/>
          <a:ext cx="1649095" cy="387098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490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05499">
                <a:tc>
                  <a:txBody>
                    <a:bodyPr/>
                    <a:lstStyle/>
                    <a:p>
                      <a:pPr marL="26670" algn="ctr">
                        <a:lnSpc>
                          <a:spcPct val="100000"/>
                        </a:lnSpc>
                        <a:spcBef>
                          <a:spcPts val="1260"/>
                        </a:spcBef>
                      </a:pPr>
                      <a:r>
                        <a:rPr sz="2400" spc="-10">
                          <a:latin typeface="Calibri"/>
                          <a:cs typeface="Calibri"/>
                        </a:rPr>
                        <a:t>application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6002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6977">
                <a:tc>
                  <a:txBody>
                    <a:bodyPr/>
                    <a:lstStyle/>
                    <a:p>
                      <a:pPr marL="27305" algn="ctr">
                        <a:lnSpc>
                          <a:spcPct val="100000"/>
                        </a:lnSpc>
                        <a:spcBef>
                          <a:spcPts val="1130"/>
                        </a:spcBef>
                      </a:pPr>
                      <a:r>
                        <a:rPr sz="2400" spc="-10">
                          <a:latin typeface="Calibri"/>
                          <a:cs typeface="Calibri"/>
                        </a:rPr>
                        <a:t>transport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4351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7014">
                <a:tc>
                  <a:txBody>
                    <a:bodyPr/>
                    <a:lstStyle/>
                    <a:p>
                      <a:pPr marL="27305" algn="ctr">
                        <a:lnSpc>
                          <a:spcPct val="100000"/>
                        </a:lnSpc>
                        <a:spcBef>
                          <a:spcPts val="1050"/>
                        </a:spcBef>
                      </a:pPr>
                      <a:r>
                        <a:rPr sz="2400" spc="-10">
                          <a:latin typeface="Calibri"/>
                          <a:cs typeface="Calibri"/>
                        </a:rPr>
                        <a:t>network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3335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81989">
                <a:tc>
                  <a:txBody>
                    <a:bodyPr/>
                    <a:lstStyle/>
                    <a:p>
                      <a:pPr marL="27305" algn="ctr">
                        <a:lnSpc>
                          <a:spcPct val="100000"/>
                        </a:lnSpc>
                        <a:spcBef>
                          <a:spcPts val="1440"/>
                        </a:spcBef>
                      </a:pPr>
                      <a:r>
                        <a:rPr sz="2400" spc="-5">
                          <a:latin typeface="Calibri"/>
                          <a:cs typeface="Calibri"/>
                        </a:rPr>
                        <a:t>link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8288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49504">
                <a:tc>
                  <a:txBody>
                    <a:bodyPr/>
                    <a:lstStyle/>
                    <a:p>
                      <a:pPr marL="26670" algn="ctr">
                        <a:lnSpc>
                          <a:spcPct val="100000"/>
                        </a:lnSpc>
                        <a:spcBef>
                          <a:spcPts val="1495"/>
                        </a:spcBef>
                      </a:pPr>
                      <a:r>
                        <a:rPr sz="2400" spc="-15">
                          <a:latin typeface="Calibri"/>
                          <a:cs typeface="Calibri"/>
                        </a:rPr>
                        <a:t>physical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89865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4" name="object 44"/>
          <p:cNvSpPr/>
          <p:nvPr/>
        </p:nvSpPr>
        <p:spPr>
          <a:xfrm>
            <a:off x="4191000" y="2687545"/>
            <a:ext cx="281305" cy="320040"/>
          </a:xfrm>
          <a:custGeom>
            <a:avLst/>
            <a:gdLst/>
            <a:ahLst/>
            <a:cxnLst/>
            <a:rect l="l" t="t" r="r" b="b"/>
            <a:pathLst>
              <a:path w="281304" h="257175">
                <a:moveTo>
                  <a:pt x="0" y="0"/>
                </a:moveTo>
                <a:lnTo>
                  <a:pt x="280988" y="0"/>
                </a:lnTo>
                <a:lnTo>
                  <a:pt x="280988" y="257175"/>
                </a:lnTo>
                <a:lnTo>
                  <a:pt x="0" y="257175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00"/>
          </a:p>
        </p:txBody>
      </p:sp>
      <p:sp>
        <p:nvSpPr>
          <p:cNvPr id="45" name="object 45"/>
          <p:cNvSpPr txBox="1"/>
          <p:nvPr/>
        </p:nvSpPr>
        <p:spPr>
          <a:xfrm>
            <a:off x="4207668" y="2685915"/>
            <a:ext cx="247650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600">
                <a:latin typeface="Arial"/>
                <a:cs typeface="Arial"/>
              </a:rPr>
              <a:t>H</a:t>
            </a:r>
            <a:r>
              <a:rPr sz="1600" baseline="-13888">
                <a:latin typeface="Arial"/>
                <a:cs typeface="Arial"/>
              </a:rPr>
              <a:t>t</a:t>
            </a:r>
          </a:p>
        </p:txBody>
      </p:sp>
      <p:sp>
        <p:nvSpPr>
          <p:cNvPr id="46" name="object 46"/>
          <p:cNvSpPr/>
          <p:nvPr/>
        </p:nvSpPr>
        <p:spPr>
          <a:xfrm>
            <a:off x="4470401" y="2687544"/>
            <a:ext cx="495300" cy="320040"/>
          </a:xfrm>
          <a:custGeom>
            <a:avLst/>
            <a:gdLst/>
            <a:ahLst/>
            <a:cxnLst/>
            <a:rect l="l" t="t" r="r" b="b"/>
            <a:pathLst>
              <a:path w="495300" h="257175">
                <a:moveTo>
                  <a:pt x="0" y="0"/>
                </a:moveTo>
                <a:lnTo>
                  <a:pt x="495300" y="0"/>
                </a:lnTo>
                <a:lnTo>
                  <a:pt x="495300" y="257175"/>
                </a:lnTo>
                <a:lnTo>
                  <a:pt x="0" y="257175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00"/>
          </a:p>
        </p:txBody>
      </p:sp>
      <p:sp>
        <p:nvSpPr>
          <p:cNvPr id="47" name="object 47"/>
          <p:cNvSpPr txBox="1"/>
          <p:nvPr/>
        </p:nvSpPr>
        <p:spPr>
          <a:xfrm>
            <a:off x="4664868" y="2688964"/>
            <a:ext cx="281304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>
                <a:latin typeface="Arial"/>
                <a:cs typeface="Arial"/>
              </a:rPr>
              <a:t>M</a:t>
            </a:r>
            <a:r>
              <a:rPr lang="en-US" sz="1600" baseline="-25000">
                <a:latin typeface="Arial"/>
                <a:cs typeface="Arial"/>
              </a:rPr>
              <a:t>i</a:t>
            </a:r>
            <a:endParaRPr sz="1600">
              <a:latin typeface="Arial"/>
              <a:cs typeface="Arial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4760371" y="1526197"/>
            <a:ext cx="495300" cy="338328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19050" rIns="0" bIns="0" rtlCol="0">
            <a:spAutoFit/>
          </a:bodyPr>
          <a:lstStyle/>
          <a:p>
            <a:pPr marL="207010">
              <a:lnSpc>
                <a:spcPct val="100000"/>
              </a:lnSpc>
              <a:spcBef>
                <a:spcPts val="150"/>
              </a:spcBef>
            </a:pPr>
            <a:r>
              <a:rPr sz="1600">
                <a:latin typeface="Arial"/>
                <a:cs typeface="Arial"/>
              </a:rPr>
              <a:t>M</a:t>
            </a:r>
          </a:p>
        </p:txBody>
      </p:sp>
      <p:graphicFrame>
        <p:nvGraphicFramePr>
          <p:cNvPr id="49" name="object 4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8792083"/>
              </p:ext>
            </p:extLst>
          </p:nvPr>
        </p:nvGraphicFramePr>
        <p:xfrm>
          <a:off x="4379106" y="3446245"/>
          <a:ext cx="999104" cy="26922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00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52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38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69226">
                <a:tc>
                  <a:txBody>
                    <a:bodyPr/>
                    <a:lstStyle/>
                    <a:p>
                      <a:pPr marL="40640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sz="1600">
                          <a:latin typeface="Arial"/>
                          <a:cs typeface="Arial"/>
                        </a:rPr>
                        <a:t>H</a:t>
                      </a:r>
                      <a:r>
                        <a:rPr sz="1600" baseline="-13888">
                          <a:latin typeface="Arial"/>
                          <a:cs typeface="Arial"/>
                        </a:rPr>
                        <a:t>n</a:t>
                      </a:r>
                    </a:p>
                  </a:txBody>
                  <a:tcPr marL="0" marR="0" marT="57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7465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1600">
                          <a:latin typeface="Arial"/>
                          <a:cs typeface="Arial"/>
                        </a:rPr>
                        <a:t>H</a:t>
                      </a:r>
                      <a:r>
                        <a:rPr sz="1600" baseline="-13888">
                          <a:latin typeface="Arial"/>
                          <a:cs typeface="Arial"/>
                        </a:rPr>
                        <a:t>t</a:t>
                      </a:r>
                    </a:p>
                  </a:txBody>
                  <a:tcPr marL="0" marR="0" marT="82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00">
                        <a:lnSpc>
                          <a:spcPct val="100000"/>
                        </a:lnSpc>
                        <a:spcBef>
                          <a:spcPts val="114"/>
                        </a:spcBef>
                      </a:pPr>
                      <a:r>
                        <a:rPr sz="1600">
                          <a:latin typeface="Arial"/>
                          <a:cs typeface="Arial"/>
                        </a:rPr>
                        <a:t>M</a:t>
                      </a:r>
                      <a:r>
                        <a:rPr lang="en-US" sz="1600" baseline="-25000">
                          <a:latin typeface="Arial"/>
                          <a:cs typeface="Arial"/>
                        </a:rPr>
                        <a:t>i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1460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0" name="object 50"/>
          <p:cNvSpPr/>
          <p:nvPr/>
        </p:nvSpPr>
        <p:spPr>
          <a:xfrm>
            <a:off x="7619977" y="1484026"/>
            <a:ext cx="1278255" cy="3812540"/>
          </a:xfrm>
          <a:custGeom>
            <a:avLst/>
            <a:gdLst/>
            <a:ahLst/>
            <a:cxnLst/>
            <a:rect l="l" t="t" r="r" b="b"/>
            <a:pathLst>
              <a:path w="1278254" h="3812540">
                <a:moveTo>
                  <a:pt x="1184742" y="3174644"/>
                </a:moveTo>
                <a:lnTo>
                  <a:pt x="0" y="3772670"/>
                </a:lnTo>
                <a:lnTo>
                  <a:pt x="20030" y="3812352"/>
                </a:lnTo>
                <a:lnTo>
                  <a:pt x="1229156" y="3202016"/>
                </a:lnTo>
                <a:lnTo>
                  <a:pt x="1229174" y="3188301"/>
                </a:lnTo>
                <a:lnTo>
                  <a:pt x="1184724" y="3188301"/>
                </a:lnTo>
                <a:lnTo>
                  <a:pt x="1184742" y="3174644"/>
                </a:lnTo>
                <a:close/>
              </a:path>
              <a:path w="1278254" h="3812540">
                <a:moveTo>
                  <a:pt x="1196934" y="3168489"/>
                </a:moveTo>
                <a:lnTo>
                  <a:pt x="1184742" y="3174644"/>
                </a:lnTo>
                <a:lnTo>
                  <a:pt x="1184724" y="3188301"/>
                </a:lnTo>
                <a:lnTo>
                  <a:pt x="1196934" y="3168489"/>
                </a:lnTo>
                <a:close/>
              </a:path>
              <a:path w="1278254" h="3812540">
                <a:moveTo>
                  <a:pt x="1229200" y="3168489"/>
                </a:moveTo>
                <a:lnTo>
                  <a:pt x="1196934" y="3168489"/>
                </a:lnTo>
                <a:lnTo>
                  <a:pt x="1184724" y="3188301"/>
                </a:lnTo>
                <a:lnTo>
                  <a:pt x="1229174" y="3188301"/>
                </a:lnTo>
                <a:lnTo>
                  <a:pt x="1229200" y="3168489"/>
                </a:lnTo>
                <a:close/>
              </a:path>
              <a:path w="1278254" h="3812540">
                <a:moveTo>
                  <a:pt x="1188736" y="88871"/>
                </a:moveTo>
                <a:lnTo>
                  <a:pt x="1184742" y="3174644"/>
                </a:lnTo>
                <a:lnTo>
                  <a:pt x="1196934" y="3168489"/>
                </a:lnTo>
                <a:lnTo>
                  <a:pt x="1229200" y="3168489"/>
                </a:lnTo>
                <a:lnTo>
                  <a:pt x="1233186" y="88928"/>
                </a:lnTo>
                <a:lnTo>
                  <a:pt x="1188736" y="88871"/>
                </a:lnTo>
                <a:close/>
              </a:path>
              <a:path w="1278254" h="3812540">
                <a:moveTo>
                  <a:pt x="1260924" y="66641"/>
                </a:moveTo>
                <a:lnTo>
                  <a:pt x="1188765" y="66641"/>
                </a:lnTo>
                <a:lnTo>
                  <a:pt x="1233215" y="66699"/>
                </a:lnTo>
                <a:lnTo>
                  <a:pt x="1233186" y="88928"/>
                </a:lnTo>
                <a:lnTo>
                  <a:pt x="1277637" y="88986"/>
                </a:lnTo>
                <a:lnTo>
                  <a:pt x="1260924" y="66641"/>
                </a:lnTo>
                <a:close/>
              </a:path>
              <a:path w="1278254" h="3812540">
                <a:moveTo>
                  <a:pt x="1188765" y="66641"/>
                </a:moveTo>
                <a:lnTo>
                  <a:pt x="1188736" y="88871"/>
                </a:lnTo>
                <a:lnTo>
                  <a:pt x="1233186" y="88928"/>
                </a:lnTo>
                <a:lnTo>
                  <a:pt x="1233215" y="66699"/>
                </a:lnTo>
                <a:lnTo>
                  <a:pt x="1188765" y="66641"/>
                </a:lnTo>
                <a:close/>
              </a:path>
              <a:path w="1278254" h="3812540">
                <a:moveTo>
                  <a:pt x="1211077" y="0"/>
                </a:moveTo>
                <a:lnTo>
                  <a:pt x="1144287" y="88813"/>
                </a:lnTo>
                <a:lnTo>
                  <a:pt x="1188736" y="88871"/>
                </a:lnTo>
                <a:lnTo>
                  <a:pt x="1188765" y="66641"/>
                </a:lnTo>
                <a:lnTo>
                  <a:pt x="1260924" y="66641"/>
                </a:lnTo>
                <a:lnTo>
                  <a:pt x="1211077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7953622" y="4097935"/>
            <a:ext cx="1210945" cy="389890"/>
          </a:xfrm>
          <a:custGeom>
            <a:avLst/>
            <a:gdLst/>
            <a:ahLst/>
            <a:cxnLst/>
            <a:rect l="l" t="t" r="r" b="b"/>
            <a:pathLst>
              <a:path w="1210945" h="389889">
                <a:moveTo>
                  <a:pt x="0" y="0"/>
                </a:moveTo>
                <a:lnTo>
                  <a:pt x="1210364" y="0"/>
                </a:lnTo>
                <a:lnTo>
                  <a:pt x="1210364" y="389743"/>
                </a:lnTo>
                <a:lnTo>
                  <a:pt x="0" y="389743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7693324" y="4143310"/>
            <a:ext cx="1381125" cy="257175"/>
          </a:xfrm>
          <a:custGeom>
            <a:avLst/>
            <a:gdLst/>
            <a:ahLst/>
            <a:cxnLst/>
            <a:rect l="l" t="t" r="r" b="b"/>
            <a:pathLst>
              <a:path w="1381125" h="257175">
                <a:moveTo>
                  <a:pt x="0" y="0"/>
                </a:moveTo>
                <a:lnTo>
                  <a:pt x="1381126" y="0"/>
                </a:lnTo>
                <a:lnTo>
                  <a:pt x="1381126" y="257174"/>
                </a:lnTo>
                <a:lnTo>
                  <a:pt x="0" y="25717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53" name="object 5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1479730"/>
              </p:ext>
            </p:extLst>
          </p:nvPr>
        </p:nvGraphicFramePr>
        <p:xfrm>
          <a:off x="7688562" y="4195697"/>
          <a:ext cx="1249693" cy="2571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14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01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39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4414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57175">
                <a:tc>
                  <a:txBody>
                    <a:bodyPr/>
                    <a:lstStyle/>
                    <a:p>
                      <a:pPr marL="86995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1400" baseline="-25000">
                          <a:latin typeface="Arial"/>
                          <a:cs typeface="Arial"/>
                        </a:rPr>
                        <a:t>H</a:t>
                      </a:r>
                      <a:r>
                        <a:rPr sz="1800" baseline="-25000">
                          <a:latin typeface="Arial"/>
                          <a:cs typeface="Arial"/>
                        </a:rPr>
                        <a:t>l</a:t>
                      </a:r>
                    </a:p>
                  </a:txBody>
                  <a:tcPr marL="0" marR="0" marT="127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5565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400" baseline="-25000">
                          <a:latin typeface="Arial"/>
                          <a:cs typeface="Arial"/>
                        </a:rPr>
                        <a:t>H</a:t>
                      </a:r>
                      <a:r>
                        <a:rPr sz="1800" baseline="-25000">
                          <a:latin typeface="Arial"/>
                          <a:cs typeface="Arial"/>
                        </a:rPr>
                        <a:t>n</a:t>
                      </a:r>
                    </a:p>
                  </a:txBody>
                  <a:tcPr marL="0" marR="0" marT="38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7465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1400" baseline="-25000">
                          <a:latin typeface="Arial"/>
                          <a:cs typeface="Arial"/>
                        </a:rPr>
                        <a:t>H</a:t>
                      </a:r>
                      <a:r>
                        <a:rPr sz="1800" baseline="-25000">
                          <a:latin typeface="Arial"/>
                          <a:cs typeface="Arial"/>
                        </a:rPr>
                        <a:t>t</a:t>
                      </a:r>
                    </a:p>
                  </a:txBody>
                  <a:tcPr marL="0" marR="0" marT="69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00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sz="1400" baseline="-25000">
                          <a:latin typeface="Arial"/>
                          <a:cs typeface="Arial"/>
                        </a:rPr>
                        <a:t>M</a:t>
                      </a:r>
                      <a:r>
                        <a:rPr lang="en-US" sz="1400" baseline="-25000">
                          <a:latin typeface="Arial"/>
                          <a:cs typeface="Arial"/>
                        </a:rPr>
                        <a:t>i</a:t>
                      </a:r>
                      <a:endParaRPr sz="1400" baseline="-25000">
                        <a:latin typeface="Arial"/>
                        <a:cs typeface="Arial"/>
                      </a:endParaRPr>
                    </a:p>
                  </a:txBody>
                  <a:tcPr marL="0" marR="0" marT="158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4" name="object 54"/>
          <p:cNvSpPr/>
          <p:nvPr/>
        </p:nvSpPr>
        <p:spPr>
          <a:xfrm>
            <a:off x="8015520" y="3397351"/>
            <a:ext cx="1057275" cy="257175"/>
          </a:xfrm>
          <a:custGeom>
            <a:avLst/>
            <a:gdLst/>
            <a:ahLst/>
            <a:cxnLst/>
            <a:rect l="l" t="t" r="r" b="b"/>
            <a:pathLst>
              <a:path w="1057275" h="257175">
                <a:moveTo>
                  <a:pt x="0" y="0"/>
                </a:moveTo>
                <a:lnTo>
                  <a:pt x="1057275" y="0"/>
                </a:lnTo>
                <a:lnTo>
                  <a:pt x="1057275" y="257175"/>
                </a:lnTo>
                <a:lnTo>
                  <a:pt x="0" y="25717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8015520" y="3397351"/>
            <a:ext cx="1057275" cy="257175"/>
          </a:xfrm>
          <a:custGeom>
            <a:avLst/>
            <a:gdLst/>
            <a:ahLst/>
            <a:cxnLst/>
            <a:rect l="l" t="t" r="r" b="b"/>
            <a:pathLst>
              <a:path w="1057275" h="257175">
                <a:moveTo>
                  <a:pt x="0" y="0"/>
                </a:moveTo>
                <a:lnTo>
                  <a:pt x="1057276" y="0"/>
                </a:lnTo>
                <a:lnTo>
                  <a:pt x="1057276" y="257175"/>
                </a:lnTo>
                <a:lnTo>
                  <a:pt x="0" y="257175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 txBox="1"/>
          <p:nvPr/>
        </p:nvSpPr>
        <p:spPr>
          <a:xfrm>
            <a:off x="8760058" y="3400044"/>
            <a:ext cx="25943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>
                <a:latin typeface="Arial"/>
                <a:cs typeface="Arial"/>
              </a:rPr>
              <a:t>M</a:t>
            </a:r>
            <a:r>
              <a:rPr lang="en-US" sz="1400" baseline="-25000">
                <a:latin typeface="Arial"/>
                <a:cs typeface="Arial"/>
              </a:rPr>
              <a:t>i</a:t>
            </a:r>
            <a:endParaRPr sz="1400">
              <a:latin typeface="Arial"/>
              <a:cs typeface="Arial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8018390" y="3390900"/>
            <a:ext cx="53022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400">
                <a:latin typeface="Arial"/>
                <a:cs typeface="Arial"/>
              </a:rPr>
              <a:t>H</a:t>
            </a:r>
            <a:r>
              <a:rPr sz="1800" baseline="-13888">
                <a:latin typeface="Arial"/>
                <a:cs typeface="Arial"/>
              </a:rPr>
              <a:t>n</a:t>
            </a:r>
            <a:r>
              <a:rPr sz="1800" spc="217" baseline="-13888">
                <a:latin typeface="Arial"/>
                <a:cs typeface="Arial"/>
              </a:rPr>
              <a:t> </a:t>
            </a:r>
            <a:r>
              <a:rPr sz="1400">
                <a:latin typeface="Arial"/>
                <a:cs typeface="Arial"/>
              </a:rPr>
              <a:t>H</a:t>
            </a:r>
            <a:r>
              <a:rPr sz="1800" baseline="-13888">
                <a:latin typeface="Arial"/>
                <a:cs typeface="Arial"/>
              </a:rPr>
              <a:t>t</a:t>
            </a:r>
          </a:p>
        </p:txBody>
      </p:sp>
      <p:sp>
        <p:nvSpPr>
          <p:cNvPr id="58" name="object 58"/>
          <p:cNvSpPr/>
          <p:nvPr/>
        </p:nvSpPr>
        <p:spPr>
          <a:xfrm>
            <a:off x="8581862" y="3397351"/>
            <a:ext cx="0" cy="257175"/>
          </a:xfrm>
          <a:custGeom>
            <a:avLst/>
            <a:gdLst/>
            <a:ahLst/>
            <a:cxnLst/>
            <a:rect l="l" t="t" r="r" b="b"/>
            <a:pathLst>
              <a:path h="257175">
                <a:moveTo>
                  <a:pt x="0" y="0"/>
                </a:moveTo>
                <a:lnTo>
                  <a:pt x="1" y="257175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8301362" y="3395639"/>
            <a:ext cx="0" cy="257175"/>
          </a:xfrm>
          <a:custGeom>
            <a:avLst/>
            <a:gdLst/>
            <a:ahLst/>
            <a:cxnLst/>
            <a:rect l="l" t="t" r="r" b="b"/>
            <a:pathLst>
              <a:path h="257175">
                <a:moveTo>
                  <a:pt x="0" y="0"/>
                </a:moveTo>
                <a:lnTo>
                  <a:pt x="1" y="257175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8265786" y="2687546"/>
            <a:ext cx="281305" cy="257175"/>
          </a:xfrm>
          <a:custGeom>
            <a:avLst/>
            <a:gdLst/>
            <a:ahLst/>
            <a:cxnLst/>
            <a:rect l="l" t="t" r="r" b="b"/>
            <a:pathLst>
              <a:path w="281304" h="257175">
                <a:moveTo>
                  <a:pt x="0" y="0"/>
                </a:moveTo>
                <a:lnTo>
                  <a:pt x="280988" y="0"/>
                </a:lnTo>
                <a:lnTo>
                  <a:pt x="280988" y="257175"/>
                </a:lnTo>
                <a:lnTo>
                  <a:pt x="0" y="25717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8265786" y="2687546"/>
            <a:ext cx="281305" cy="257175"/>
          </a:xfrm>
          <a:custGeom>
            <a:avLst/>
            <a:gdLst/>
            <a:ahLst/>
            <a:cxnLst/>
            <a:rect l="l" t="t" r="r" b="b"/>
            <a:pathLst>
              <a:path w="281304" h="257175">
                <a:moveTo>
                  <a:pt x="0" y="0"/>
                </a:moveTo>
                <a:lnTo>
                  <a:pt x="280988" y="0"/>
                </a:lnTo>
                <a:lnTo>
                  <a:pt x="280988" y="257175"/>
                </a:lnTo>
                <a:lnTo>
                  <a:pt x="0" y="257175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8545187" y="2687544"/>
            <a:ext cx="495300" cy="257175"/>
          </a:xfrm>
          <a:custGeom>
            <a:avLst/>
            <a:gdLst/>
            <a:ahLst/>
            <a:cxnLst/>
            <a:rect l="l" t="t" r="r" b="b"/>
            <a:pathLst>
              <a:path w="495300" h="257175">
                <a:moveTo>
                  <a:pt x="0" y="0"/>
                </a:moveTo>
                <a:lnTo>
                  <a:pt x="495300" y="0"/>
                </a:lnTo>
                <a:lnTo>
                  <a:pt x="495300" y="257175"/>
                </a:lnTo>
                <a:lnTo>
                  <a:pt x="0" y="25717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8545187" y="2687544"/>
            <a:ext cx="495300" cy="257175"/>
          </a:xfrm>
          <a:custGeom>
            <a:avLst/>
            <a:gdLst/>
            <a:ahLst/>
            <a:cxnLst/>
            <a:rect l="l" t="t" r="r" b="b"/>
            <a:pathLst>
              <a:path w="495300" h="257175">
                <a:moveTo>
                  <a:pt x="0" y="0"/>
                </a:moveTo>
                <a:lnTo>
                  <a:pt x="495300" y="0"/>
                </a:lnTo>
                <a:lnTo>
                  <a:pt x="495300" y="257175"/>
                </a:lnTo>
                <a:lnTo>
                  <a:pt x="0" y="257175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 txBox="1"/>
          <p:nvPr/>
        </p:nvSpPr>
        <p:spPr>
          <a:xfrm>
            <a:off x="8269754" y="2689859"/>
            <a:ext cx="66929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100"/>
              </a:spcBef>
              <a:tabLst>
                <a:tab pos="481965" algn="l"/>
              </a:tabLst>
            </a:pPr>
            <a:r>
              <a:rPr sz="1400">
                <a:latin typeface="Arial"/>
                <a:cs typeface="Arial"/>
              </a:rPr>
              <a:t>H</a:t>
            </a:r>
            <a:r>
              <a:rPr sz="1800" baseline="-13888">
                <a:latin typeface="Arial"/>
                <a:cs typeface="Arial"/>
              </a:rPr>
              <a:t>t	</a:t>
            </a:r>
            <a:r>
              <a:rPr sz="1400">
                <a:latin typeface="Arial"/>
                <a:cs typeface="Arial"/>
              </a:rPr>
              <a:t>M</a:t>
            </a:r>
            <a:r>
              <a:rPr lang="en-US" sz="1400" baseline="-25000">
                <a:latin typeface="Arial"/>
                <a:cs typeface="Arial"/>
              </a:rPr>
              <a:t>i</a:t>
            </a:r>
            <a:endParaRPr sz="1400">
              <a:latin typeface="Arial"/>
              <a:cs typeface="Arial"/>
            </a:endParaRPr>
          </a:p>
        </p:txBody>
      </p:sp>
      <p:sp>
        <p:nvSpPr>
          <p:cNvPr id="65" name="object 65"/>
          <p:cNvSpPr/>
          <p:nvPr/>
        </p:nvSpPr>
        <p:spPr>
          <a:xfrm>
            <a:off x="8524188" y="1905420"/>
            <a:ext cx="495300" cy="257175"/>
          </a:xfrm>
          <a:custGeom>
            <a:avLst/>
            <a:gdLst/>
            <a:ahLst/>
            <a:cxnLst/>
            <a:rect l="l" t="t" r="r" b="b"/>
            <a:pathLst>
              <a:path w="495300" h="257175">
                <a:moveTo>
                  <a:pt x="0" y="0"/>
                </a:moveTo>
                <a:lnTo>
                  <a:pt x="495300" y="0"/>
                </a:lnTo>
                <a:lnTo>
                  <a:pt x="495300" y="257175"/>
                </a:lnTo>
                <a:lnTo>
                  <a:pt x="0" y="25717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3558968" y="4656438"/>
            <a:ext cx="4149090" cy="686435"/>
          </a:xfrm>
          <a:custGeom>
            <a:avLst/>
            <a:gdLst/>
            <a:ahLst/>
            <a:cxnLst/>
            <a:rect l="l" t="t" r="r" b="b"/>
            <a:pathLst>
              <a:path w="4149090" h="686435">
                <a:moveTo>
                  <a:pt x="4015428" y="552704"/>
                </a:moveTo>
                <a:lnTo>
                  <a:pt x="4015226" y="597153"/>
                </a:lnTo>
                <a:lnTo>
                  <a:pt x="4037450" y="597254"/>
                </a:lnTo>
                <a:lnTo>
                  <a:pt x="4037248" y="641703"/>
                </a:lnTo>
                <a:lnTo>
                  <a:pt x="4015024" y="641703"/>
                </a:lnTo>
                <a:lnTo>
                  <a:pt x="4014823" y="686052"/>
                </a:lnTo>
                <a:lnTo>
                  <a:pt x="4104538" y="641703"/>
                </a:lnTo>
                <a:lnTo>
                  <a:pt x="4037248" y="641703"/>
                </a:lnTo>
                <a:lnTo>
                  <a:pt x="4104742" y="641602"/>
                </a:lnTo>
                <a:lnTo>
                  <a:pt x="4148475" y="619983"/>
                </a:lnTo>
                <a:lnTo>
                  <a:pt x="4015428" y="552704"/>
                </a:lnTo>
                <a:close/>
              </a:path>
              <a:path w="4149090" h="686435">
                <a:moveTo>
                  <a:pt x="4015226" y="597153"/>
                </a:moveTo>
                <a:lnTo>
                  <a:pt x="4015024" y="641602"/>
                </a:lnTo>
                <a:lnTo>
                  <a:pt x="4037248" y="641703"/>
                </a:lnTo>
                <a:lnTo>
                  <a:pt x="4037450" y="597254"/>
                </a:lnTo>
                <a:lnTo>
                  <a:pt x="4015226" y="597153"/>
                </a:lnTo>
                <a:close/>
              </a:path>
              <a:path w="4149090" h="686435">
                <a:moveTo>
                  <a:pt x="23262" y="0"/>
                </a:moveTo>
                <a:lnTo>
                  <a:pt x="0" y="37876"/>
                </a:lnTo>
                <a:lnTo>
                  <a:pt x="958571" y="626601"/>
                </a:lnTo>
                <a:lnTo>
                  <a:pt x="962560" y="627738"/>
                </a:lnTo>
                <a:lnTo>
                  <a:pt x="4015024" y="641602"/>
                </a:lnTo>
                <a:lnTo>
                  <a:pt x="4015226" y="597153"/>
                </a:lnTo>
                <a:lnTo>
                  <a:pt x="978364" y="586593"/>
                </a:lnTo>
                <a:lnTo>
                  <a:pt x="966834" y="583307"/>
                </a:lnTo>
                <a:lnTo>
                  <a:pt x="973013" y="583307"/>
                </a:lnTo>
                <a:lnTo>
                  <a:pt x="23262" y="0"/>
                </a:lnTo>
                <a:close/>
              </a:path>
              <a:path w="4149090" h="686435">
                <a:moveTo>
                  <a:pt x="966834" y="583307"/>
                </a:moveTo>
                <a:lnTo>
                  <a:pt x="978364" y="586593"/>
                </a:lnTo>
                <a:lnTo>
                  <a:pt x="973059" y="583335"/>
                </a:lnTo>
                <a:lnTo>
                  <a:pt x="966834" y="583307"/>
                </a:lnTo>
                <a:close/>
              </a:path>
              <a:path w="4149090" h="686435">
                <a:moveTo>
                  <a:pt x="973059" y="583335"/>
                </a:moveTo>
                <a:lnTo>
                  <a:pt x="978364" y="586593"/>
                </a:lnTo>
                <a:lnTo>
                  <a:pt x="1690450" y="586593"/>
                </a:lnTo>
                <a:lnTo>
                  <a:pt x="973059" y="583335"/>
                </a:lnTo>
                <a:close/>
              </a:path>
              <a:path w="4149090" h="686435">
                <a:moveTo>
                  <a:pt x="973013" y="583307"/>
                </a:moveTo>
                <a:lnTo>
                  <a:pt x="966834" y="583307"/>
                </a:lnTo>
                <a:lnTo>
                  <a:pt x="973059" y="583335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 txBox="1"/>
          <p:nvPr/>
        </p:nvSpPr>
        <p:spPr>
          <a:xfrm>
            <a:off x="3264961" y="1862875"/>
            <a:ext cx="8293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>
                <a:latin typeface="Calibri"/>
                <a:cs typeface="Calibri"/>
              </a:rPr>
              <a:t>m</a:t>
            </a:r>
            <a:r>
              <a:rPr sz="1800">
                <a:latin typeface="Calibri"/>
                <a:cs typeface="Calibri"/>
              </a:rPr>
              <a:t>e</a:t>
            </a:r>
            <a:r>
              <a:rPr sz="1800" spc="-5">
                <a:latin typeface="Calibri"/>
                <a:cs typeface="Calibri"/>
              </a:rPr>
              <a:t>ss</a:t>
            </a:r>
            <a:r>
              <a:rPr sz="1800">
                <a:latin typeface="Calibri"/>
                <a:cs typeface="Calibri"/>
              </a:rPr>
              <a:t>a</a:t>
            </a:r>
            <a:r>
              <a:rPr sz="1800" spc="-15">
                <a:latin typeface="Calibri"/>
                <a:cs typeface="Calibri"/>
              </a:rPr>
              <a:t>g</a:t>
            </a:r>
            <a:r>
              <a:rPr sz="1800">
                <a:latin typeface="Calibri"/>
                <a:cs typeface="Calibri"/>
              </a:rPr>
              <a:t>e</a:t>
            </a:r>
          </a:p>
        </p:txBody>
      </p:sp>
      <p:sp>
        <p:nvSpPr>
          <p:cNvPr id="69" name="object 69"/>
          <p:cNvSpPr txBox="1"/>
          <p:nvPr/>
        </p:nvSpPr>
        <p:spPr>
          <a:xfrm>
            <a:off x="3270839" y="2645155"/>
            <a:ext cx="8286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>
                <a:latin typeface="Calibri"/>
                <a:cs typeface="Calibri"/>
              </a:rPr>
              <a:t>s</a:t>
            </a:r>
            <a:r>
              <a:rPr sz="1800">
                <a:latin typeface="Calibri"/>
                <a:cs typeface="Calibri"/>
              </a:rPr>
              <a:t>egme</a:t>
            </a:r>
            <a:r>
              <a:rPr sz="1800" spc="-15">
                <a:latin typeface="Calibri"/>
                <a:cs typeface="Calibri"/>
              </a:rPr>
              <a:t>n</a:t>
            </a:r>
            <a:r>
              <a:rPr sz="1800">
                <a:latin typeface="Calibri"/>
                <a:cs typeface="Calibri"/>
              </a:rPr>
              <a:t>t</a:t>
            </a:r>
          </a:p>
        </p:txBody>
      </p:sp>
      <p:sp>
        <p:nvSpPr>
          <p:cNvPr id="70" name="object 70"/>
          <p:cNvSpPr txBox="1"/>
          <p:nvPr/>
        </p:nvSpPr>
        <p:spPr>
          <a:xfrm>
            <a:off x="3265271" y="3414014"/>
            <a:ext cx="911225" cy="1076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>
                <a:latin typeface="Calibri"/>
                <a:cs typeface="Calibri"/>
              </a:rPr>
              <a:t>datagram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3200">
              <a:latin typeface="Calibri"/>
              <a:cs typeface="Calibri"/>
            </a:endParaRPr>
          </a:p>
          <a:p>
            <a:pPr marL="14604">
              <a:lnSpc>
                <a:spcPct val="100000"/>
              </a:lnSpc>
            </a:pPr>
            <a:r>
              <a:rPr sz="1800" spc="-10">
                <a:latin typeface="Calibri"/>
                <a:cs typeface="Calibri"/>
              </a:rPr>
              <a:t>frame</a:t>
            </a:r>
            <a:endParaRPr sz="1800">
              <a:latin typeface="Calibri"/>
              <a:cs typeface="Calibri"/>
            </a:endParaRPr>
          </a:p>
        </p:txBody>
      </p:sp>
      <p:graphicFrame>
        <p:nvGraphicFramePr>
          <p:cNvPr id="71" name="object 7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1705241"/>
              </p:ext>
            </p:extLst>
          </p:nvPr>
        </p:nvGraphicFramePr>
        <p:xfrm>
          <a:off x="4140748" y="4229169"/>
          <a:ext cx="1346199" cy="2571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36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22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00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9021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57175">
                <a:tc>
                  <a:txBody>
                    <a:bodyPr/>
                    <a:lstStyle/>
                    <a:p>
                      <a:pPr marL="71755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1400">
                          <a:latin typeface="Arial"/>
                          <a:cs typeface="Arial"/>
                        </a:rPr>
                        <a:t>H</a:t>
                      </a:r>
                      <a:r>
                        <a:rPr sz="1800" baseline="-13888">
                          <a:latin typeface="Arial"/>
                          <a:cs typeface="Arial"/>
                        </a:rPr>
                        <a:t>l</a:t>
                      </a:r>
                    </a:p>
                  </a:txBody>
                  <a:tcPr marL="0" marR="0" marT="952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7150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400">
                          <a:latin typeface="Arial"/>
                          <a:cs typeface="Arial"/>
                        </a:rPr>
                        <a:t>H</a:t>
                      </a:r>
                      <a:r>
                        <a:rPr sz="1800" baseline="-13888">
                          <a:latin typeface="Arial"/>
                          <a:cs typeface="Arial"/>
                        </a:rPr>
                        <a:t>n</a:t>
                      </a:r>
                    </a:p>
                  </a:txBody>
                  <a:tcPr marL="0" marR="0" marT="38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7465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400">
                          <a:latin typeface="Arial"/>
                          <a:cs typeface="Arial"/>
                        </a:rPr>
                        <a:t>H</a:t>
                      </a:r>
                      <a:r>
                        <a:rPr sz="1800" baseline="-13888">
                          <a:latin typeface="Arial"/>
                          <a:cs typeface="Arial"/>
                        </a:rPr>
                        <a:t>t</a:t>
                      </a:r>
                    </a:p>
                  </a:txBody>
                  <a:tcPr marL="0" marR="0" marT="63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00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sz="1400">
                          <a:latin typeface="Arial"/>
                          <a:cs typeface="Arial"/>
                        </a:rPr>
                        <a:t>M</a:t>
                      </a:r>
                      <a:r>
                        <a:rPr lang="en-US" sz="1400" baseline="-25000">
                          <a:latin typeface="Arial"/>
                          <a:cs typeface="Arial"/>
                        </a:rPr>
                        <a:t>i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158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3" name="object 45">
            <a:extLst>
              <a:ext uri="{FF2B5EF4-FFF2-40B4-BE49-F238E27FC236}">
                <a16:creationId xmlns:a16="http://schemas.microsoft.com/office/drawing/2014/main" id="{5FED6EE7-80D8-4880-B990-837841CAD8BB}"/>
              </a:ext>
            </a:extLst>
          </p:cNvPr>
          <p:cNvSpPr txBox="1"/>
          <p:nvPr/>
        </p:nvSpPr>
        <p:spPr>
          <a:xfrm>
            <a:off x="4343400" y="1524000"/>
            <a:ext cx="416971" cy="338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600">
                <a:latin typeface="Arial"/>
                <a:cs typeface="Arial"/>
              </a:rPr>
              <a:t>H</a:t>
            </a:r>
            <a:r>
              <a:rPr lang="en-US" sz="1600" baseline="-13888">
                <a:latin typeface="Arial"/>
                <a:cs typeface="Arial"/>
              </a:rPr>
              <a:t>a</a:t>
            </a:r>
            <a:endParaRPr sz="1600" baseline="-13888">
              <a:latin typeface="Arial"/>
              <a:cs typeface="Arial"/>
            </a:endParaRPr>
          </a:p>
        </p:txBody>
      </p:sp>
      <p:graphicFrame>
        <p:nvGraphicFramePr>
          <p:cNvPr id="75" name="Table 74">
            <a:extLst>
              <a:ext uri="{FF2B5EF4-FFF2-40B4-BE49-F238E27FC236}">
                <a16:creationId xmlns:a16="http://schemas.microsoft.com/office/drawing/2014/main" id="{1D88DEE1-5B15-4F9E-9889-9D929B8CF0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367162"/>
              </p:ext>
            </p:extLst>
          </p:nvPr>
        </p:nvGraphicFramePr>
        <p:xfrm>
          <a:off x="4126030" y="2110840"/>
          <a:ext cx="195506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8767">
                  <a:extLst>
                    <a:ext uri="{9D8B030D-6E8A-4147-A177-3AD203B41FA5}">
                      <a16:colId xmlns:a16="http://schemas.microsoft.com/office/drawing/2014/main" val="1487237252"/>
                    </a:ext>
                  </a:extLst>
                </a:gridCol>
                <a:gridCol w="488767">
                  <a:extLst>
                    <a:ext uri="{9D8B030D-6E8A-4147-A177-3AD203B41FA5}">
                      <a16:colId xmlns:a16="http://schemas.microsoft.com/office/drawing/2014/main" val="2434498938"/>
                    </a:ext>
                  </a:extLst>
                </a:gridCol>
                <a:gridCol w="488767">
                  <a:extLst>
                    <a:ext uri="{9D8B030D-6E8A-4147-A177-3AD203B41FA5}">
                      <a16:colId xmlns:a16="http://schemas.microsoft.com/office/drawing/2014/main" val="778089212"/>
                    </a:ext>
                  </a:extLst>
                </a:gridCol>
                <a:gridCol w="488767">
                  <a:extLst>
                    <a:ext uri="{9D8B030D-6E8A-4147-A177-3AD203B41FA5}">
                      <a16:colId xmlns:a16="http://schemas.microsoft.com/office/drawing/2014/main" val="18186715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700" b="0">
                          <a:solidFill>
                            <a:schemeClr val="tx1"/>
                          </a:solidFill>
                        </a:rPr>
                        <a:t>M</a:t>
                      </a:r>
                      <a:r>
                        <a:rPr lang="en-US" sz="1700" b="0" baseline="-2500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17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700" b="0">
                          <a:solidFill>
                            <a:schemeClr val="tx1"/>
                          </a:solidFill>
                        </a:rPr>
                        <a:t>M</a:t>
                      </a:r>
                      <a:r>
                        <a:rPr lang="en-US" sz="1700" b="0" baseline="-2500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sz="17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>
                          <a:solidFill>
                            <a:schemeClr val="tx1"/>
                          </a:solidFill>
                        </a:rPr>
                        <a:t>M</a:t>
                      </a:r>
                      <a:r>
                        <a:rPr lang="en-US" sz="1700" b="0" baseline="-25000">
                          <a:solidFill>
                            <a:schemeClr val="tx1"/>
                          </a:solidFill>
                        </a:rPr>
                        <a:t>n</a:t>
                      </a:r>
                      <a:endParaRPr lang="en-US" sz="17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9168488"/>
                  </a:ext>
                </a:extLst>
              </a:tr>
            </a:tbl>
          </a:graphicData>
        </a:graphic>
      </p:graphicFrame>
      <p:graphicFrame>
        <p:nvGraphicFramePr>
          <p:cNvPr id="76" name="Table 75">
            <a:extLst>
              <a:ext uri="{FF2B5EF4-FFF2-40B4-BE49-F238E27FC236}">
                <a16:creationId xmlns:a16="http://schemas.microsoft.com/office/drawing/2014/main" id="{99C5CA40-4854-4662-BD9A-75E6272489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4715204"/>
              </p:ext>
            </p:extLst>
          </p:nvPr>
        </p:nvGraphicFramePr>
        <p:xfrm>
          <a:off x="6847354" y="2137866"/>
          <a:ext cx="1955068" cy="350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8767">
                  <a:extLst>
                    <a:ext uri="{9D8B030D-6E8A-4147-A177-3AD203B41FA5}">
                      <a16:colId xmlns:a16="http://schemas.microsoft.com/office/drawing/2014/main" val="1487237252"/>
                    </a:ext>
                  </a:extLst>
                </a:gridCol>
                <a:gridCol w="488767">
                  <a:extLst>
                    <a:ext uri="{9D8B030D-6E8A-4147-A177-3AD203B41FA5}">
                      <a16:colId xmlns:a16="http://schemas.microsoft.com/office/drawing/2014/main" val="2434498938"/>
                    </a:ext>
                  </a:extLst>
                </a:gridCol>
                <a:gridCol w="488767">
                  <a:extLst>
                    <a:ext uri="{9D8B030D-6E8A-4147-A177-3AD203B41FA5}">
                      <a16:colId xmlns:a16="http://schemas.microsoft.com/office/drawing/2014/main" val="778089212"/>
                    </a:ext>
                  </a:extLst>
                </a:gridCol>
                <a:gridCol w="488767">
                  <a:extLst>
                    <a:ext uri="{9D8B030D-6E8A-4147-A177-3AD203B41FA5}">
                      <a16:colId xmlns:a16="http://schemas.microsoft.com/office/drawing/2014/main" val="1818671500"/>
                    </a:ext>
                  </a:extLst>
                </a:gridCol>
              </a:tblGrid>
              <a:tr h="300534">
                <a:tc>
                  <a:txBody>
                    <a:bodyPr/>
                    <a:lstStyle/>
                    <a:p>
                      <a:r>
                        <a:rPr lang="en-US" sz="1700" b="0">
                          <a:solidFill>
                            <a:schemeClr val="tx1"/>
                          </a:solidFill>
                        </a:rPr>
                        <a:t>M</a:t>
                      </a:r>
                      <a:r>
                        <a:rPr lang="en-US" sz="1700" b="0" baseline="-2500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sz="17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700" b="0">
                          <a:solidFill>
                            <a:schemeClr val="tx1"/>
                          </a:solidFill>
                        </a:rPr>
                        <a:t>M</a:t>
                      </a:r>
                      <a:r>
                        <a:rPr lang="en-US" sz="1700" b="0" baseline="-2500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17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>
                          <a:solidFill>
                            <a:schemeClr val="tx1"/>
                          </a:solidFill>
                        </a:rPr>
                        <a:t>M</a:t>
                      </a:r>
                      <a:r>
                        <a:rPr lang="en-US" sz="1700" b="0" baseline="-25000">
                          <a:solidFill>
                            <a:schemeClr val="tx1"/>
                          </a:solidFill>
                        </a:rPr>
                        <a:t>n</a:t>
                      </a:r>
                      <a:endParaRPr lang="en-US" sz="17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9168488"/>
                  </a:ext>
                </a:extLst>
              </a:tr>
            </a:tbl>
          </a:graphicData>
        </a:graphic>
      </p:graphicFrame>
      <p:sp>
        <p:nvSpPr>
          <p:cNvPr id="78" name="object 48">
            <a:extLst>
              <a:ext uri="{FF2B5EF4-FFF2-40B4-BE49-F238E27FC236}">
                <a16:creationId xmlns:a16="http://schemas.microsoft.com/office/drawing/2014/main" id="{402077A6-0F8F-4BB6-82B5-E98D72CA5025}"/>
              </a:ext>
            </a:extLst>
          </p:cNvPr>
          <p:cNvSpPr txBox="1"/>
          <p:nvPr/>
        </p:nvSpPr>
        <p:spPr>
          <a:xfrm>
            <a:off x="7996925" y="1583193"/>
            <a:ext cx="495300" cy="338328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19050" rIns="0" bIns="0" rtlCol="0">
            <a:spAutoFit/>
          </a:bodyPr>
          <a:lstStyle/>
          <a:p>
            <a:pPr marL="207010">
              <a:lnSpc>
                <a:spcPct val="100000"/>
              </a:lnSpc>
              <a:spcBef>
                <a:spcPts val="150"/>
              </a:spcBef>
            </a:pPr>
            <a:r>
              <a:rPr sz="1600">
                <a:latin typeface="Arial"/>
                <a:cs typeface="Arial"/>
              </a:rPr>
              <a:t>M</a:t>
            </a:r>
          </a:p>
        </p:txBody>
      </p:sp>
      <p:sp>
        <p:nvSpPr>
          <p:cNvPr id="79" name="object 45">
            <a:extLst>
              <a:ext uri="{FF2B5EF4-FFF2-40B4-BE49-F238E27FC236}">
                <a16:creationId xmlns:a16="http://schemas.microsoft.com/office/drawing/2014/main" id="{AA7B3D20-A778-43F1-89AD-721F305A2440}"/>
              </a:ext>
            </a:extLst>
          </p:cNvPr>
          <p:cNvSpPr txBox="1"/>
          <p:nvPr/>
        </p:nvSpPr>
        <p:spPr>
          <a:xfrm>
            <a:off x="7579954" y="1580996"/>
            <a:ext cx="416971" cy="338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600">
                <a:latin typeface="Arial"/>
                <a:cs typeface="Arial"/>
              </a:rPr>
              <a:t>H</a:t>
            </a:r>
            <a:r>
              <a:rPr lang="en-US" sz="1600" baseline="-13888">
                <a:latin typeface="Arial"/>
                <a:cs typeface="Arial"/>
              </a:rPr>
              <a:t>a</a:t>
            </a:r>
            <a:endParaRPr sz="1600" baseline="-13888">
              <a:latin typeface="Arial"/>
              <a:cs typeface="Arial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8614A23A-1470-42D2-828D-48288201A8D6}"/>
              </a:ext>
            </a:extLst>
          </p:cNvPr>
          <p:cNvSpPr txBox="1"/>
          <p:nvPr/>
        </p:nvSpPr>
        <p:spPr>
          <a:xfrm>
            <a:off x="5106339" y="2553827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61040" y="668020"/>
            <a:ext cx="9897745" cy="1080135"/>
          </a:xfrm>
          <a:prstGeom prst="rect">
            <a:avLst/>
          </a:prstGeom>
        </p:spPr>
        <p:txBody>
          <a:bodyPr vert="horz" wrap="square" lIns="0" tIns="204470" rIns="0" bIns="0" rtlCol="0">
            <a:spAutoFit/>
          </a:bodyPr>
          <a:lstStyle/>
          <a:p>
            <a:pPr marL="224154">
              <a:lnSpc>
                <a:spcPct val="100000"/>
              </a:lnSpc>
              <a:spcBef>
                <a:spcPts val="1610"/>
              </a:spcBef>
            </a:pPr>
            <a:r>
              <a:rPr sz="2200" spc="-80">
                <a:solidFill>
                  <a:srgbClr val="595959"/>
                </a:solidFill>
                <a:latin typeface="Century"/>
                <a:cs typeface="Century"/>
              </a:rPr>
              <a:t>Setup</a:t>
            </a:r>
            <a:endParaRPr sz="2200">
              <a:latin typeface="Century"/>
              <a:cs typeface="Century"/>
            </a:endParaRPr>
          </a:p>
          <a:p>
            <a:pPr marL="279400" indent="-266700">
              <a:lnSpc>
                <a:spcPct val="100000"/>
              </a:lnSpc>
              <a:spcBef>
                <a:spcPts val="1510"/>
              </a:spcBef>
              <a:buClr>
                <a:srgbClr val="00B0F0"/>
              </a:buClr>
              <a:buFont typeface="Arial"/>
              <a:buChar char="○"/>
              <a:tabLst>
                <a:tab pos="279400" algn="l"/>
              </a:tabLst>
            </a:pPr>
            <a:r>
              <a:rPr sz="2200" b="1">
                <a:solidFill>
                  <a:srgbClr val="0070C0"/>
                </a:solidFill>
                <a:latin typeface="Courier New"/>
                <a:cs typeface="Courier New"/>
              </a:rPr>
              <a:t>/etc/bind/example.net.db </a:t>
            </a:r>
            <a:r>
              <a:rPr sz="2200">
                <a:solidFill>
                  <a:srgbClr val="0070C0"/>
                </a:solidFill>
                <a:latin typeface="Arial"/>
                <a:cs typeface="Arial"/>
              </a:rPr>
              <a:t>(The </a:t>
            </a:r>
            <a:r>
              <a:rPr sz="2200" spc="-5">
                <a:solidFill>
                  <a:srgbClr val="0070C0"/>
                </a:solidFill>
                <a:latin typeface="Arial"/>
                <a:cs typeface="Arial"/>
              </a:rPr>
              <a:t>file </a:t>
            </a:r>
            <a:r>
              <a:rPr sz="2200">
                <a:solidFill>
                  <a:srgbClr val="0070C0"/>
                </a:solidFill>
                <a:latin typeface="Arial"/>
                <a:cs typeface="Arial"/>
              </a:rPr>
              <a:t>name </a:t>
            </a:r>
            <a:r>
              <a:rPr sz="2200" spc="-5">
                <a:solidFill>
                  <a:srgbClr val="0070C0"/>
                </a:solidFill>
                <a:latin typeface="Arial"/>
                <a:cs typeface="Arial"/>
              </a:rPr>
              <a:t>is specified in</a:t>
            </a:r>
            <a:r>
              <a:rPr sz="2200" spc="-20">
                <a:solidFill>
                  <a:srgbClr val="0070C0"/>
                </a:solidFill>
                <a:latin typeface="Arial"/>
                <a:cs typeface="Arial"/>
              </a:rPr>
              <a:t> </a:t>
            </a:r>
            <a:r>
              <a:rPr sz="2200">
                <a:solidFill>
                  <a:srgbClr val="0070C0"/>
                </a:solidFill>
                <a:latin typeface="Courier New"/>
                <a:cs typeface="Courier New"/>
              </a:rPr>
              <a:t>named.conf</a:t>
            </a:r>
            <a:r>
              <a:rPr sz="2200">
                <a:solidFill>
                  <a:srgbClr val="0070C0"/>
                </a:solidFill>
                <a:latin typeface="Arial"/>
                <a:cs typeface="Arial"/>
              </a:rPr>
              <a:t>)</a:t>
            </a:r>
            <a:endParaRPr sz="22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62000" y="181506"/>
            <a:ext cx="6999666" cy="63286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220"/>
              <a:t>Zone</a:t>
            </a:r>
            <a:r>
              <a:rPr spc="-459"/>
              <a:t> </a:t>
            </a:r>
            <a:r>
              <a:rPr spc="-200"/>
              <a:t>File</a:t>
            </a:r>
            <a:r>
              <a:rPr spc="-455"/>
              <a:t> </a:t>
            </a:r>
            <a:r>
              <a:rPr spc="-100"/>
              <a:t>for</a:t>
            </a:r>
            <a:r>
              <a:rPr spc="-455"/>
              <a:t> </a:t>
            </a:r>
            <a:r>
              <a:rPr spc="-185"/>
              <a:t>Forward</a:t>
            </a:r>
            <a:r>
              <a:rPr spc="-455"/>
              <a:t> </a:t>
            </a:r>
            <a:r>
              <a:rPr spc="-280"/>
              <a:t>Lookup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077366" y="2575052"/>
            <a:ext cx="2782570" cy="183896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 marR="5080">
              <a:lnSpc>
                <a:spcPct val="99000"/>
              </a:lnSpc>
              <a:spcBef>
                <a:spcPts val="125"/>
              </a:spcBef>
            </a:pPr>
            <a:r>
              <a:rPr sz="2400">
                <a:latin typeface="Arial"/>
                <a:cs typeface="Arial"/>
              </a:rPr>
              <a:t>@: </a:t>
            </a:r>
            <a:r>
              <a:rPr sz="2400" spc="-5">
                <a:latin typeface="Arial"/>
                <a:cs typeface="Arial"/>
              </a:rPr>
              <a:t>Represents the  </a:t>
            </a:r>
            <a:r>
              <a:rPr sz="2400">
                <a:latin typeface="Arial"/>
                <a:cs typeface="Arial"/>
              </a:rPr>
              <a:t>origin </a:t>
            </a:r>
            <a:r>
              <a:rPr sz="2400" spc="-5">
                <a:latin typeface="Arial"/>
                <a:cs typeface="Arial"/>
              </a:rPr>
              <a:t>specified </a:t>
            </a:r>
            <a:r>
              <a:rPr sz="2400">
                <a:latin typeface="Arial"/>
                <a:cs typeface="Arial"/>
              </a:rPr>
              <a:t>in  </a:t>
            </a:r>
            <a:r>
              <a:rPr sz="2400" spc="-5">
                <a:latin typeface="Courier New"/>
                <a:cs typeface="Courier New"/>
              </a:rPr>
              <a:t>named.conf</a:t>
            </a:r>
            <a:r>
              <a:rPr sz="2400" spc="-850">
                <a:latin typeface="Courier New"/>
                <a:cs typeface="Courier New"/>
              </a:rPr>
              <a:t> </a:t>
            </a:r>
            <a:r>
              <a:rPr sz="2400" spc="-5">
                <a:latin typeface="Arial"/>
                <a:cs typeface="Arial"/>
              </a:rPr>
              <a:t>(string  after </a:t>
            </a:r>
            <a:r>
              <a:rPr sz="2400">
                <a:latin typeface="Arial"/>
                <a:cs typeface="Arial"/>
              </a:rPr>
              <a:t>“zone”)  </a:t>
            </a:r>
            <a:r>
              <a:rPr sz="2400" spc="-5">
                <a:latin typeface="Arial"/>
                <a:cs typeface="Arial"/>
              </a:rPr>
              <a:t>[</a:t>
            </a:r>
            <a:r>
              <a:rPr sz="2400" spc="-5">
                <a:latin typeface="Courier New"/>
                <a:cs typeface="Courier New"/>
              </a:rPr>
              <a:t>example.net</a:t>
            </a:r>
            <a:r>
              <a:rPr sz="2400" spc="-5">
                <a:latin typeface="Arial"/>
                <a:cs typeface="Arial"/>
              </a:rPr>
              <a:t>]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54238" y="1918236"/>
            <a:ext cx="8206047" cy="40670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61040" y="668020"/>
            <a:ext cx="9548495" cy="1080135"/>
          </a:xfrm>
          <a:prstGeom prst="rect">
            <a:avLst/>
          </a:prstGeom>
        </p:spPr>
        <p:txBody>
          <a:bodyPr vert="horz" wrap="square" lIns="0" tIns="204470" rIns="0" bIns="0" rtlCol="0">
            <a:spAutoFit/>
          </a:bodyPr>
          <a:lstStyle/>
          <a:p>
            <a:pPr marL="224154">
              <a:lnSpc>
                <a:spcPct val="100000"/>
              </a:lnSpc>
              <a:spcBef>
                <a:spcPts val="1610"/>
              </a:spcBef>
            </a:pPr>
            <a:r>
              <a:rPr sz="2200" spc="-80">
                <a:solidFill>
                  <a:srgbClr val="595959"/>
                </a:solidFill>
                <a:latin typeface="Century"/>
                <a:cs typeface="Century"/>
              </a:rPr>
              <a:t>Setup</a:t>
            </a:r>
            <a:endParaRPr sz="2200">
              <a:latin typeface="Century"/>
              <a:cs typeface="Century"/>
            </a:endParaRPr>
          </a:p>
          <a:p>
            <a:pPr marL="279400" indent="-266700">
              <a:lnSpc>
                <a:spcPct val="100000"/>
              </a:lnSpc>
              <a:spcBef>
                <a:spcPts val="1510"/>
              </a:spcBef>
              <a:buClr>
                <a:srgbClr val="00B0F0"/>
              </a:buClr>
              <a:buFont typeface="Arial"/>
              <a:buChar char="○"/>
              <a:tabLst>
                <a:tab pos="279400" algn="l"/>
              </a:tabLst>
            </a:pPr>
            <a:r>
              <a:rPr sz="2200" b="1">
                <a:solidFill>
                  <a:srgbClr val="0070C0"/>
                </a:solidFill>
                <a:latin typeface="Courier New"/>
                <a:cs typeface="Courier New"/>
              </a:rPr>
              <a:t>/etc/bind/192.168.0.db</a:t>
            </a:r>
            <a:r>
              <a:rPr sz="2200">
                <a:latin typeface="Arial"/>
                <a:cs typeface="Arial"/>
              </a:rPr>
              <a:t>: </a:t>
            </a:r>
            <a:r>
              <a:rPr sz="2200">
                <a:solidFill>
                  <a:srgbClr val="0070C0"/>
                </a:solidFill>
                <a:latin typeface="Arial"/>
                <a:cs typeface="Arial"/>
              </a:rPr>
              <a:t>(The </a:t>
            </a:r>
            <a:r>
              <a:rPr sz="2200" spc="-5">
                <a:solidFill>
                  <a:srgbClr val="0070C0"/>
                </a:solidFill>
                <a:latin typeface="Arial"/>
                <a:cs typeface="Arial"/>
              </a:rPr>
              <a:t>file </a:t>
            </a:r>
            <a:r>
              <a:rPr sz="2200">
                <a:solidFill>
                  <a:srgbClr val="0070C0"/>
                </a:solidFill>
                <a:latin typeface="Arial"/>
                <a:cs typeface="Arial"/>
              </a:rPr>
              <a:t>name </a:t>
            </a:r>
            <a:r>
              <a:rPr sz="2200" spc="-5">
                <a:solidFill>
                  <a:srgbClr val="0070C0"/>
                </a:solidFill>
                <a:latin typeface="Arial"/>
                <a:cs typeface="Arial"/>
              </a:rPr>
              <a:t>is specified in</a:t>
            </a:r>
            <a:r>
              <a:rPr sz="2200" spc="-25">
                <a:solidFill>
                  <a:srgbClr val="0070C0"/>
                </a:solidFill>
                <a:latin typeface="Arial"/>
                <a:cs typeface="Arial"/>
              </a:rPr>
              <a:t> </a:t>
            </a:r>
            <a:r>
              <a:rPr sz="2200">
                <a:solidFill>
                  <a:srgbClr val="0070C0"/>
                </a:solidFill>
                <a:latin typeface="Courier New"/>
                <a:cs typeface="Courier New"/>
              </a:rPr>
              <a:t>named.conf</a:t>
            </a:r>
            <a:r>
              <a:rPr sz="2200">
                <a:solidFill>
                  <a:srgbClr val="0070C0"/>
                </a:solidFill>
                <a:latin typeface="Arial"/>
                <a:cs typeface="Arial"/>
              </a:rPr>
              <a:t>)</a:t>
            </a:r>
            <a:endParaRPr sz="22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4400" y="145820"/>
            <a:ext cx="7152066" cy="63286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220"/>
              <a:t>Zone</a:t>
            </a:r>
            <a:r>
              <a:rPr spc="-459"/>
              <a:t> </a:t>
            </a:r>
            <a:r>
              <a:rPr spc="-200"/>
              <a:t>File</a:t>
            </a:r>
            <a:r>
              <a:rPr spc="-450"/>
              <a:t> </a:t>
            </a:r>
            <a:r>
              <a:rPr spc="-100"/>
              <a:t>for</a:t>
            </a:r>
            <a:r>
              <a:rPr spc="-450"/>
              <a:t> </a:t>
            </a:r>
            <a:r>
              <a:rPr spc="-190"/>
              <a:t>Reverse</a:t>
            </a:r>
            <a:r>
              <a:rPr spc="-455"/>
              <a:t> </a:t>
            </a:r>
            <a:r>
              <a:rPr spc="-280"/>
              <a:t>Lookup</a:t>
            </a:r>
          </a:p>
        </p:txBody>
      </p:sp>
      <p:sp>
        <p:nvSpPr>
          <p:cNvPr id="4" name="object 4"/>
          <p:cNvSpPr/>
          <p:nvPr/>
        </p:nvSpPr>
        <p:spPr>
          <a:xfrm>
            <a:off x="573740" y="2159689"/>
            <a:ext cx="8088060" cy="32718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97307" y="126462"/>
            <a:ext cx="5932867" cy="1026563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65"/>
              </a:spcBef>
            </a:pPr>
            <a:r>
              <a:rPr spc="-215"/>
              <a:t>Testing </a:t>
            </a:r>
            <a:r>
              <a:rPr spc="-280"/>
              <a:t>Our</a:t>
            </a:r>
            <a:r>
              <a:rPr spc="-730"/>
              <a:t> </a:t>
            </a:r>
            <a:r>
              <a:rPr spc="-220"/>
              <a:t>Setup</a:t>
            </a:r>
          </a:p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sz="2200" b="0" spc="-80">
                <a:solidFill>
                  <a:srgbClr val="595959"/>
                </a:solidFill>
                <a:latin typeface="Century"/>
                <a:cs typeface="Century"/>
              </a:rPr>
              <a:t>Setup</a:t>
            </a:r>
            <a:endParaRPr sz="2200">
              <a:latin typeface="Century"/>
              <a:cs typeface="Century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117139" y="1366181"/>
            <a:ext cx="7402781" cy="42881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97307" y="5839459"/>
            <a:ext cx="52165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30">
                <a:solidFill>
                  <a:srgbClr val="FF0000"/>
                </a:solidFill>
                <a:latin typeface="Arial"/>
                <a:cs typeface="Arial"/>
              </a:rPr>
              <a:t>Task: </a:t>
            </a:r>
            <a:r>
              <a:rPr sz="1800" spc="-5">
                <a:solidFill>
                  <a:srgbClr val="FF0000"/>
                </a:solidFill>
                <a:latin typeface="Arial"/>
                <a:cs typeface="Arial"/>
              </a:rPr>
              <a:t>Setup two similar zones on Attacker</a:t>
            </a:r>
            <a:r>
              <a:rPr sz="1800" spc="-6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spc="-5">
                <a:solidFill>
                  <a:srgbClr val="FF0000"/>
                </a:solidFill>
                <a:latin typeface="Arial"/>
                <a:cs typeface="Arial"/>
              </a:rPr>
              <a:t>machine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4800" y="1470979"/>
            <a:ext cx="5374561" cy="236261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04270" y="197981"/>
            <a:ext cx="7837867" cy="1026563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65"/>
              </a:spcBef>
            </a:pPr>
            <a:r>
              <a:rPr spc="-195"/>
              <a:t>Set</a:t>
            </a:r>
            <a:r>
              <a:rPr spc="-459"/>
              <a:t> </a:t>
            </a:r>
            <a:r>
              <a:rPr spc="-285"/>
              <a:t>Up</a:t>
            </a:r>
            <a:r>
              <a:rPr spc="-459"/>
              <a:t> </a:t>
            </a:r>
            <a:r>
              <a:rPr spc="-170"/>
              <a:t>Two</a:t>
            </a:r>
            <a:r>
              <a:rPr spc="-450"/>
              <a:t> </a:t>
            </a:r>
            <a:r>
              <a:rPr spc="-254"/>
              <a:t>Zones</a:t>
            </a:r>
            <a:r>
              <a:rPr spc="-455"/>
              <a:t> </a:t>
            </a:r>
            <a:r>
              <a:rPr spc="-190"/>
              <a:t>on</a:t>
            </a:r>
            <a:r>
              <a:rPr spc="-459"/>
              <a:t> </a:t>
            </a:r>
            <a:r>
              <a:rPr spc="-150"/>
              <a:t>Attacker</a:t>
            </a:r>
            <a:r>
              <a:rPr spc="-455"/>
              <a:t> </a:t>
            </a:r>
            <a:r>
              <a:rPr spc="-90"/>
              <a:t>VM</a:t>
            </a:r>
          </a:p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sz="2200" b="0" spc="-30">
                <a:solidFill>
                  <a:srgbClr val="595959"/>
                </a:solidFill>
                <a:latin typeface="Century"/>
                <a:cs typeface="Century"/>
              </a:rPr>
              <a:t>Attacker </a:t>
            </a:r>
            <a:r>
              <a:rPr sz="2200" b="0" spc="70">
                <a:solidFill>
                  <a:srgbClr val="595959"/>
                </a:solidFill>
                <a:latin typeface="Century"/>
                <a:cs typeface="Century"/>
              </a:rPr>
              <a:t>VM</a:t>
            </a:r>
            <a:r>
              <a:rPr sz="2200" b="0" spc="-254">
                <a:solidFill>
                  <a:srgbClr val="595959"/>
                </a:solidFill>
                <a:latin typeface="Century"/>
                <a:cs typeface="Century"/>
              </a:rPr>
              <a:t> </a:t>
            </a:r>
            <a:r>
              <a:rPr sz="2200" b="0" spc="-50">
                <a:solidFill>
                  <a:srgbClr val="595959"/>
                </a:solidFill>
                <a:latin typeface="Century"/>
                <a:cs typeface="Century"/>
              </a:rPr>
              <a:t>setup</a:t>
            </a:r>
            <a:endParaRPr sz="2200">
              <a:latin typeface="Century"/>
              <a:cs typeface="Century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831426" y="876726"/>
            <a:ext cx="5153466" cy="269287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805864" y="3657600"/>
            <a:ext cx="4848212" cy="269287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408159" y="3833593"/>
            <a:ext cx="457200" cy="321945"/>
          </a:xfrm>
          <a:custGeom>
            <a:avLst/>
            <a:gdLst/>
            <a:ahLst/>
            <a:cxnLst/>
            <a:rect l="l" t="t" r="r" b="b"/>
            <a:pathLst>
              <a:path w="457200" h="321945">
                <a:moveTo>
                  <a:pt x="0" y="0"/>
                </a:moveTo>
                <a:lnTo>
                  <a:pt x="457200" y="0"/>
                </a:lnTo>
                <a:lnTo>
                  <a:pt x="457200" y="321845"/>
                </a:lnTo>
                <a:lnTo>
                  <a:pt x="0" y="32184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715812" y="1442870"/>
            <a:ext cx="6068337" cy="18054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22359" y="189351"/>
            <a:ext cx="8523667" cy="1026563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65"/>
              </a:spcBef>
            </a:pPr>
            <a:r>
              <a:rPr spc="-185"/>
              <a:t>Forward</a:t>
            </a:r>
            <a:r>
              <a:rPr spc="-450"/>
              <a:t> </a:t>
            </a:r>
            <a:r>
              <a:rPr spc="-220"/>
              <a:t>Zone</a:t>
            </a:r>
            <a:r>
              <a:rPr spc="-450"/>
              <a:t> </a:t>
            </a:r>
            <a:r>
              <a:rPr spc="-195"/>
              <a:t>Query</a:t>
            </a:r>
            <a:r>
              <a:rPr spc="-450"/>
              <a:t> </a:t>
            </a:r>
            <a:r>
              <a:rPr spc="-75"/>
              <a:t>to</a:t>
            </a:r>
            <a:r>
              <a:rPr spc="-445"/>
              <a:t> </a:t>
            </a:r>
            <a:r>
              <a:rPr spc="-105"/>
              <a:t>the</a:t>
            </a:r>
            <a:r>
              <a:rPr spc="-455"/>
              <a:t> </a:t>
            </a:r>
            <a:r>
              <a:rPr spc="-150"/>
              <a:t>Attacker</a:t>
            </a:r>
            <a:r>
              <a:rPr spc="-445"/>
              <a:t> </a:t>
            </a:r>
            <a:r>
              <a:rPr spc="-90"/>
              <a:t>VM</a:t>
            </a:r>
          </a:p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sz="2200" b="0" spc="-15">
                <a:solidFill>
                  <a:srgbClr val="595959"/>
                </a:solidFill>
                <a:latin typeface="Century"/>
                <a:cs typeface="Century"/>
              </a:rPr>
              <a:t>On </a:t>
            </a:r>
            <a:r>
              <a:rPr sz="2200" b="0" spc="-55">
                <a:solidFill>
                  <a:srgbClr val="595959"/>
                </a:solidFill>
                <a:latin typeface="Century"/>
                <a:cs typeface="Century"/>
              </a:rPr>
              <a:t>Local </a:t>
            </a:r>
            <a:r>
              <a:rPr sz="2200" b="0" spc="-145">
                <a:solidFill>
                  <a:srgbClr val="595959"/>
                </a:solidFill>
                <a:latin typeface="Century"/>
                <a:cs typeface="Century"/>
              </a:rPr>
              <a:t>DNS</a:t>
            </a:r>
            <a:r>
              <a:rPr sz="2200" b="0" spc="-355">
                <a:solidFill>
                  <a:srgbClr val="595959"/>
                </a:solidFill>
                <a:latin typeface="Century"/>
                <a:cs typeface="Century"/>
              </a:rPr>
              <a:t> </a:t>
            </a:r>
            <a:r>
              <a:rPr sz="2200" b="0" spc="-25">
                <a:solidFill>
                  <a:srgbClr val="595959"/>
                </a:solidFill>
                <a:latin typeface="Century"/>
                <a:cs typeface="Century"/>
              </a:rPr>
              <a:t>server</a:t>
            </a:r>
            <a:endParaRPr sz="2200">
              <a:latin typeface="Century"/>
              <a:cs typeface="Century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33400" y="3762392"/>
            <a:ext cx="4939271" cy="24860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844537" y="3841114"/>
            <a:ext cx="5814062" cy="248600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1264582" y="4648200"/>
            <a:ext cx="788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>
                <a:solidFill>
                  <a:srgbClr val="FF0000"/>
                </a:solidFill>
                <a:latin typeface="Arial"/>
                <a:cs typeface="Arial"/>
              </a:rPr>
              <a:t>Real</a:t>
            </a:r>
            <a:r>
              <a:rPr sz="1800" b="1" spc="-7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b="1">
                <a:solidFill>
                  <a:srgbClr val="FF0000"/>
                </a:solidFill>
                <a:latin typeface="Arial"/>
                <a:cs typeface="Arial"/>
              </a:rPr>
              <a:t>IP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030719" y="4064000"/>
            <a:ext cx="1290320" cy="162560"/>
          </a:xfrm>
          <a:custGeom>
            <a:avLst/>
            <a:gdLst/>
            <a:ahLst/>
            <a:cxnLst/>
            <a:rect l="l" t="t" r="r" b="b"/>
            <a:pathLst>
              <a:path w="1290320" h="162560">
                <a:moveTo>
                  <a:pt x="0" y="0"/>
                </a:moveTo>
                <a:lnTo>
                  <a:pt x="1290320" y="0"/>
                </a:lnTo>
                <a:lnTo>
                  <a:pt x="1290320" y="162560"/>
                </a:lnTo>
                <a:lnTo>
                  <a:pt x="0" y="16256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862220" y="1904491"/>
            <a:ext cx="3357245" cy="565150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2700" marR="5080">
              <a:lnSpc>
                <a:spcPts val="2090"/>
              </a:lnSpc>
              <a:spcBef>
                <a:spcPts val="225"/>
              </a:spcBef>
            </a:pPr>
            <a:r>
              <a:rPr sz="1800" b="1" spc="-5">
                <a:latin typeface="Arial"/>
                <a:cs typeface="Arial"/>
              </a:rPr>
              <a:t>How Do Local </a:t>
            </a:r>
            <a:r>
              <a:rPr sz="1800" b="1">
                <a:latin typeface="Arial"/>
                <a:cs typeface="Arial"/>
              </a:rPr>
              <a:t>DNS </a:t>
            </a:r>
            <a:r>
              <a:rPr sz="1800" b="1" spc="-5">
                <a:latin typeface="Arial"/>
                <a:cs typeface="Arial"/>
              </a:rPr>
              <a:t>Server </a:t>
            </a:r>
            <a:r>
              <a:rPr sz="1800" b="1">
                <a:latin typeface="Arial"/>
                <a:cs typeface="Arial"/>
              </a:rPr>
              <a:t>find  </a:t>
            </a:r>
            <a:r>
              <a:rPr sz="1800" b="1" spc="-5">
                <a:solidFill>
                  <a:srgbClr val="FF0000"/>
                </a:solidFill>
                <a:latin typeface="Arial"/>
                <a:cs typeface="Arial"/>
              </a:rPr>
              <a:t>attacker32.com</a:t>
            </a:r>
            <a:r>
              <a:rPr sz="1800" b="1" spc="-5">
                <a:latin typeface="Arial"/>
                <a:cs typeface="Arial"/>
              </a:rPr>
              <a:t>'s</a:t>
            </a:r>
            <a:r>
              <a:rPr sz="1800" b="1" spc="-60">
                <a:latin typeface="Arial"/>
                <a:cs typeface="Arial"/>
              </a:rPr>
              <a:t> </a:t>
            </a:r>
            <a:r>
              <a:rPr sz="1800" b="1" spc="-5">
                <a:latin typeface="Arial"/>
                <a:cs typeface="Arial"/>
              </a:rPr>
              <a:t>nameserver?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819658" y="2594355"/>
            <a:ext cx="7110095" cy="1122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35679">
              <a:lnSpc>
                <a:spcPct val="100000"/>
              </a:lnSpc>
              <a:spcBef>
                <a:spcPts val="100"/>
              </a:spcBef>
            </a:pPr>
            <a:r>
              <a:rPr sz="1600" b="1" spc="-5">
                <a:latin typeface="Arial"/>
                <a:cs typeface="Arial"/>
              </a:rPr>
              <a:t>Forwarders</a:t>
            </a:r>
            <a:r>
              <a:rPr sz="1600" spc="-5">
                <a:latin typeface="Arial"/>
                <a:cs typeface="Arial"/>
              </a:rPr>
              <a:t>: directly go </a:t>
            </a:r>
            <a:r>
              <a:rPr sz="1600">
                <a:latin typeface="Arial"/>
                <a:cs typeface="Arial"/>
              </a:rPr>
              <a:t>to </a:t>
            </a:r>
            <a:r>
              <a:rPr sz="1600" spc="-5">
                <a:latin typeface="Arial"/>
                <a:cs typeface="Arial"/>
              </a:rPr>
              <a:t>NS:</a:t>
            </a:r>
            <a:r>
              <a:rPr sz="1600" spc="30">
                <a:latin typeface="Arial"/>
                <a:cs typeface="Arial"/>
              </a:rPr>
              <a:t> </a:t>
            </a:r>
            <a:r>
              <a:rPr sz="1600" spc="-5">
                <a:latin typeface="Arial"/>
                <a:cs typeface="Arial"/>
              </a:rPr>
              <a:t>10.0.2.8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3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800" spc="-55">
                <a:latin typeface="Arial"/>
                <a:cs typeface="Arial"/>
              </a:rPr>
              <a:t>Test </a:t>
            </a:r>
            <a:r>
              <a:rPr sz="1800" spc="-5">
                <a:latin typeface="Arial"/>
                <a:cs typeface="Arial"/>
              </a:rPr>
              <a:t>the Complete Setup on User</a:t>
            </a:r>
            <a:r>
              <a:rPr sz="1800" spc="45">
                <a:latin typeface="Arial"/>
                <a:cs typeface="Arial"/>
              </a:rPr>
              <a:t> </a:t>
            </a:r>
            <a:r>
              <a:rPr sz="1800" spc="-5">
                <a:latin typeface="Arial"/>
                <a:cs typeface="Arial"/>
              </a:rPr>
              <a:t>VM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61040" y="668020"/>
            <a:ext cx="11071225" cy="4241800"/>
          </a:xfrm>
          <a:prstGeom prst="rect">
            <a:avLst/>
          </a:prstGeom>
        </p:spPr>
        <p:txBody>
          <a:bodyPr vert="horz" wrap="square" lIns="0" tIns="204470" rIns="0" bIns="0" rtlCol="0">
            <a:spAutoFit/>
          </a:bodyPr>
          <a:lstStyle/>
          <a:p>
            <a:pPr marL="224154">
              <a:lnSpc>
                <a:spcPct val="100000"/>
              </a:lnSpc>
              <a:spcBef>
                <a:spcPts val="1610"/>
              </a:spcBef>
            </a:pPr>
            <a:r>
              <a:rPr sz="2200" spc="-20">
                <a:solidFill>
                  <a:srgbClr val="595959"/>
                </a:solidFill>
                <a:latin typeface="Century"/>
                <a:cs typeface="Century"/>
              </a:rPr>
              <a:t>Attack</a:t>
            </a:r>
            <a:r>
              <a:rPr sz="2200" spc="-140">
                <a:solidFill>
                  <a:srgbClr val="595959"/>
                </a:solidFill>
                <a:latin typeface="Century"/>
                <a:cs typeface="Century"/>
              </a:rPr>
              <a:t> </a:t>
            </a:r>
            <a:r>
              <a:rPr sz="2200" spc="-20">
                <a:solidFill>
                  <a:srgbClr val="595959"/>
                </a:solidFill>
                <a:latin typeface="Century"/>
                <a:cs typeface="Century"/>
              </a:rPr>
              <a:t>types</a:t>
            </a:r>
            <a:endParaRPr sz="2200">
              <a:latin typeface="Century"/>
              <a:cs typeface="Century"/>
            </a:endParaRPr>
          </a:p>
          <a:p>
            <a:pPr marL="393700" marR="184785" indent="-381000">
              <a:lnSpc>
                <a:spcPct val="100499"/>
              </a:lnSpc>
              <a:spcBef>
                <a:spcPts val="1500"/>
              </a:spcBef>
              <a:buClr>
                <a:srgbClr val="00B0F0"/>
              </a:buClr>
              <a:buFont typeface="Arial"/>
              <a:buChar char="○"/>
              <a:tabLst>
                <a:tab pos="393065" algn="l"/>
                <a:tab pos="393700" algn="l"/>
              </a:tabLst>
            </a:pPr>
            <a:r>
              <a:rPr sz="2200" b="1" spc="-5">
                <a:latin typeface="Arial"/>
                <a:cs typeface="Arial"/>
              </a:rPr>
              <a:t>Denial-of-Service Attacks (DoS): </a:t>
            </a:r>
            <a:r>
              <a:rPr sz="2200" spc="-5">
                <a:latin typeface="Arial"/>
                <a:cs typeface="Arial"/>
              </a:rPr>
              <a:t>When </a:t>
            </a:r>
            <a:r>
              <a:rPr sz="2200">
                <a:latin typeface="Arial"/>
                <a:cs typeface="Arial"/>
              </a:rPr>
              <a:t>the </a:t>
            </a:r>
            <a:r>
              <a:rPr sz="2200" spc="-5">
                <a:latin typeface="Arial"/>
                <a:cs typeface="Arial"/>
              </a:rPr>
              <a:t>local DNS </a:t>
            </a:r>
            <a:r>
              <a:rPr sz="2200">
                <a:latin typeface="Arial"/>
                <a:cs typeface="Arial"/>
              </a:rPr>
              <a:t>servers and the </a:t>
            </a:r>
            <a:r>
              <a:rPr sz="2200" spc="-5">
                <a:latin typeface="Arial"/>
                <a:cs typeface="Arial"/>
              </a:rPr>
              <a:t>authoritative  </a:t>
            </a:r>
            <a:r>
              <a:rPr sz="2200">
                <a:latin typeface="Arial"/>
                <a:cs typeface="Arial"/>
              </a:rPr>
              <a:t>nameservers do not respond to the </a:t>
            </a:r>
            <a:r>
              <a:rPr sz="2200" spc="-5">
                <a:latin typeface="Arial"/>
                <a:cs typeface="Arial"/>
              </a:rPr>
              <a:t>DNS queries, </a:t>
            </a:r>
            <a:r>
              <a:rPr sz="2200">
                <a:latin typeface="Arial"/>
                <a:cs typeface="Arial"/>
              </a:rPr>
              <a:t>the </a:t>
            </a:r>
            <a:r>
              <a:rPr sz="2200" spc="-5">
                <a:latin typeface="Arial"/>
                <a:cs typeface="Arial"/>
              </a:rPr>
              <a:t>machines </a:t>
            </a:r>
            <a:r>
              <a:rPr sz="2200">
                <a:latin typeface="Arial"/>
                <a:cs typeface="Arial"/>
              </a:rPr>
              <a:t>cannot </a:t>
            </a:r>
            <a:r>
              <a:rPr sz="2200" spc="-5">
                <a:latin typeface="Arial"/>
                <a:cs typeface="Arial"/>
              </a:rPr>
              <a:t>retrieve </a:t>
            </a:r>
            <a:r>
              <a:rPr sz="2200">
                <a:latin typeface="Arial"/>
                <a:cs typeface="Arial"/>
              </a:rPr>
              <a:t>IP  addresses </a:t>
            </a:r>
            <a:r>
              <a:rPr sz="2200" spc="-5">
                <a:latin typeface="Arial"/>
                <a:cs typeface="Arial"/>
              </a:rPr>
              <a:t>which essentially </a:t>
            </a:r>
            <a:r>
              <a:rPr sz="2200">
                <a:latin typeface="Arial"/>
                <a:cs typeface="Arial"/>
              </a:rPr>
              <a:t>cuts </a:t>
            </a:r>
            <a:r>
              <a:rPr sz="2200" spc="-5">
                <a:latin typeface="Arial"/>
                <a:cs typeface="Arial"/>
              </a:rPr>
              <a:t>down </a:t>
            </a:r>
            <a:r>
              <a:rPr sz="2200">
                <a:latin typeface="Arial"/>
                <a:cs typeface="Arial"/>
              </a:rPr>
              <a:t>the</a:t>
            </a:r>
            <a:r>
              <a:rPr sz="2200" spc="15">
                <a:latin typeface="Arial"/>
                <a:cs typeface="Arial"/>
              </a:rPr>
              <a:t> </a:t>
            </a:r>
            <a:r>
              <a:rPr sz="2200" spc="-5">
                <a:latin typeface="Arial"/>
                <a:cs typeface="Arial"/>
              </a:rPr>
              <a:t>communication.</a:t>
            </a:r>
            <a:endParaRPr sz="2200">
              <a:latin typeface="Arial"/>
              <a:cs typeface="Arial"/>
            </a:endParaRPr>
          </a:p>
          <a:p>
            <a:pPr marL="393700" indent="-381000">
              <a:lnSpc>
                <a:spcPct val="100000"/>
              </a:lnSpc>
              <a:spcBef>
                <a:spcPts val="1560"/>
              </a:spcBef>
              <a:buClr>
                <a:srgbClr val="00B0F0"/>
              </a:buClr>
              <a:buFont typeface="Arial"/>
              <a:buChar char="○"/>
              <a:tabLst>
                <a:tab pos="393065" algn="l"/>
                <a:tab pos="393700" algn="l"/>
              </a:tabLst>
            </a:pPr>
            <a:r>
              <a:rPr sz="2200" b="1" spc="-5">
                <a:latin typeface="Arial"/>
                <a:cs typeface="Arial"/>
              </a:rPr>
              <a:t>DNS </a:t>
            </a:r>
            <a:r>
              <a:rPr sz="2200" b="1">
                <a:latin typeface="Arial"/>
                <a:cs typeface="Arial"/>
              </a:rPr>
              <a:t>Spoofing</a:t>
            </a:r>
            <a:r>
              <a:rPr sz="2200" b="1" spc="-80">
                <a:latin typeface="Arial"/>
                <a:cs typeface="Arial"/>
              </a:rPr>
              <a:t> </a:t>
            </a:r>
            <a:r>
              <a:rPr sz="2200" b="1">
                <a:latin typeface="Arial"/>
                <a:cs typeface="Arial"/>
              </a:rPr>
              <a:t>Attacks:</a:t>
            </a:r>
            <a:endParaRPr sz="2200">
              <a:latin typeface="Arial"/>
              <a:cs typeface="Arial"/>
            </a:endParaRPr>
          </a:p>
          <a:p>
            <a:pPr marL="852805" marR="1482725" indent="-381000">
              <a:lnSpc>
                <a:spcPct val="102899"/>
              </a:lnSpc>
              <a:spcBef>
                <a:spcPts val="1200"/>
              </a:spcBef>
            </a:pPr>
            <a:r>
              <a:rPr sz="2100">
                <a:latin typeface="Courier New"/>
                <a:cs typeface="Courier New"/>
              </a:rPr>
              <a:t>o </a:t>
            </a:r>
            <a:r>
              <a:rPr sz="2100" b="1" spc="10">
                <a:latin typeface="Arial"/>
                <a:cs typeface="Arial"/>
              </a:rPr>
              <a:t>Primary goal</a:t>
            </a:r>
            <a:r>
              <a:rPr sz="2100" spc="10">
                <a:latin typeface="Arial"/>
                <a:cs typeface="Arial"/>
              </a:rPr>
              <a:t>: provide </a:t>
            </a:r>
            <a:r>
              <a:rPr sz="2100">
                <a:latin typeface="Arial"/>
                <a:cs typeface="Arial"/>
              </a:rPr>
              <a:t>a </a:t>
            </a:r>
            <a:r>
              <a:rPr sz="2100" spc="10">
                <a:latin typeface="Arial"/>
                <a:cs typeface="Arial"/>
              </a:rPr>
              <a:t>fraudulent </a:t>
            </a:r>
            <a:r>
              <a:rPr sz="2100">
                <a:latin typeface="Arial"/>
                <a:cs typeface="Arial"/>
              </a:rPr>
              <a:t>IP </a:t>
            </a:r>
            <a:r>
              <a:rPr sz="2100" spc="10">
                <a:latin typeface="Arial"/>
                <a:cs typeface="Arial"/>
              </a:rPr>
              <a:t>address </a:t>
            </a:r>
            <a:r>
              <a:rPr sz="2100">
                <a:latin typeface="Arial"/>
                <a:cs typeface="Arial"/>
              </a:rPr>
              <a:t>to </a:t>
            </a:r>
            <a:r>
              <a:rPr sz="2100" spc="5">
                <a:latin typeface="Arial"/>
                <a:cs typeface="Arial"/>
              </a:rPr>
              <a:t>victims, tricking </a:t>
            </a:r>
            <a:r>
              <a:rPr sz="2100" spc="10">
                <a:latin typeface="Arial"/>
                <a:cs typeface="Arial"/>
              </a:rPr>
              <a:t>them </a:t>
            </a:r>
            <a:r>
              <a:rPr sz="2100">
                <a:latin typeface="Arial"/>
                <a:cs typeface="Arial"/>
              </a:rPr>
              <a:t>to  </a:t>
            </a:r>
            <a:r>
              <a:rPr sz="2100" spc="10">
                <a:latin typeface="Arial"/>
                <a:cs typeface="Arial"/>
              </a:rPr>
              <a:t>communicate </a:t>
            </a:r>
            <a:r>
              <a:rPr sz="2100" spc="5">
                <a:latin typeface="Arial"/>
                <a:cs typeface="Arial"/>
              </a:rPr>
              <a:t>with </a:t>
            </a:r>
            <a:r>
              <a:rPr sz="2100">
                <a:latin typeface="Arial"/>
                <a:cs typeface="Arial"/>
              </a:rPr>
              <a:t>a </a:t>
            </a:r>
            <a:r>
              <a:rPr sz="2100" spc="10">
                <a:latin typeface="Arial"/>
                <a:cs typeface="Arial"/>
              </a:rPr>
              <a:t>machine that </a:t>
            </a:r>
            <a:r>
              <a:rPr sz="2100">
                <a:latin typeface="Arial"/>
                <a:cs typeface="Arial"/>
              </a:rPr>
              <a:t>is </a:t>
            </a:r>
            <a:r>
              <a:rPr sz="2100" spc="5">
                <a:latin typeface="Arial"/>
                <a:cs typeface="Arial"/>
              </a:rPr>
              <a:t>different from their</a:t>
            </a:r>
            <a:r>
              <a:rPr sz="2100" spc="135">
                <a:latin typeface="Arial"/>
                <a:cs typeface="Arial"/>
              </a:rPr>
              <a:t> </a:t>
            </a:r>
            <a:r>
              <a:rPr sz="2100" spc="10">
                <a:latin typeface="Arial"/>
                <a:cs typeface="Arial"/>
              </a:rPr>
              <a:t>intention.</a:t>
            </a:r>
            <a:endParaRPr sz="2100">
              <a:latin typeface="Arial"/>
              <a:cs typeface="Arial"/>
            </a:endParaRPr>
          </a:p>
          <a:p>
            <a:pPr marL="852805" marR="5080" indent="-381000">
              <a:lnSpc>
                <a:spcPct val="101400"/>
              </a:lnSpc>
              <a:spcBef>
                <a:spcPts val="1335"/>
              </a:spcBef>
            </a:pPr>
            <a:r>
              <a:rPr sz="2100">
                <a:latin typeface="Courier New"/>
                <a:cs typeface="Courier New"/>
              </a:rPr>
              <a:t>o </a:t>
            </a:r>
            <a:r>
              <a:rPr sz="2100" spc="10">
                <a:latin typeface="Arial"/>
                <a:cs typeface="Arial"/>
              </a:rPr>
              <a:t>Example: </a:t>
            </a:r>
            <a:r>
              <a:rPr sz="2100">
                <a:latin typeface="Arial"/>
                <a:cs typeface="Arial"/>
              </a:rPr>
              <a:t>If a </a:t>
            </a:r>
            <a:r>
              <a:rPr sz="2100" spc="15">
                <a:latin typeface="Arial"/>
                <a:cs typeface="Arial"/>
              </a:rPr>
              <a:t>user’s </a:t>
            </a:r>
            <a:r>
              <a:rPr sz="2100" spc="5">
                <a:latin typeface="Arial"/>
                <a:cs typeface="Arial"/>
              </a:rPr>
              <a:t>intention </a:t>
            </a:r>
            <a:r>
              <a:rPr sz="2100">
                <a:latin typeface="Arial"/>
                <a:cs typeface="Arial"/>
              </a:rPr>
              <a:t>is to </a:t>
            </a:r>
            <a:r>
              <a:rPr sz="2100" spc="5">
                <a:latin typeface="Arial"/>
                <a:cs typeface="Arial"/>
              </a:rPr>
              <a:t>visit </a:t>
            </a:r>
            <a:r>
              <a:rPr sz="2100">
                <a:latin typeface="Arial"/>
                <a:cs typeface="Arial"/>
              </a:rPr>
              <a:t>a bank’s </a:t>
            </a:r>
            <a:r>
              <a:rPr sz="2100" spc="10">
                <a:latin typeface="Arial"/>
                <a:cs typeface="Arial"/>
              </a:rPr>
              <a:t>web </a:t>
            </a:r>
            <a:r>
              <a:rPr sz="2100">
                <a:latin typeface="Arial"/>
                <a:cs typeface="Arial"/>
              </a:rPr>
              <a:t>site to </a:t>
            </a:r>
            <a:r>
              <a:rPr sz="2100" spc="5">
                <a:latin typeface="Arial"/>
                <a:cs typeface="Arial"/>
              </a:rPr>
              <a:t>do online </a:t>
            </a:r>
            <a:r>
              <a:rPr sz="2100" spc="10">
                <a:latin typeface="Arial"/>
                <a:cs typeface="Arial"/>
              </a:rPr>
              <a:t>banking, but </a:t>
            </a:r>
            <a:r>
              <a:rPr sz="2100" spc="5">
                <a:latin typeface="Arial"/>
                <a:cs typeface="Arial"/>
              </a:rPr>
              <a:t>the  </a:t>
            </a:r>
            <a:r>
              <a:rPr sz="2100">
                <a:latin typeface="Arial"/>
                <a:cs typeface="Arial"/>
              </a:rPr>
              <a:t>IP </a:t>
            </a:r>
            <a:r>
              <a:rPr sz="2100" spc="10">
                <a:latin typeface="Arial"/>
                <a:cs typeface="Arial"/>
              </a:rPr>
              <a:t>address obtained through </a:t>
            </a:r>
            <a:r>
              <a:rPr sz="2100" spc="5">
                <a:latin typeface="Arial"/>
                <a:cs typeface="Arial"/>
              </a:rPr>
              <a:t>the </a:t>
            </a:r>
            <a:r>
              <a:rPr sz="2100" spc="10">
                <a:latin typeface="Arial"/>
                <a:cs typeface="Arial"/>
              </a:rPr>
              <a:t>DNS process </a:t>
            </a:r>
            <a:r>
              <a:rPr sz="2100">
                <a:latin typeface="Arial"/>
                <a:cs typeface="Arial"/>
              </a:rPr>
              <a:t>is </a:t>
            </a:r>
            <a:r>
              <a:rPr sz="2100" spc="10">
                <a:latin typeface="Arial"/>
                <a:cs typeface="Arial"/>
              </a:rPr>
              <a:t>attacker’s machine, </a:t>
            </a:r>
            <a:r>
              <a:rPr sz="2100" spc="5">
                <a:latin typeface="Arial"/>
                <a:cs typeface="Arial"/>
              </a:rPr>
              <a:t>the </a:t>
            </a:r>
            <a:r>
              <a:rPr sz="2100" spc="10">
                <a:latin typeface="Arial"/>
                <a:cs typeface="Arial"/>
              </a:rPr>
              <a:t>user  machine </a:t>
            </a:r>
            <a:r>
              <a:rPr sz="2100" spc="5">
                <a:latin typeface="Arial"/>
                <a:cs typeface="Arial"/>
              </a:rPr>
              <a:t>will </a:t>
            </a:r>
            <a:r>
              <a:rPr sz="2100" spc="10">
                <a:latin typeface="Arial"/>
                <a:cs typeface="Arial"/>
              </a:rPr>
              <a:t>communicate </a:t>
            </a:r>
            <a:r>
              <a:rPr sz="2100">
                <a:latin typeface="Arial"/>
                <a:cs typeface="Arial"/>
              </a:rPr>
              <a:t>to </a:t>
            </a:r>
            <a:r>
              <a:rPr sz="2100" spc="5">
                <a:latin typeface="Arial"/>
                <a:cs typeface="Arial"/>
              </a:rPr>
              <a:t>the </a:t>
            </a:r>
            <a:r>
              <a:rPr sz="2100" spc="10">
                <a:latin typeface="Arial"/>
                <a:cs typeface="Arial"/>
              </a:rPr>
              <a:t>attacker’s web</a:t>
            </a:r>
            <a:r>
              <a:rPr sz="2100" spc="85">
                <a:latin typeface="Arial"/>
                <a:cs typeface="Arial"/>
              </a:rPr>
              <a:t> </a:t>
            </a:r>
            <a:r>
              <a:rPr sz="2100" spc="-10">
                <a:latin typeface="Arial"/>
                <a:cs typeface="Arial"/>
              </a:rPr>
              <a:t>server.</a:t>
            </a:r>
            <a:endParaRPr sz="21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4400" y="152400"/>
            <a:ext cx="3875466" cy="63286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390"/>
              <a:t>DNS</a:t>
            </a:r>
            <a:r>
              <a:rPr spc="-505"/>
              <a:t> </a:t>
            </a:r>
            <a:r>
              <a:rPr spc="-195"/>
              <a:t>Attacks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152400"/>
            <a:ext cx="8066467" cy="1026563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65"/>
              </a:spcBef>
            </a:pPr>
            <a:r>
              <a:rPr spc="-125"/>
              <a:t>Overview</a:t>
            </a:r>
            <a:r>
              <a:rPr spc="-465"/>
              <a:t> </a:t>
            </a:r>
            <a:r>
              <a:rPr spc="-65"/>
              <a:t>of</a:t>
            </a:r>
            <a:r>
              <a:rPr spc="-459"/>
              <a:t> </a:t>
            </a:r>
            <a:r>
              <a:rPr spc="-105"/>
              <a:t>the</a:t>
            </a:r>
            <a:r>
              <a:rPr spc="-459"/>
              <a:t> </a:t>
            </a:r>
            <a:r>
              <a:rPr spc="-155"/>
              <a:t>Attack</a:t>
            </a:r>
            <a:r>
              <a:rPr spc="-465"/>
              <a:t> </a:t>
            </a:r>
            <a:r>
              <a:rPr spc="-250"/>
              <a:t>Surfaces</a:t>
            </a:r>
          </a:p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sz="2200" b="0" spc="-20">
                <a:solidFill>
                  <a:srgbClr val="595959"/>
                </a:solidFill>
                <a:latin typeface="Century"/>
                <a:cs typeface="Century"/>
              </a:rPr>
              <a:t>Attack</a:t>
            </a:r>
            <a:r>
              <a:rPr sz="2200" b="0" spc="-140">
                <a:solidFill>
                  <a:srgbClr val="595959"/>
                </a:solidFill>
                <a:latin typeface="Century"/>
                <a:cs typeface="Century"/>
              </a:rPr>
              <a:t> </a:t>
            </a:r>
            <a:r>
              <a:rPr sz="2200" b="0" spc="-75">
                <a:solidFill>
                  <a:srgbClr val="595959"/>
                </a:solidFill>
                <a:latin typeface="Century"/>
                <a:cs typeface="Century"/>
              </a:rPr>
              <a:t>strategies</a:t>
            </a:r>
            <a:endParaRPr sz="2200">
              <a:latin typeface="Century"/>
              <a:cs typeface="Century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30179" y="1524000"/>
            <a:ext cx="9881616" cy="44195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13440" y="668020"/>
            <a:ext cx="10671175" cy="3137535"/>
          </a:xfrm>
          <a:prstGeom prst="rect">
            <a:avLst/>
          </a:prstGeom>
        </p:spPr>
        <p:txBody>
          <a:bodyPr vert="horz" wrap="square" lIns="0" tIns="204470" rIns="0" bIns="0" rtlCol="0">
            <a:spAutoFit/>
          </a:bodyPr>
          <a:lstStyle/>
          <a:p>
            <a:pPr marL="71755">
              <a:lnSpc>
                <a:spcPct val="100000"/>
              </a:lnSpc>
              <a:spcBef>
                <a:spcPts val="1610"/>
              </a:spcBef>
            </a:pPr>
            <a:r>
              <a:rPr sz="2200" spc="-55">
                <a:solidFill>
                  <a:srgbClr val="595959"/>
                </a:solidFill>
                <a:latin typeface="Century"/>
                <a:cs typeface="Century"/>
              </a:rPr>
              <a:t>Local </a:t>
            </a:r>
            <a:r>
              <a:rPr sz="2200" spc="-145">
                <a:solidFill>
                  <a:srgbClr val="595959"/>
                </a:solidFill>
                <a:latin typeface="Century"/>
                <a:cs typeface="Century"/>
              </a:rPr>
              <a:t>DNS</a:t>
            </a:r>
            <a:r>
              <a:rPr sz="2200" spc="-229">
                <a:solidFill>
                  <a:srgbClr val="595959"/>
                </a:solidFill>
                <a:latin typeface="Century"/>
                <a:cs typeface="Century"/>
              </a:rPr>
              <a:t> </a:t>
            </a:r>
            <a:r>
              <a:rPr sz="2200" spc="-35">
                <a:solidFill>
                  <a:srgbClr val="595959"/>
                </a:solidFill>
                <a:latin typeface="Century"/>
                <a:cs typeface="Century"/>
              </a:rPr>
              <a:t>files</a:t>
            </a:r>
            <a:endParaRPr sz="2200">
              <a:latin typeface="Century"/>
              <a:cs typeface="Century"/>
            </a:endParaRPr>
          </a:p>
          <a:p>
            <a:pPr marL="393700" indent="-381000">
              <a:lnSpc>
                <a:spcPct val="100000"/>
              </a:lnSpc>
              <a:spcBef>
                <a:spcPts val="1510"/>
              </a:spcBef>
              <a:buChar char="○"/>
              <a:tabLst>
                <a:tab pos="393065" algn="l"/>
                <a:tab pos="393700" algn="l"/>
              </a:tabLst>
            </a:pPr>
            <a:r>
              <a:rPr sz="2200">
                <a:latin typeface="Arial"/>
                <a:cs typeface="Arial"/>
              </a:rPr>
              <a:t>If attackers have </a:t>
            </a:r>
            <a:r>
              <a:rPr sz="2200" spc="-5">
                <a:latin typeface="Arial"/>
                <a:cs typeface="Arial"/>
              </a:rPr>
              <a:t>gained </a:t>
            </a:r>
            <a:r>
              <a:rPr sz="2200">
                <a:latin typeface="Arial"/>
                <a:cs typeface="Arial"/>
              </a:rPr>
              <a:t>the root </a:t>
            </a:r>
            <a:r>
              <a:rPr sz="2200" spc="-5">
                <a:latin typeface="Arial"/>
                <a:cs typeface="Arial"/>
              </a:rPr>
              <a:t>privileges </a:t>
            </a:r>
            <a:r>
              <a:rPr sz="2200">
                <a:latin typeface="Arial"/>
                <a:cs typeface="Arial"/>
              </a:rPr>
              <a:t>on a</a:t>
            </a:r>
            <a:r>
              <a:rPr sz="2200" spc="5">
                <a:latin typeface="Arial"/>
                <a:cs typeface="Arial"/>
              </a:rPr>
              <a:t> </a:t>
            </a:r>
            <a:r>
              <a:rPr sz="2200" spc="-5">
                <a:latin typeface="Arial"/>
                <a:cs typeface="Arial"/>
              </a:rPr>
              <a:t>machine,</a:t>
            </a:r>
            <a:endParaRPr sz="2200">
              <a:latin typeface="Arial"/>
              <a:cs typeface="Arial"/>
            </a:endParaRPr>
          </a:p>
          <a:p>
            <a:pPr marL="770255" marR="102235" lvl="1" indent="-381000">
              <a:lnSpc>
                <a:spcPct val="102699"/>
              </a:lnSpc>
              <a:spcBef>
                <a:spcPts val="1395"/>
              </a:spcBef>
              <a:buFont typeface="Courier New"/>
              <a:buChar char="o"/>
              <a:tabLst>
                <a:tab pos="770255" algn="l"/>
              </a:tabLst>
            </a:pPr>
            <a:r>
              <a:rPr sz="2200" spc="-5">
                <a:latin typeface="Arial"/>
                <a:cs typeface="Arial"/>
              </a:rPr>
              <a:t>Modify </a:t>
            </a:r>
            <a:r>
              <a:rPr sz="2200" b="1">
                <a:solidFill>
                  <a:srgbClr val="FF0000"/>
                </a:solidFill>
                <a:latin typeface="Courier New"/>
                <a:cs typeface="Courier New"/>
              </a:rPr>
              <a:t>/etc/resolv.conf</a:t>
            </a:r>
            <a:r>
              <a:rPr sz="2200">
                <a:latin typeface="Arial"/>
                <a:cs typeface="Arial"/>
              </a:rPr>
              <a:t>: use </a:t>
            </a:r>
            <a:r>
              <a:rPr sz="2200" spc="-5">
                <a:latin typeface="Arial"/>
                <a:cs typeface="Arial"/>
              </a:rPr>
              <a:t>malicious DNS </a:t>
            </a:r>
            <a:r>
              <a:rPr sz="2200">
                <a:latin typeface="Arial"/>
                <a:cs typeface="Arial"/>
              </a:rPr>
              <a:t>server as the </a:t>
            </a:r>
            <a:r>
              <a:rPr sz="2200" spc="-5">
                <a:latin typeface="Arial"/>
                <a:cs typeface="Arial"/>
              </a:rPr>
              <a:t>machine’s local  DNS </a:t>
            </a:r>
            <a:r>
              <a:rPr sz="2200">
                <a:latin typeface="Arial"/>
                <a:cs typeface="Arial"/>
              </a:rPr>
              <a:t>server and can control the </a:t>
            </a:r>
            <a:r>
              <a:rPr sz="2200" spc="-5">
                <a:latin typeface="Arial"/>
                <a:cs typeface="Arial"/>
              </a:rPr>
              <a:t>entire DNS</a:t>
            </a:r>
            <a:r>
              <a:rPr sz="2200" spc="-10">
                <a:latin typeface="Arial"/>
                <a:cs typeface="Arial"/>
              </a:rPr>
              <a:t> </a:t>
            </a:r>
            <a:r>
              <a:rPr sz="2200">
                <a:latin typeface="Arial"/>
                <a:cs typeface="Arial"/>
              </a:rPr>
              <a:t>process.</a:t>
            </a:r>
          </a:p>
          <a:p>
            <a:pPr marL="770255" marR="5080" lvl="1" indent="-381000">
              <a:lnSpc>
                <a:spcPct val="100000"/>
              </a:lnSpc>
              <a:spcBef>
                <a:spcPts val="1465"/>
              </a:spcBef>
              <a:buFont typeface="Courier New"/>
              <a:buChar char="o"/>
              <a:tabLst>
                <a:tab pos="770255" algn="l"/>
              </a:tabLst>
            </a:pPr>
            <a:r>
              <a:rPr sz="2200" spc="-5">
                <a:latin typeface="Arial"/>
                <a:cs typeface="Arial"/>
              </a:rPr>
              <a:t>Modify </a:t>
            </a:r>
            <a:r>
              <a:rPr sz="2200" b="1">
                <a:solidFill>
                  <a:srgbClr val="FF0000"/>
                </a:solidFill>
                <a:latin typeface="Courier New"/>
                <a:cs typeface="Courier New"/>
              </a:rPr>
              <a:t>/etc/hosts</a:t>
            </a:r>
            <a:r>
              <a:rPr sz="2200">
                <a:latin typeface="Arial"/>
                <a:cs typeface="Arial"/>
              </a:rPr>
              <a:t>: add new records to the </a:t>
            </a:r>
            <a:r>
              <a:rPr sz="2200" spc="-5">
                <a:latin typeface="Arial"/>
                <a:cs typeface="Arial"/>
              </a:rPr>
              <a:t>file, providing </a:t>
            </a:r>
            <a:r>
              <a:rPr sz="2200">
                <a:latin typeface="Arial"/>
                <a:cs typeface="Arial"/>
              </a:rPr>
              <a:t>the IP addresses for  some </a:t>
            </a:r>
            <a:r>
              <a:rPr sz="2200" spc="-5">
                <a:latin typeface="Arial"/>
                <a:cs typeface="Arial"/>
              </a:rPr>
              <a:t>selected domains. </a:t>
            </a:r>
            <a:r>
              <a:rPr sz="2200">
                <a:latin typeface="Arial"/>
                <a:cs typeface="Arial"/>
              </a:rPr>
              <a:t>For </a:t>
            </a:r>
            <a:r>
              <a:rPr sz="2200" spc="-5">
                <a:latin typeface="Arial"/>
                <a:cs typeface="Arial"/>
              </a:rPr>
              <a:t>example, </a:t>
            </a:r>
            <a:r>
              <a:rPr sz="2200">
                <a:latin typeface="Arial"/>
                <a:cs typeface="Arial"/>
              </a:rPr>
              <a:t>attackers can </a:t>
            </a:r>
            <a:r>
              <a:rPr sz="2200" spc="-5">
                <a:latin typeface="Arial"/>
                <a:cs typeface="Arial"/>
              </a:rPr>
              <a:t>modify </a:t>
            </a:r>
            <a:r>
              <a:rPr sz="2200">
                <a:latin typeface="Arial"/>
                <a:cs typeface="Arial"/>
              </a:rPr>
              <a:t>IP address of </a:t>
            </a:r>
            <a:r>
              <a:rPr sz="2200" u="sng">
                <a:solidFill>
                  <a:srgbClr val="5ECCF3"/>
                </a:solidFill>
                <a:uFill>
                  <a:solidFill>
                    <a:srgbClr val="5ECCF3"/>
                  </a:solidFill>
                </a:uFill>
                <a:latin typeface="Arial"/>
                <a:cs typeface="Arial"/>
                <a:hlinkClick r:id="rId2"/>
              </a:rPr>
              <a:t> </a:t>
            </a:r>
            <a:r>
              <a:rPr sz="2200" u="sng" spc="-10">
                <a:solidFill>
                  <a:srgbClr val="5ECCF3"/>
                </a:solidFill>
                <a:uFill>
                  <a:solidFill>
                    <a:srgbClr val="5ECCF3"/>
                  </a:solidFill>
                </a:uFill>
                <a:latin typeface="Arial"/>
                <a:cs typeface="Arial"/>
                <a:hlinkClick r:id="rId2"/>
              </a:rPr>
              <a:t>www.bank32.com</a:t>
            </a:r>
            <a:r>
              <a:rPr sz="2200" spc="-10">
                <a:solidFill>
                  <a:srgbClr val="5ECCF3"/>
                </a:solidFill>
                <a:latin typeface="Arial"/>
                <a:cs typeface="Arial"/>
                <a:hlinkClick r:id="rId2"/>
              </a:rPr>
              <a:t> </a:t>
            </a:r>
            <a:r>
              <a:rPr sz="2200" spc="-5">
                <a:latin typeface="Arial"/>
                <a:cs typeface="Arial"/>
              </a:rPr>
              <a:t>which </a:t>
            </a:r>
            <a:r>
              <a:rPr sz="2200">
                <a:latin typeface="Arial"/>
                <a:cs typeface="Arial"/>
              </a:rPr>
              <a:t>can </a:t>
            </a:r>
            <a:r>
              <a:rPr sz="2200" spc="-5">
                <a:latin typeface="Arial"/>
                <a:cs typeface="Arial"/>
              </a:rPr>
              <a:t>lead </a:t>
            </a:r>
            <a:r>
              <a:rPr sz="2200">
                <a:latin typeface="Arial"/>
                <a:cs typeface="Arial"/>
              </a:rPr>
              <a:t>to attacker’s</a:t>
            </a:r>
            <a:r>
              <a:rPr sz="2200" spc="25">
                <a:latin typeface="Arial"/>
                <a:cs typeface="Arial"/>
              </a:rPr>
              <a:t> </a:t>
            </a:r>
            <a:r>
              <a:rPr sz="2200" spc="-5">
                <a:latin typeface="Arial"/>
                <a:cs typeface="Arial"/>
              </a:rPr>
              <a:t>machine.</a:t>
            </a:r>
            <a:endParaRPr sz="22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07385" y="152400"/>
            <a:ext cx="8523666" cy="63286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390"/>
              <a:t>DNS</a:t>
            </a:r>
            <a:r>
              <a:rPr spc="-459"/>
              <a:t> </a:t>
            </a:r>
            <a:r>
              <a:rPr spc="-195"/>
              <a:t>Attacks</a:t>
            </a:r>
            <a:r>
              <a:rPr spc="-450"/>
              <a:t> </a:t>
            </a:r>
            <a:r>
              <a:rPr spc="-190"/>
              <a:t>on</a:t>
            </a:r>
            <a:r>
              <a:rPr spc="-459"/>
              <a:t> </a:t>
            </a:r>
            <a:r>
              <a:rPr spc="-260"/>
              <a:t>Compromised</a:t>
            </a:r>
            <a:r>
              <a:rPr spc="-455"/>
              <a:t> </a:t>
            </a:r>
            <a:r>
              <a:rPr spc="-220"/>
              <a:t>Machines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980511" y="200055"/>
            <a:ext cx="4722457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 spc="-475">
                <a:solidFill>
                  <a:srgbClr val="404040"/>
                </a:solidFill>
                <a:latin typeface="Arial"/>
                <a:cs typeface="Arial"/>
              </a:rPr>
              <a:t>Local</a:t>
            </a:r>
            <a:r>
              <a:rPr sz="4000" b="1" spc="-695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4000" b="1" spc="-665">
                <a:solidFill>
                  <a:srgbClr val="404040"/>
                </a:solidFill>
                <a:latin typeface="Arial"/>
                <a:cs typeface="Arial"/>
              </a:rPr>
              <a:t>DNS</a:t>
            </a:r>
            <a:r>
              <a:rPr lang="en-US" sz="4000" b="1" spc="-665">
                <a:solidFill>
                  <a:srgbClr val="404040"/>
                </a:solidFill>
                <a:latin typeface="Arial"/>
                <a:cs typeface="Arial"/>
              </a:rPr>
              <a:t> attack</a:t>
            </a:r>
            <a:endParaRPr sz="40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80511" y="827791"/>
            <a:ext cx="382651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spc="-385">
                <a:solidFill>
                  <a:srgbClr val="C00000"/>
                </a:solidFill>
                <a:latin typeface="Arial"/>
                <a:cs typeface="Arial"/>
              </a:rPr>
              <a:t>Cache </a:t>
            </a:r>
            <a:r>
              <a:rPr sz="3200" b="1" spc="-295">
                <a:solidFill>
                  <a:srgbClr val="C00000"/>
                </a:solidFill>
                <a:latin typeface="Arial"/>
                <a:cs typeface="Arial"/>
              </a:rPr>
              <a:t>Poisoning</a:t>
            </a:r>
            <a:r>
              <a:rPr sz="3200" b="1" spc="-615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3200" b="1" spc="-210">
                <a:solidFill>
                  <a:srgbClr val="C00000"/>
                </a:solidFill>
                <a:latin typeface="Arial"/>
                <a:cs typeface="Arial"/>
              </a:rPr>
              <a:t>Attack</a:t>
            </a:r>
            <a:endParaRPr sz="32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267445" y="72448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9051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409245" y="2202147"/>
            <a:ext cx="5106103" cy="31307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/>
          <p:nvPr/>
        </p:nvSpPr>
        <p:spPr>
          <a:xfrm>
            <a:off x="1199327" y="6354571"/>
            <a:ext cx="1890395" cy="3733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430"/>
              </a:lnSpc>
              <a:spcBef>
                <a:spcPts val="100"/>
              </a:spcBef>
            </a:pPr>
            <a:r>
              <a:rPr sz="1150" b="1" i="1" spc="-95">
                <a:solidFill>
                  <a:srgbClr val="FFFFFF"/>
                </a:solidFill>
                <a:latin typeface="Arial"/>
                <a:cs typeface="Arial"/>
              </a:rPr>
              <a:t>NT101 </a:t>
            </a:r>
            <a:r>
              <a:rPr sz="1200">
                <a:solidFill>
                  <a:srgbClr val="FFFFFF"/>
                </a:solidFill>
                <a:latin typeface="Times New Roman"/>
                <a:cs typeface="Times New Roman"/>
              </a:rPr>
              <a:t>– </a:t>
            </a:r>
            <a:r>
              <a:rPr sz="1150" b="1" i="1" spc="85">
                <a:solidFill>
                  <a:srgbClr val="FFFFFF"/>
                </a:solidFill>
                <a:latin typeface="Arial"/>
                <a:cs typeface="Arial"/>
              </a:rPr>
              <a:t>Network</a:t>
            </a:r>
            <a:r>
              <a:rPr sz="1150" b="1" i="1" spc="-1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50" b="1" i="1" spc="45">
                <a:solidFill>
                  <a:srgbClr val="FFFFFF"/>
                </a:solidFill>
                <a:latin typeface="Arial"/>
                <a:cs typeface="Arial"/>
              </a:rPr>
              <a:t>Security</a:t>
            </a:r>
            <a:endParaRPr sz="1150">
              <a:latin typeface="Arial"/>
              <a:cs typeface="Arial"/>
            </a:endParaRPr>
          </a:p>
          <a:p>
            <a:pPr marL="12700">
              <a:lnSpc>
                <a:spcPts val="1310"/>
              </a:lnSpc>
            </a:pPr>
            <a:r>
              <a:rPr sz="1100" b="1" spc="-55">
                <a:solidFill>
                  <a:srgbClr val="FFFFFF"/>
                </a:solidFill>
                <a:latin typeface="Arial"/>
                <a:cs typeface="Arial"/>
              </a:rPr>
              <a:t>Winter</a:t>
            </a:r>
            <a:r>
              <a:rPr sz="1100" b="1" spc="-1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b="1" spc="-15">
                <a:solidFill>
                  <a:srgbClr val="FFFFFF"/>
                </a:solidFill>
                <a:latin typeface="Arial"/>
                <a:cs typeface="Arial"/>
              </a:rPr>
              <a:t>2020</a:t>
            </a:r>
            <a:endParaRPr sz="11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82578" y="6404143"/>
            <a:ext cx="0" cy="307975"/>
          </a:xfrm>
          <a:custGeom>
            <a:avLst/>
            <a:gdLst/>
            <a:ahLst/>
            <a:cxnLst/>
            <a:rect l="l" t="t" r="r" b="b"/>
            <a:pathLst>
              <a:path h="307975">
                <a:moveTo>
                  <a:pt x="0" y="0"/>
                </a:moveTo>
                <a:lnTo>
                  <a:pt x="1" y="307777"/>
                </a:lnTo>
              </a:path>
            </a:pathLst>
          </a:custGeom>
          <a:ln w="19050">
            <a:solidFill>
              <a:srgbClr val="F2F2F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762000" y="145882"/>
            <a:ext cx="7075863" cy="1026563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65"/>
              </a:spcBef>
            </a:pPr>
            <a:r>
              <a:rPr spc="-195"/>
              <a:t>Sniffing</a:t>
            </a:r>
            <a:r>
              <a:rPr spc="-455"/>
              <a:t> </a:t>
            </a:r>
            <a:r>
              <a:rPr spc="-190"/>
              <a:t>and</a:t>
            </a:r>
            <a:r>
              <a:rPr spc="-450"/>
              <a:t> </a:t>
            </a:r>
            <a:r>
              <a:rPr spc="-235"/>
              <a:t>Spoofing</a:t>
            </a:r>
            <a:r>
              <a:rPr spc="-450"/>
              <a:t> </a:t>
            </a:r>
            <a:r>
              <a:rPr spc="-390"/>
              <a:t>DNS</a:t>
            </a:r>
            <a:r>
              <a:rPr spc="-450"/>
              <a:t> </a:t>
            </a:r>
            <a:r>
              <a:rPr spc="-225"/>
              <a:t>Replies</a:t>
            </a:r>
          </a:p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sz="2200" b="0" spc="-20">
                <a:solidFill>
                  <a:srgbClr val="595959"/>
                </a:solidFill>
                <a:latin typeface="Century"/>
                <a:cs typeface="Century"/>
              </a:rPr>
              <a:t>Attack </a:t>
            </a:r>
            <a:r>
              <a:rPr sz="2200" b="0" spc="15">
                <a:solidFill>
                  <a:srgbClr val="595959"/>
                </a:solidFill>
                <a:latin typeface="Century"/>
                <a:cs typeface="Century"/>
              </a:rPr>
              <a:t>from</a:t>
            </a:r>
            <a:r>
              <a:rPr sz="2200" b="0" spc="-254">
                <a:solidFill>
                  <a:srgbClr val="595959"/>
                </a:solidFill>
                <a:latin typeface="Century"/>
                <a:cs typeface="Century"/>
              </a:rPr>
              <a:t> </a:t>
            </a:r>
            <a:r>
              <a:rPr sz="2200" b="0" spc="-70">
                <a:solidFill>
                  <a:srgbClr val="595959"/>
                </a:solidFill>
                <a:latin typeface="Century"/>
                <a:cs typeface="Century"/>
              </a:rPr>
              <a:t>LAN</a:t>
            </a:r>
            <a:endParaRPr sz="2200">
              <a:latin typeface="Century"/>
              <a:cs typeface="Century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808108" y="2044889"/>
            <a:ext cx="8524978" cy="33734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486243" y="1152801"/>
            <a:ext cx="133350" cy="3105150"/>
          </a:xfrm>
          <a:custGeom>
            <a:avLst/>
            <a:gdLst/>
            <a:ahLst/>
            <a:cxnLst/>
            <a:rect l="l" t="t" r="r" b="b"/>
            <a:pathLst>
              <a:path w="133350" h="3105150">
                <a:moveTo>
                  <a:pt x="44449" y="2971327"/>
                </a:moveTo>
                <a:lnTo>
                  <a:pt x="0" y="2971398"/>
                </a:lnTo>
                <a:lnTo>
                  <a:pt x="66888" y="3104640"/>
                </a:lnTo>
                <a:lnTo>
                  <a:pt x="122208" y="2993556"/>
                </a:lnTo>
                <a:lnTo>
                  <a:pt x="44485" y="2993556"/>
                </a:lnTo>
                <a:lnTo>
                  <a:pt x="44449" y="2971327"/>
                </a:lnTo>
                <a:close/>
              </a:path>
              <a:path w="133350" h="3105150">
                <a:moveTo>
                  <a:pt x="133350" y="2971184"/>
                </a:moveTo>
                <a:lnTo>
                  <a:pt x="44449" y="2971327"/>
                </a:lnTo>
                <a:lnTo>
                  <a:pt x="44485" y="2993556"/>
                </a:lnTo>
                <a:lnTo>
                  <a:pt x="88935" y="2993485"/>
                </a:lnTo>
                <a:lnTo>
                  <a:pt x="88899" y="2971255"/>
                </a:lnTo>
                <a:lnTo>
                  <a:pt x="133314" y="2971255"/>
                </a:lnTo>
                <a:close/>
              </a:path>
              <a:path w="133350" h="3105150">
                <a:moveTo>
                  <a:pt x="133314" y="2971255"/>
                </a:moveTo>
                <a:lnTo>
                  <a:pt x="88899" y="2971255"/>
                </a:lnTo>
                <a:lnTo>
                  <a:pt x="88935" y="2993485"/>
                </a:lnTo>
                <a:lnTo>
                  <a:pt x="44485" y="2993556"/>
                </a:lnTo>
                <a:lnTo>
                  <a:pt x="122208" y="2993556"/>
                </a:lnTo>
                <a:lnTo>
                  <a:pt x="133314" y="2971255"/>
                </a:lnTo>
                <a:close/>
              </a:path>
              <a:path w="133350" h="3105150">
                <a:moveTo>
                  <a:pt x="84122" y="0"/>
                </a:moveTo>
                <a:lnTo>
                  <a:pt x="39672" y="71"/>
                </a:lnTo>
                <a:lnTo>
                  <a:pt x="44449" y="2971327"/>
                </a:lnTo>
                <a:lnTo>
                  <a:pt x="88899" y="2971255"/>
                </a:lnTo>
                <a:lnTo>
                  <a:pt x="84122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0916606" y="1155906"/>
            <a:ext cx="450308" cy="406176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037082" y="48102"/>
            <a:ext cx="8216265" cy="6296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en-US" altLang="en-US" sz="4000">
                <a:cs typeface="Calibri" panose="020F0502020204030204" pitchFamily="34" charset="0"/>
              </a:rPr>
              <a:t>TCP/IP Network Model (review)</a:t>
            </a:r>
            <a:endParaRPr sz="4300">
              <a:latin typeface="Calibri Light"/>
              <a:cs typeface="Calibri Ligh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28444" y="5323840"/>
            <a:ext cx="9417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i="1">
                <a:solidFill>
                  <a:srgbClr val="000099"/>
                </a:solidFill>
                <a:latin typeface="Arial"/>
                <a:cs typeface="Arial"/>
              </a:rPr>
              <a:t>source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975629" y="1138417"/>
            <a:ext cx="450309" cy="406176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35445" y="4652853"/>
            <a:ext cx="803274" cy="7715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05865" y="4726863"/>
            <a:ext cx="390582" cy="35329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313688" y="1005332"/>
            <a:ext cx="1850136" cy="409651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0" name="object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2729220"/>
              </p:ext>
            </p:extLst>
          </p:nvPr>
        </p:nvGraphicFramePr>
        <p:xfrm>
          <a:off x="1364808" y="1150015"/>
          <a:ext cx="1649095" cy="387098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490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05499">
                <a:tc>
                  <a:txBody>
                    <a:bodyPr/>
                    <a:lstStyle/>
                    <a:p>
                      <a:pPr marL="26670" algn="ctr">
                        <a:lnSpc>
                          <a:spcPct val="100000"/>
                        </a:lnSpc>
                        <a:spcBef>
                          <a:spcPts val="1265"/>
                        </a:spcBef>
                      </a:pPr>
                      <a:r>
                        <a:rPr sz="2400" spc="-10">
                          <a:latin typeface="Calibri"/>
                          <a:cs typeface="Calibri"/>
                        </a:rPr>
                        <a:t>application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60655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6975">
                <a:tc>
                  <a:txBody>
                    <a:bodyPr/>
                    <a:lstStyle/>
                    <a:p>
                      <a:pPr marL="27305" algn="ctr">
                        <a:lnSpc>
                          <a:spcPct val="100000"/>
                        </a:lnSpc>
                        <a:spcBef>
                          <a:spcPts val="1115"/>
                        </a:spcBef>
                      </a:pPr>
                      <a:r>
                        <a:rPr sz="2400" spc="-10">
                          <a:latin typeface="Calibri"/>
                          <a:cs typeface="Calibri"/>
                        </a:rPr>
                        <a:t>transport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41605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7015">
                <a:tc>
                  <a:txBody>
                    <a:bodyPr/>
                    <a:lstStyle/>
                    <a:p>
                      <a:pPr marL="27305" algn="ctr">
                        <a:lnSpc>
                          <a:spcPct val="100000"/>
                        </a:lnSpc>
                        <a:spcBef>
                          <a:spcPts val="1055"/>
                        </a:spcBef>
                      </a:pPr>
                      <a:r>
                        <a:rPr sz="2400" spc="-10">
                          <a:latin typeface="Calibri"/>
                          <a:cs typeface="Calibri"/>
                        </a:rPr>
                        <a:t>network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33985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81989">
                <a:tc>
                  <a:txBody>
                    <a:bodyPr/>
                    <a:lstStyle/>
                    <a:p>
                      <a:pPr marL="27305" algn="ctr">
                        <a:lnSpc>
                          <a:spcPct val="100000"/>
                        </a:lnSpc>
                        <a:spcBef>
                          <a:spcPts val="1445"/>
                        </a:spcBef>
                      </a:pPr>
                      <a:r>
                        <a:rPr sz="2400" spc="-5">
                          <a:latin typeface="Calibri"/>
                          <a:cs typeface="Calibri"/>
                        </a:rPr>
                        <a:t>link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83515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49504">
                <a:tc>
                  <a:txBody>
                    <a:bodyPr/>
                    <a:lstStyle/>
                    <a:p>
                      <a:pPr marL="26670" algn="ctr">
                        <a:lnSpc>
                          <a:spcPct val="100000"/>
                        </a:lnSpc>
                        <a:spcBef>
                          <a:spcPts val="1480"/>
                        </a:spcBef>
                      </a:pPr>
                      <a:r>
                        <a:rPr sz="2400" spc="-15">
                          <a:latin typeface="Calibri"/>
                          <a:cs typeface="Calibri"/>
                        </a:rPr>
                        <a:t>physical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8796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1" name="object 11"/>
          <p:cNvSpPr/>
          <p:nvPr/>
        </p:nvSpPr>
        <p:spPr>
          <a:xfrm>
            <a:off x="11126122" y="4540612"/>
            <a:ext cx="352662" cy="79684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1126121" y="4631431"/>
            <a:ext cx="157480" cy="16510"/>
          </a:xfrm>
          <a:custGeom>
            <a:avLst/>
            <a:gdLst/>
            <a:ahLst/>
            <a:cxnLst/>
            <a:rect l="l" t="t" r="r" b="b"/>
            <a:pathLst>
              <a:path w="157479" h="16510">
                <a:moveTo>
                  <a:pt x="0" y="16353"/>
                </a:moveTo>
                <a:lnTo>
                  <a:pt x="157264" y="16353"/>
                </a:lnTo>
                <a:lnTo>
                  <a:pt x="157264" y="0"/>
                </a:lnTo>
                <a:lnTo>
                  <a:pt x="0" y="0"/>
                </a:lnTo>
                <a:lnTo>
                  <a:pt x="0" y="1635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1121359" y="4626669"/>
            <a:ext cx="167005" cy="26034"/>
          </a:xfrm>
          <a:custGeom>
            <a:avLst/>
            <a:gdLst/>
            <a:ahLst/>
            <a:cxnLst/>
            <a:rect l="l" t="t" r="r" b="b"/>
            <a:pathLst>
              <a:path w="167004" h="26035">
                <a:moveTo>
                  <a:pt x="0" y="25879"/>
                </a:moveTo>
                <a:lnTo>
                  <a:pt x="166790" y="25879"/>
                </a:lnTo>
                <a:lnTo>
                  <a:pt x="166790" y="0"/>
                </a:lnTo>
                <a:lnTo>
                  <a:pt x="0" y="0"/>
                </a:lnTo>
                <a:lnTo>
                  <a:pt x="0" y="258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1267659" y="4623051"/>
            <a:ext cx="152400" cy="52705"/>
          </a:xfrm>
          <a:custGeom>
            <a:avLst/>
            <a:gdLst/>
            <a:ahLst/>
            <a:cxnLst/>
            <a:rect l="l" t="t" r="r" b="b"/>
            <a:pathLst>
              <a:path w="152400" h="52704">
                <a:moveTo>
                  <a:pt x="125816" y="0"/>
                </a:moveTo>
                <a:lnTo>
                  <a:pt x="26135" y="0"/>
                </a:lnTo>
                <a:lnTo>
                  <a:pt x="15961" y="2053"/>
                </a:lnTo>
                <a:lnTo>
                  <a:pt x="7654" y="7654"/>
                </a:lnTo>
                <a:lnTo>
                  <a:pt x="2053" y="15961"/>
                </a:lnTo>
                <a:lnTo>
                  <a:pt x="0" y="26135"/>
                </a:lnTo>
                <a:lnTo>
                  <a:pt x="2053" y="36307"/>
                </a:lnTo>
                <a:lnTo>
                  <a:pt x="7654" y="44614"/>
                </a:lnTo>
                <a:lnTo>
                  <a:pt x="15961" y="50215"/>
                </a:lnTo>
                <a:lnTo>
                  <a:pt x="26135" y="52269"/>
                </a:lnTo>
                <a:lnTo>
                  <a:pt x="125816" y="52269"/>
                </a:lnTo>
                <a:lnTo>
                  <a:pt x="135988" y="50215"/>
                </a:lnTo>
                <a:lnTo>
                  <a:pt x="144295" y="44614"/>
                </a:lnTo>
                <a:lnTo>
                  <a:pt x="149896" y="36307"/>
                </a:lnTo>
                <a:lnTo>
                  <a:pt x="151950" y="26135"/>
                </a:lnTo>
                <a:lnTo>
                  <a:pt x="149896" y="15961"/>
                </a:lnTo>
                <a:lnTo>
                  <a:pt x="144295" y="7654"/>
                </a:lnTo>
                <a:lnTo>
                  <a:pt x="135988" y="2053"/>
                </a:lnTo>
                <a:lnTo>
                  <a:pt x="1258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1270188" y="4628495"/>
            <a:ext cx="146682" cy="4138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1128750" y="4746956"/>
            <a:ext cx="157480" cy="16510"/>
          </a:xfrm>
          <a:custGeom>
            <a:avLst/>
            <a:gdLst/>
            <a:ahLst/>
            <a:cxnLst/>
            <a:rect l="l" t="t" r="r" b="b"/>
            <a:pathLst>
              <a:path w="157479" h="16510">
                <a:moveTo>
                  <a:pt x="0" y="16355"/>
                </a:moveTo>
                <a:lnTo>
                  <a:pt x="157265" y="16355"/>
                </a:lnTo>
                <a:lnTo>
                  <a:pt x="157265" y="0"/>
                </a:lnTo>
                <a:lnTo>
                  <a:pt x="0" y="0"/>
                </a:lnTo>
                <a:lnTo>
                  <a:pt x="0" y="163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1123988" y="4742193"/>
            <a:ext cx="167005" cy="26034"/>
          </a:xfrm>
          <a:custGeom>
            <a:avLst/>
            <a:gdLst/>
            <a:ahLst/>
            <a:cxnLst/>
            <a:rect l="l" t="t" r="r" b="b"/>
            <a:pathLst>
              <a:path w="167004" h="26035">
                <a:moveTo>
                  <a:pt x="0" y="25879"/>
                </a:moveTo>
                <a:lnTo>
                  <a:pt x="166790" y="25879"/>
                </a:lnTo>
                <a:lnTo>
                  <a:pt x="166790" y="0"/>
                </a:lnTo>
                <a:lnTo>
                  <a:pt x="0" y="0"/>
                </a:lnTo>
                <a:lnTo>
                  <a:pt x="0" y="258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1267555" y="4735871"/>
            <a:ext cx="152400" cy="46990"/>
          </a:xfrm>
          <a:custGeom>
            <a:avLst/>
            <a:gdLst/>
            <a:ahLst/>
            <a:cxnLst/>
            <a:rect l="l" t="t" r="r" b="b"/>
            <a:pathLst>
              <a:path w="152400" h="46989">
                <a:moveTo>
                  <a:pt x="128638" y="0"/>
                </a:moveTo>
                <a:lnTo>
                  <a:pt x="23313" y="0"/>
                </a:lnTo>
                <a:lnTo>
                  <a:pt x="14238" y="1832"/>
                </a:lnTo>
                <a:lnTo>
                  <a:pt x="6828" y="6828"/>
                </a:lnTo>
                <a:lnTo>
                  <a:pt x="1832" y="14238"/>
                </a:lnTo>
                <a:lnTo>
                  <a:pt x="0" y="23313"/>
                </a:lnTo>
                <a:lnTo>
                  <a:pt x="1832" y="32388"/>
                </a:lnTo>
                <a:lnTo>
                  <a:pt x="6828" y="39799"/>
                </a:lnTo>
                <a:lnTo>
                  <a:pt x="14238" y="44795"/>
                </a:lnTo>
                <a:lnTo>
                  <a:pt x="23313" y="46628"/>
                </a:lnTo>
                <a:lnTo>
                  <a:pt x="128638" y="46628"/>
                </a:lnTo>
                <a:lnTo>
                  <a:pt x="137712" y="44795"/>
                </a:lnTo>
                <a:lnTo>
                  <a:pt x="145123" y="39799"/>
                </a:lnTo>
                <a:lnTo>
                  <a:pt x="150119" y="32388"/>
                </a:lnTo>
                <a:lnTo>
                  <a:pt x="151951" y="23313"/>
                </a:lnTo>
                <a:lnTo>
                  <a:pt x="150119" y="14238"/>
                </a:lnTo>
                <a:lnTo>
                  <a:pt x="145123" y="6828"/>
                </a:lnTo>
                <a:lnTo>
                  <a:pt x="137712" y="1832"/>
                </a:lnTo>
                <a:lnTo>
                  <a:pt x="12863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1270295" y="4741575"/>
            <a:ext cx="146682" cy="3589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1128750" y="4862480"/>
            <a:ext cx="157480" cy="16510"/>
          </a:xfrm>
          <a:custGeom>
            <a:avLst/>
            <a:gdLst/>
            <a:ahLst/>
            <a:cxnLst/>
            <a:rect l="l" t="t" r="r" b="b"/>
            <a:pathLst>
              <a:path w="157479" h="16510">
                <a:moveTo>
                  <a:pt x="0" y="16353"/>
                </a:moveTo>
                <a:lnTo>
                  <a:pt x="157265" y="16353"/>
                </a:lnTo>
                <a:lnTo>
                  <a:pt x="157265" y="0"/>
                </a:lnTo>
                <a:lnTo>
                  <a:pt x="0" y="0"/>
                </a:lnTo>
                <a:lnTo>
                  <a:pt x="0" y="1635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1123988" y="4857718"/>
            <a:ext cx="167005" cy="26034"/>
          </a:xfrm>
          <a:custGeom>
            <a:avLst/>
            <a:gdLst/>
            <a:ahLst/>
            <a:cxnLst/>
            <a:rect l="l" t="t" r="r" b="b"/>
            <a:pathLst>
              <a:path w="167004" h="26035">
                <a:moveTo>
                  <a:pt x="0" y="25879"/>
                </a:moveTo>
                <a:lnTo>
                  <a:pt x="166790" y="25879"/>
                </a:lnTo>
                <a:lnTo>
                  <a:pt x="166790" y="0"/>
                </a:lnTo>
                <a:lnTo>
                  <a:pt x="0" y="0"/>
                </a:lnTo>
                <a:lnTo>
                  <a:pt x="0" y="258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1131382" y="4967218"/>
            <a:ext cx="157480" cy="16510"/>
          </a:xfrm>
          <a:custGeom>
            <a:avLst/>
            <a:gdLst/>
            <a:ahLst/>
            <a:cxnLst/>
            <a:rect l="l" t="t" r="r" b="b"/>
            <a:pathLst>
              <a:path w="157479" h="16510">
                <a:moveTo>
                  <a:pt x="0" y="16353"/>
                </a:moveTo>
                <a:lnTo>
                  <a:pt x="157264" y="16353"/>
                </a:lnTo>
                <a:lnTo>
                  <a:pt x="157264" y="0"/>
                </a:lnTo>
                <a:lnTo>
                  <a:pt x="0" y="0"/>
                </a:lnTo>
                <a:lnTo>
                  <a:pt x="0" y="1635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1126620" y="4962456"/>
            <a:ext cx="167005" cy="26034"/>
          </a:xfrm>
          <a:custGeom>
            <a:avLst/>
            <a:gdLst/>
            <a:ahLst/>
            <a:cxnLst/>
            <a:rect l="l" t="t" r="r" b="b"/>
            <a:pathLst>
              <a:path w="167004" h="26035">
                <a:moveTo>
                  <a:pt x="0" y="25879"/>
                </a:moveTo>
                <a:lnTo>
                  <a:pt x="166790" y="25879"/>
                </a:lnTo>
                <a:lnTo>
                  <a:pt x="166790" y="0"/>
                </a:lnTo>
                <a:lnTo>
                  <a:pt x="0" y="0"/>
                </a:lnTo>
                <a:lnTo>
                  <a:pt x="0" y="258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1265031" y="4964279"/>
            <a:ext cx="152400" cy="46990"/>
          </a:xfrm>
          <a:custGeom>
            <a:avLst/>
            <a:gdLst/>
            <a:ahLst/>
            <a:cxnLst/>
            <a:rect l="l" t="t" r="r" b="b"/>
            <a:pathLst>
              <a:path w="152400" h="46989">
                <a:moveTo>
                  <a:pt x="128564" y="0"/>
                </a:moveTo>
                <a:lnTo>
                  <a:pt x="23436" y="0"/>
                </a:lnTo>
                <a:lnTo>
                  <a:pt x="14314" y="1841"/>
                </a:lnTo>
                <a:lnTo>
                  <a:pt x="6864" y="6864"/>
                </a:lnTo>
                <a:lnTo>
                  <a:pt x="1841" y="14313"/>
                </a:lnTo>
                <a:lnTo>
                  <a:pt x="0" y="23436"/>
                </a:lnTo>
                <a:lnTo>
                  <a:pt x="1841" y="32559"/>
                </a:lnTo>
                <a:lnTo>
                  <a:pt x="6864" y="40008"/>
                </a:lnTo>
                <a:lnTo>
                  <a:pt x="14314" y="45031"/>
                </a:lnTo>
                <a:lnTo>
                  <a:pt x="23436" y="46873"/>
                </a:lnTo>
                <a:lnTo>
                  <a:pt x="128564" y="46873"/>
                </a:lnTo>
                <a:lnTo>
                  <a:pt x="137687" y="45031"/>
                </a:lnTo>
                <a:lnTo>
                  <a:pt x="145136" y="40008"/>
                </a:lnTo>
                <a:lnTo>
                  <a:pt x="150159" y="32559"/>
                </a:lnTo>
                <a:lnTo>
                  <a:pt x="152001" y="23436"/>
                </a:lnTo>
                <a:lnTo>
                  <a:pt x="150159" y="14313"/>
                </a:lnTo>
                <a:lnTo>
                  <a:pt x="145136" y="6864"/>
                </a:lnTo>
                <a:lnTo>
                  <a:pt x="137687" y="1841"/>
                </a:lnTo>
                <a:lnTo>
                  <a:pt x="12856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1267567" y="4964279"/>
            <a:ext cx="146722" cy="4120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1265029" y="4854130"/>
            <a:ext cx="154940" cy="46990"/>
          </a:xfrm>
          <a:custGeom>
            <a:avLst/>
            <a:gdLst/>
            <a:ahLst/>
            <a:cxnLst/>
            <a:rect l="l" t="t" r="r" b="b"/>
            <a:pathLst>
              <a:path w="154940" h="46989">
                <a:moveTo>
                  <a:pt x="131221" y="0"/>
                </a:moveTo>
                <a:lnTo>
                  <a:pt x="23313" y="0"/>
                </a:lnTo>
                <a:lnTo>
                  <a:pt x="14238" y="1831"/>
                </a:lnTo>
                <a:lnTo>
                  <a:pt x="6828" y="6827"/>
                </a:lnTo>
                <a:lnTo>
                  <a:pt x="1832" y="14238"/>
                </a:lnTo>
                <a:lnTo>
                  <a:pt x="0" y="23313"/>
                </a:lnTo>
                <a:lnTo>
                  <a:pt x="1832" y="32387"/>
                </a:lnTo>
                <a:lnTo>
                  <a:pt x="6828" y="39798"/>
                </a:lnTo>
                <a:lnTo>
                  <a:pt x="14238" y="44794"/>
                </a:lnTo>
                <a:lnTo>
                  <a:pt x="23313" y="46626"/>
                </a:lnTo>
                <a:lnTo>
                  <a:pt x="131221" y="46626"/>
                </a:lnTo>
                <a:lnTo>
                  <a:pt x="140296" y="44794"/>
                </a:lnTo>
                <a:lnTo>
                  <a:pt x="147706" y="39798"/>
                </a:lnTo>
                <a:lnTo>
                  <a:pt x="152702" y="32387"/>
                </a:lnTo>
                <a:lnTo>
                  <a:pt x="154534" y="23313"/>
                </a:lnTo>
                <a:lnTo>
                  <a:pt x="152702" y="14238"/>
                </a:lnTo>
                <a:lnTo>
                  <a:pt x="147706" y="6827"/>
                </a:lnTo>
                <a:lnTo>
                  <a:pt x="140296" y="1831"/>
                </a:lnTo>
                <a:lnTo>
                  <a:pt x="13122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1267562" y="4540612"/>
            <a:ext cx="152001" cy="79510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1393812" y="4535850"/>
            <a:ext cx="27940" cy="805180"/>
          </a:xfrm>
          <a:custGeom>
            <a:avLst/>
            <a:gdLst/>
            <a:ahLst/>
            <a:cxnLst/>
            <a:rect l="l" t="t" r="r" b="b"/>
            <a:pathLst>
              <a:path w="27940" h="805179">
                <a:moveTo>
                  <a:pt x="0" y="804627"/>
                </a:moveTo>
                <a:lnTo>
                  <a:pt x="27934" y="804627"/>
                </a:lnTo>
                <a:lnTo>
                  <a:pt x="27934" y="0"/>
                </a:lnTo>
                <a:lnTo>
                  <a:pt x="0" y="0"/>
                </a:lnTo>
                <a:lnTo>
                  <a:pt x="0" y="80462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1415932" y="4741736"/>
            <a:ext cx="62327" cy="74117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1416720" y="4627952"/>
            <a:ext cx="64168" cy="8351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1413301" y="5299873"/>
            <a:ext cx="69165" cy="7063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1107711" y="5322144"/>
            <a:ext cx="314960" cy="52705"/>
          </a:xfrm>
          <a:custGeom>
            <a:avLst/>
            <a:gdLst/>
            <a:ahLst/>
            <a:cxnLst/>
            <a:rect l="l" t="t" r="r" b="b"/>
            <a:pathLst>
              <a:path w="314959" h="52704">
                <a:moveTo>
                  <a:pt x="288433" y="0"/>
                </a:moveTo>
                <a:lnTo>
                  <a:pt x="26098" y="0"/>
                </a:lnTo>
                <a:lnTo>
                  <a:pt x="15939" y="2050"/>
                </a:lnTo>
                <a:lnTo>
                  <a:pt x="7644" y="7643"/>
                </a:lnTo>
                <a:lnTo>
                  <a:pt x="2050" y="15939"/>
                </a:lnTo>
                <a:lnTo>
                  <a:pt x="0" y="26097"/>
                </a:lnTo>
                <a:lnTo>
                  <a:pt x="2051" y="36256"/>
                </a:lnTo>
                <a:lnTo>
                  <a:pt x="7644" y="44551"/>
                </a:lnTo>
                <a:lnTo>
                  <a:pt x="15941" y="50144"/>
                </a:lnTo>
                <a:lnTo>
                  <a:pt x="26098" y="52194"/>
                </a:lnTo>
                <a:lnTo>
                  <a:pt x="288434" y="52194"/>
                </a:lnTo>
                <a:lnTo>
                  <a:pt x="298591" y="50144"/>
                </a:lnTo>
                <a:lnTo>
                  <a:pt x="306886" y="44551"/>
                </a:lnTo>
                <a:lnTo>
                  <a:pt x="312479" y="36255"/>
                </a:lnTo>
                <a:lnTo>
                  <a:pt x="314530" y="26097"/>
                </a:lnTo>
                <a:lnTo>
                  <a:pt x="312479" y="15939"/>
                </a:lnTo>
                <a:lnTo>
                  <a:pt x="306887" y="7643"/>
                </a:lnTo>
                <a:lnTo>
                  <a:pt x="298591" y="2050"/>
                </a:lnTo>
                <a:lnTo>
                  <a:pt x="288433" y="0"/>
                </a:lnTo>
                <a:close/>
              </a:path>
            </a:pathLst>
          </a:custGeom>
          <a:solidFill>
            <a:srgbClr val="DDDDD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1107711" y="5322144"/>
            <a:ext cx="314960" cy="52705"/>
          </a:xfrm>
          <a:custGeom>
            <a:avLst/>
            <a:gdLst/>
            <a:ahLst/>
            <a:cxnLst/>
            <a:rect l="l" t="t" r="r" b="b"/>
            <a:pathLst>
              <a:path w="314959" h="52704">
                <a:moveTo>
                  <a:pt x="0" y="26097"/>
                </a:moveTo>
                <a:lnTo>
                  <a:pt x="2050" y="15939"/>
                </a:lnTo>
                <a:lnTo>
                  <a:pt x="7643" y="7643"/>
                </a:lnTo>
                <a:lnTo>
                  <a:pt x="15939" y="2050"/>
                </a:lnTo>
                <a:lnTo>
                  <a:pt x="26097" y="0"/>
                </a:lnTo>
                <a:lnTo>
                  <a:pt x="288432" y="0"/>
                </a:lnTo>
                <a:lnTo>
                  <a:pt x="298591" y="2050"/>
                </a:lnTo>
                <a:lnTo>
                  <a:pt x="306886" y="7643"/>
                </a:lnTo>
                <a:lnTo>
                  <a:pt x="312479" y="15939"/>
                </a:lnTo>
                <a:lnTo>
                  <a:pt x="314530" y="26097"/>
                </a:lnTo>
                <a:lnTo>
                  <a:pt x="312479" y="36256"/>
                </a:lnTo>
                <a:lnTo>
                  <a:pt x="306886" y="44551"/>
                </a:lnTo>
                <a:lnTo>
                  <a:pt x="298590" y="50144"/>
                </a:lnTo>
                <a:lnTo>
                  <a:pt x="288432" y="52195"/>
                </a:lnTo>
                <a:lnTo>
                  <a:pt x="26097" y="52195"/>
                </a:lnTo>
                <a:lnTo>
                  <a:pt x="15939" y="50144"/>
                </a:lnTo>
                <a:lnTo>
                  <a:pt x="7643" y="44551"/>
                </a:lnTo>
                <a:lnTo>
                  <a:pt x="2050" y="36255"/>
                </a:lnTo>
                <a:lnTo>
                  <a:pt x="0" y="26097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1126122" y="5335714"/>
            <a:ext cx="280342" cy="27489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1126121" y="5335714"/>
            <a:ext cx="280670" cy="27940"/>
          </a:xfrm>
          <a:custGeom>
            <a:avLst/>
            <a:gdLst/>
            <a:ahLst/>
            <a:cxnLst/>
            <a:rect l="l" t="t" r="r" b="b"/>
            <a:pathLst>
              <a:path w="280670" h="27939">
                <a:moveTo>
                  <a:pt x="0" y="13744"/>
                </a:moveTo>
                <a:lnTo>
                  <a:pt x="0" y="6153"/>
                </a:lnTo>
                <a:lnTo>
                  <a:pt x="6153" y="0"/>
                </a:lnTo>
                <a:lnTo>
                  <a:pt x="13744" y="0"/>
                </a:lnTo>
                <a:lnTo>
                  <a:pt x="266597" y="0"/>
                </a:lnTo>
                <a:lnTo>
                  <a:pt x="274188" y="0"/>
                </a:lnTo>
                <a:lnTo>
                  <a:pt x="280342" y="6153"/>
                </a:lnTo>
                <a:lnTo>
                  <a:pt x="280342" y="13744"/>
                </a:lnTo>
                <a:lnTo>
                  <a:pt x="280342" y="21335"/>
                </a:lnTo>
                <a:lnTo>
                  <a:pt x="274188" y="27489"/>
                </a:lnTo>
                <a:lnTo>
                  <a:pt x="266597" y="27489"/>
                </a:lnTo>
                <a:lnTo>
                  <a:pt x="13744" y="27489"/>
                </a:lnTo>
                <a:lnTo>
                  <a:pt x="6153" y="27489"/>
                </a:lnTo>
                <a:lnTo>
                  <a:pt x="0" y="21335"/>
                </a:lnTo>
                <a:lnTo>
                  <a:pt x="0" y="13744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1152158" y="5220190"/>
            <a:ext cx="41910" cy="49530"/>
          </a:xfrm>
          <a:custGeom>
            <a:avLst/>
            <a:gdLst/>
            <a:ahLst/>
            <a:cxnLst/>
            <a:rect l="l" t="t" r="r" b="b"/>
            <a:pathLst>
              <a:path w="41909" h="49529">
                <a:moveTo>
                  <a:pt x="20906" y="0"/>
                </a:moveTo>
                <a:lnTo>
                  <a:pt x="12768" y="1941"/>
                </a:lnTo>
                <a:lnTo>
                  <a:pt x="6123" y="7236"/>
                </a:lnTo>
                <a:lnTo>
                  <a:pt x="1642" y="15088"/>
                </a:lnTo>
                <a:lnTo>
                  <a:pt x="0" y="24705"/>
                </a:lnTo>
                <a:lnTo>
                  <a:pt x="1642" y="34321"/>
                </a:lnTo>
                <a:lnTo>
                  <a:pt x="6123" y="42174"/>
                </a:lnTo>
                <a:lnTo>
                  <a:pt x="12768" y="47469"/>
                </a:lnTo>
                <a:lnTo>
                  <a:pt x="20906" y="49411"/>
                </a:lnTo>
                <a:lnTo>
                  <a:pt x="29044" y="47469"/>
                </a:lnTo>
                <a:lnTo>
                  <a:pt x="35690" y="42174"/>
                </a:lnTo>
                <a:lnTo>
                  <a:pt x="40171" y="34321"/>
                </a:lnTo>
                <a:lnTo>
                  <a:pt x="41814" y="24705"/>
                </a:lnTo>
                <a:lnTo>
                  <a:pt x="40171" y="15088"/>
                </a:lnTo>
                <a:lnTo>
                  <a:pt x="35690" y="7236"/>
                </a:lnTo>
                <a:lnTo>
                  <a:pt x="29044" y="1941"/>
                </a:lnTo>
                <a:lnTo>
                  <a:pt x="20906" y="0"/>
                </a:lnTo>
                <a:close/>
              </a:path>
            </a:pathLst>
          </a:custGeom>
          <a:solidFill>
            <a:srgbClr val="33CC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1199494" y="5220190"/>
            <a:ext cx="41910" cy="49530"/>
          </a:xfrm>
          <a:custGeom>
            <a:avLst/>
            <a:gdLst/>
            <a:ahLst/>
            <a:cxnLst/>
            <a:rect l="l" t="t" r="r" b="b"/>
            <a:pathLst>
              <a:path w="41909" h="49529">
                <a:moveTo>
                  <a:pt x="20906" y="0"/>
                </a:moveTo>
                <a:lnTo>
                  <a:pt x="12768" y="1941"/>
                </a:lnTo>
                <a:lnTo>
                  <a:pt x="6123" y="7236"/>
                </a:lnTo>
                <a:lnTo>
                  <a:pt x="1642" y="15088"/>
                </a:lnTo>
                <a:lnTo>
                  <a:pt x="0" y="24705"/>
                </a:lnTo>
                <a:lnTo>
                  <a:pt x="1642" y="34321"/>
                </a:lnTo>
                <a:lnTo>
                  <a:pt x="6123" y="42174"/>
                </a:lnTo>
                <a:lnTo>
                  <a:pt x="12768" y="47469"/>
                </a:lnTo>
                <a:lnTo>
                  <a:pt x="20906" y="49411"/>
                </a:lnTo>
                <a:lnTo>
                  <a:pt x="29044" y="47469"/>
                </a:lnTo>
                <a:lnTo>
                  <a:pt x="35690" y="42174"/>
                </a:lnTo>
                <a:lnTo>
                  <a:pt x="40171" y="34321"/>
                </a:lnTo>
                <a:lnTo>
                  <a:pt x="41814" y="24705"/>
                </a:lnTo>
                <a:lnTo>
                  <a:pt x="40171" y="15088"/>
                </a:lnTo>
                <a:lnTo>
                  <a:pt x="35690" y="7236"/>
                </a:lnTo>
                <a:lnTo>
                  <a:pt x="29044" y="1941"/>
                </a:lnTo>
                <a:lnTo>
                  <a:pt x="2090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1243938" y="5220190"/>
            <a:ext cx="41910" cy="49530"/>
          </a:xfrm>
          <a:custGeom>
            <a:avLst/>
            <a:gdLst/>
            <a:ahLst/>
            <a:cxnLst/>
            <a:rect l="l" t="t" r="r" b="b"/>
            <a:pathLst>
              <a:path w="41909" h="49529">
                <a:moveTo>
                  <a:pt x="20908" y="0"/>
                </a:moveTo>
                <a:lnTo>
                  <a:pt x="12769" y="1941"/>
                </a:lnTo>
                <a:lnTo>
                  <a:pt x="6123" y="7236"/>
                </a:lnTo>
                <a:lnTo>
                  <a:pt x="1642" y="15088"/>
                </a:lnTo>
                <a:lnTo>
                  <a:pt x="0" y="24705"/>
                </a:lnTo>
                <a:lnTo>
                  <a:pt x="1642" y="34321"/>
                </a:lnTo>
                <a:lnTo>
                  <a:pt x="6123" y="42174"/>
                </a:lnTo>
                <a:lnTo>
                  <a:pt x="12769" y="47469"/>
                </a:lnTo>
                <a:lnTo>
                  <a:pt x="20908" y="49411"/>
                </a:lnTo>
                <a:lnTo>
                  <a:pt x="29046" y="47469"/>
                </a:lnTo>
                <a:lnTo>
                  <a:pt x="35691" y="42174"/>
                </a:lnTo>
                <a:lnTo>
                  <a:pt x="40171" y="34321"/>
                </a:lnTo>
                <a:lnTo>
                  <a:pt x="41814" y="24705"/>
                </a:lnTo>
                <a:lnTo>
                  <a:pt x="40171" y="15088"/>
                </a:lnTo>
                <a:lnTo>
                  <a:pt x="35691" y="7236"/>
                </a:lnTo>
                <a:lnTo>
                  <a:pt x="29046" y="1941"/>
                </a:lnTo>
                <a:lnTo>
                  <a:pt x="20908" y="0"/>
                </a:lnTo>
                <a:close/>
              </a:path>
            </a:pathLst>
          </a:custGeom>
          <a:solidFill>
            <a:srgbClr val="33CC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1351500" y="5030548"/>
            <a:ext cx="21590" cy="264160"/>
          </a:xfrm>
          <a:custGeom>
            <a:avLst/>
            <a:gdLst/>
            <a:ahLst/>
            <a:cxnLst/>
            <a:rect l="l" t="t" r="r" b="b"/>
            <a:pathLst>
              <a:path w="21590" h="264160">
                <a:moveTo>
                  <a:pt x="0" y="264106"/>
                </a:moveTo>
                <a:lnTo>
                  <a:pt x="21038" y="264106"/>
                </a:lnTo>
                <a:lnTo>
                  <a:pt x="21038" y="0"/>
                </a:lnTo>
                <a:lnTo>
                  <a:pt x="0" y="0"/>
                </a:lnTo>
                <a:lnTo>
                  <a:pt x="0" y="264106"/>
                </a:lnTo>
                <a:close/>
              </a:path>
            </a:pathLst>
          </a:custGeom>
          <a:solidFill>
            <a:srgbClr val="29292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1346737" y="5025786"/>
            <a:ext cx="31115" cy="273685"/>
          </a:xfrm>
          <a:custGeom>
            <a:avLst/>
            <a:gdLst/>
            <a:ahLst/>
            <a:cxnLst/>
            <a:rect l="l" t="t" r="r" b="b"/>
            <a:pathLst>
              <a:path w="31115" h="273685">
                <a:moveTo>
                  <a:pt x="0" y="273631"/>
                </a:moveTo>
                <a:lnTo>
                  <a:pt x="30564" y="273631"/>
                </a:lnTo>
                <a:lnTo>
                  <a:pt x="30564" y="0"/>
                </a:lnTo>
                <a:lnTo>
                  <a:pt x="0" y="0"/>
                </a:lnTo>
                <a:lnTo>
                  <a:pt x="0" y="27363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10295473" y="5314697"/>
            <a:ext cx="15017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i="1" spc="-5">
                <a:solidFill>
                  <a:srgbClr val="000099"/>
                </a:solidFill>
                <a:latin typeface="Arial"/>
                <a:cs typeface="Arial"/>
              </a:rPr>
              <a:t>destination</a:t>
            </a:r>
            <a:endParaRPr sz="2400">
              <a:latin typeface="Arial"/>
              <a:cs typeface="Arial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9201911" y="999236"/>
            <a:ext cx="1850136" cy="409346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43" name="object 4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8438396"/>
              </p:ext>
            </p:extLst>
          </p:nvPr>
        </p:nvGraphicFramePr>
        <p:xfrm>
          <a:off x="9252132" y="1141896"/>
          <a:ext cx="1649095" cy="387098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490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05499">
                <a:tc>
                  <a:txBody>
                    <a:bodyPr/>
                    <a:lstStyle/>
                    <a:p>
                      <a:pPr marL="26670" algn="ctr">
                        <a:lnSpc>
                          <a:spcPct val="100000"/>
                        </a:lnSpc>
                        <a:spcBef>
                          <a:spcPts val="1260"/>
                        </a:spcBef>
                      </a:pPr>
                      <a:r>
                        <a:rPr sz="2400" spc="-10">
                          <a:latin typeface="Calibri"/>
                          <a:cs typeface="Calibri"/>
                        </a:rPr>
                        <a:t>application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6002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6977">
                <a:tc>
                  <a:txBody>
                    <a:bodyPr/>
                    <a:lstStyle/>
                    <a:p>
                      <a:pPr marL="27305" algn="ctr">
                        <a:lnSpc>
                          <a:spcPct val="100000"/>
                        </a:lnSpc>
                        <a:spcBef>
                          <a:spcPts val="1130"/>
                        </a:spcBef>
                      </a:pPr>
                      <a:r>
                        <a:rPr sz="2400" spc="-10">
                          <a:latin typeface="Calibri"/>
                          <a:cs typeface="Calibri"/>
                        </a:rPr>
                        <a:t>transport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4351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7014">
                <a:tc>
                  <a:txBody>
                    <a:bodyPr/>
                    <a:lstStyle/>
                    <a:p>
                      <a:pPr marL="27305" algn="ctr">
                        <a:lnSpc>
                          <a:spcPct val="100000"/>
                        </a:lnSpc>
                        <a:spcBef>
                          <a:spcPts val="1050"/>
                        </a:spcBef>
                      </a:pPr>
                      <a:r>
                        <a:rPr sz="2400" spc="-10">
                          <a:latin typeface="Calibri"/>
                          <a:cs typeface="Calibri"/>
                        </a:rPr>
                        <a:t>network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3335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81989">
                <a:tc>
                  <a:txBody>
                    <a:bodyPr/>
                    <a:lstStyle/>
                    <a:p>
                      <a:pPr marL="27305" algn="ctr">
                        <a:lnSpc>
                          <a:spcPct val="100000"/>
                        </a:lnSpc>
                        <a:spcBef>
                          <a:spcPts val="1440"/>
                        </a:spcBef>
                      </a:pPr>
                      <a:r>
                        <a:rPr sz="2400" spc="-5">
                          <a:latin typeface="Calibri"/>
                          <a:cs typeface="Calibri"/>
                        </a:rPr>
                        <a:t>link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8288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49504">
                <a:tc>
                  <a:txBody>
                    <a:bodyPr/>
                    <a:lstStyle/>
                    <a:p>
                      <a:pPr marL="26670" algn="ctr">
                        <a:lnSpc>
                          <a:spcPct val="100000"/>
                        </a:lnSpc>
                        <a:spcBef>
                          <a:spcPts val="1495"/>
                        </a:spcBef>
                      </a:pPr>
                      <a:r>
                        <a:rPr sz="2400" spc="-15">
                          <a:latin typeface="Calibri"/>
                          <a:cs typeface="Calibri"/>
                        </a:rPr>
                        <a:t>physical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89865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4" name="object 44"/>
          <p:cNvSpPr/>
          <p:nvPr/>
        </p:nvSpPr>
        <p:spPr>
          <a:xfrm>
            <a:off x="4191000" y="2266414"/>
            <a:ext cx="281305" cy="320040"/>
          </a:xfrm>
          <a:custGeom>
            <a:avLst/>
            <a:gdLst/>
            <a:ahLst/>
            <a:cxnLst/>
            <a:rect l="l" t="t" r="r" b="b"/>
            <a:pathLst>
              <a:path w="281304" h="257175">
                <a:moveTo>
                  <a:pt x="0" y="0"/>
                </a:moveTo>
                <a:lnTo>
                  <a:pt x="280988" y="0"/>
                </a:lnTo>
                <a:lnTo>
                  <a:pt x="280988" y="257175"/>
                </a:lnTo>
                <a:lnTo>
                  <a:pt x="0" y="257175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00"/>
          </a:p>
        </p:txBody>
      </p:sp>
      <p:sp>
        <p:nvSpPr>
          <p:cNvPr id="45" name="object 45"/>
          <p:cNvSpPr txBox="1"/>
          <p:nvPr/>
        </p:nvSpPr>
        <p:spPr>
          <a:xfrm>
            <a:off x="4207668" y="2264784"/>
            <a:ext cx="247650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600">
                <a:latin typeface="Arial"/>
                <a:cs typeface="Arial"/>
              </a:rPr>
              <a:t>H</a:t>
            </a:r>
            <a:r>
              <a:rPr sz="1600" baseline="-13888">
                <a:latin typeface="Arial"/>
                <a:cs typeface="Arial"/>
              </a:rPr>
              <a:t>t</a:t>
            </a:r>
          </a:p>
        </p:txBody>
      </p:sp>
      <p:sp>
        <p:nvSpPr>
          <p:cNvPr id="46" name="object 46"/>
          <p:cNvSpPr/>
          <p:nvPr/>
        </p:nvSpPr>
        <p:spPr>
          <a:xfrm>
            <a:off x="4470401" y="2266413"/>
            <a:ext cx="495300" cy="320040"/>
          </a:xfrm>
          <a:custGeom>
            <a:avLst/>
            <a:gdLst/>
            <a:ahLst/>
            <a:cxnLst/>
            <a:rect l="l" t="t" r="r" b="b"/>
            <a:pathLst>
              <a:path w="495300" h="257175">
                <a:moveTo>
                  <a:pt x="0" y="0"/>
                </a:moveTo>
                <a:lnTo>
                  <a:pt x="495300" y="0"/>
                </a:lnTo>
                <a:lnTo>
                  <a:pt x="495300" y="257175"/>
                </a:lnTo>
                <a:lnTo>
                  <a:pt x="0" y="257175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00"/>
          </a:p>
        </p:txBody>
      </p:sp>
      <p:sp>
        <p:nvSpPr>
          <p:cNvPr id="47" name="object 47"/>
          <p:cNvSpPr txBox="1"/>
          <p:nvPr/>
        </p:nvSpPr>
        <p:spPr>
          <a:xfrm>
            <a:off x="4664868" y="2267833"/>
            <a:ext cx="281304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>
                <a:latin typeface="Arial"/>
                <a:cs typeface="Arial"/>
              </a:rPr>
              <a:t>M</a:t>
            </a:r>
            <a:r>
              <a:rPr lang="en-US" sz="1600" baseline="-25000">
                <a:latin typeface="Arial"/>
                <a:cs typeface="Arial"/>
              </a:rPr>
              <a:t>i</a:t>
            </a:r>
            <a:endParaRPr sz="1600">
              <a:latin typeface="Arial"/>
              <a:cs typeface="Arial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4760371" y="1105066"/>
            <a:ext cx="495300" cy="338328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19050" rIns="0" bIns="0" rtlCol="0">
            <a:spAutoFit/>
          </a:bodyPr>
          <a:lstStyle/>
          <a:p>
            <a:pPr marL="207010">
              <a:lnSpc>
                <a:spcPct val="100000"/>
              </a:lnSpc>
              <a:spcBef>
                <a:spcPts val="150"/>
              </a:spcBef>
            </a:pPr>
            <a:r>
              <a:rPr sz="1600">
                <a:latin typeface="Arial"/>
                <a:cs typeface="Arial"/>
              </a:rPr>
              <a:t>M</a:t>
            </a:r>
          </a:p>
        </p:txBody>
      </p:sp>
      <p:graphicFrame>
        <p:nvGraphicFramePr>
          <p:cNvPr id="49" name="object 4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7251641"/>
              </p:ext>
            </p:extLst>
          </p:nvPr>
        </p:nvGraphicFramePr>
        <p:xfrm>
          <a:off x="4379106" y="3025114"/>
          <a:ext cx="999104" cy="26922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00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52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38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69226">
                <a:tc>
                  <a:txBody>
                    <a:bodyPr/>
                    <a:lstStyle/>
                    <a:p>
                      <a:pPr marL="40640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sz="1600">
                          <a:latin typeface="Arial"/>
                          <a:cs typeface="Arial"/>
                        </a:rPr>
                        <a:t>H</a:t>
                      </a:r>
                      <a:r>
                        <a:rPr sz="1600" baseline="-13888">
                          <a:latin typeface="Arial"/>
                          <a:cs typeface="Arial"/>
                        </a:rPr>
                        <a:t>n</a:t>
                      </a:r>
                    </a:p>
                  </a:txBody>
                  <a:tcPr marL="0" marR="0" marT="57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7465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1600">
                          <a:latin typeface="Arial"/>
                          <a:cs typeface="Arial"/>
                        </a:rPr>
                        <a:t>H</a:t>
                      </a:r>
                      <a:r>
                        <a:rPr sz="1600" baseline="-13888">
                          <a:latin typeface="Arial"/>
                          <a:cs typeface="Arial"/>
                        </a:rPr>
                        <a:t>t</a:t>
                      </a:r>
                    </a:p>
                  </a:txBody>
                  <a:tcPr marL="0" marR="0" marT="82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00">
                        <a:lnSpc>
                          <a:spcPct val="100000"/>
                        </a:lnSpc>
                        <a:spcBef>
                          <a:spcPts val="114"/>
                        </a:spcBef>
                      </a:pPr>
                      <a:r>
                        <a:rPr sz="1600">
                          <a:latin typeface="Arial"/>
                          <a:cs typeface="Arial"/>
                        </a:rPr>
                        <a:t>M</a:t>
                      </a:r>
                      <a:r>
                        <a:rPr lang="en-US" sz="1600" baseline="-25000">
                          <a:latin typeface="Arial"/>
                          <a:cs typeface="Arial"/>
                        </a:rPr>
                        <a:t>i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1460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0" name="object 50"/>
          <p:cNvSpPr/>
          <p:nvPr/>
        </p:nvSpPr>
        <p:spPr>
          <a:xfrm>
            <a:off x="7619977" y="1062895"/>
            <a:ext cx="1278255" cy="3812540"/>
          </a:xfrm>
          <a:custGeom>
            <a:avLst/>
            <a:gdLst/>
            <a:ahLst/>
            <a:cxnLst/>
            <a:rect l="l" t="t" r="r" b="b"/>
            <a:pathLst>
              <a:path w="1278254" h="3812540">
                <a:moveTo>
                  <a:pt x="1184742" y="3174644"/>
                </a:moveTo>
                <a:lnTo>
                  <a:pt x="0" y="3772670"/>
                </a:lnTo>
                <a:lnTo>
                  <a:pt x="20030" y="3812352"/>
                </a:lnTo>
                <a:lnTo>
                  <a:pt x="1229156" y="3202016"/>
                </a:lnTo>
                <a:lnTo>
                  <a:pt x="1229174" y="3188301"/>
                </a:lnTo>
                <a:lnTo>
                  <a:pt x="1184724" y="3188301"/>
                </a:lnTo>
                <a:lnTo>
                  <a:pt x="1184742" y="3174644"/>
                </a:lnTo>
                <a:close/>
              </a:path>
              <a:path w="1278254" h="3812540">
                <a:moveTo>
                  <a:pt x="1196934" y="3168489"/>
                </a:moveTo>
                <a:lnTo>
                  <a:pt x="1184742" y="3174644"/>
                </a:lnTo>
                <a:lnTo>
                  <a:pt x="1184724" y="3188301"/>
                </a:lnTo>
                <a:lnTo>
                  <a:pt x="1196934" y="3168489"/>
                </a:lnTo>
                <a:close/>
              </a:path>
              <a:path w="1278254" h="3812540">
                <a:moveTo>
                  <a:pt x="1229200" y="3168489"/>
                </a:moveTo>
                <a:lnTo>
                  <a:pt x="1196934" y="3168489"/>
                </a:lnTo>
                <a:lnTo>
                  <a:pt x="1184724" y="3188301"/>
                </a:lnTo>
                <a:lnTo>
                  <a:pt x="1229174" y="3188301"/>
                </a:lnTo>
                <a:lnTo>
                  <a:pt x="1229200" y="3168489"/>
                </a:lnTo>
                <a:close/>
              </a:path>
              <a:path w="1278254" h="3812540">
                <a:moveTo>
                  <a:pt x="1188736" y="88871"/>
                </a:moveTo>
                <a:lnTo>
                  <a:pt x="1184742" y="3174644"/>
                </a:lnTo>
                <a:lnTo>
                  <a:pt x="1196934" y="3168489"/>
                </a:lnTo>
                <a:lnTo>
                  <a:pt x="1229200" y="3168489"/>
                </a:lnTo>
                <a:lnTo>
                  <a:pt x="1233186" y="88928"/>
                </a:lnTo>
                <a:lnTo>
                  <a:pt x="1188736" y="88871"/>
                </a:lnTo>
                <a:close/>
              </a:path>
              <a:path w="1278254" h="3812540">
                <a:moveTo>
                  <a:pt x="1260924" y="66641"/>
                </a:moveTo>
                <a:lnTo>
                  <a:pt x="1188765" y="66641"/>
                </a:lnTo>
                <a:lnTo>
                  <a:pt x="1233215" y="66699"/>
                </a:lnTo>
                <a:lnTo>
                  <a:pt x="1233186" y="88928"/>
                </a:lnTo>
                <a:lnTo>
                  <a:pt x="1277637" y="88986"/>
                </a:lnTo>
                <a:lnTo>
                  <a:pt x="1260924" y="66641"/>
                </a:lnTo>
                <a:close/>
              </a:path>
              <a:path w="1278254" h="3812540">
                <a:moveTo>
                  <a:pt x="1188765" y="66641"/>
                </a:moveTo>
                <a:lnTo>
                  <a:pt x="1188736" y="88871"/>
                </a:lnTo>
                <a:lnTo>
                  <a:pt x="1233186" y="88928"/>
                </a:lnTo>
                <a:lnTo>
                  <a:pt x="1233215" y="66699"/>
                </a:lnTo>
                <a:lnTo>
                  <a:pt x="1188765" y="66641"/>
                </a:lnTo>
                <a:close/>
              </a:path>
              <a:path w="1278254" h="3812540">
                <a:moveTo>
                  <a:pt x="1211077" y="0"/>
                </a:moveTo>
                <a:lnTo>
                  <a:pt x="1144287" y="88813"/>
                </a:lnTo>
                <a:lnTo>
                  <a:pt x="1188736" y="88871"/>
                </a:lnTo>
                <a:lnTo>
                  <a:pt x="1188765" y="66641"/>
                </a:lnTo>
                <a:lnTo>
                  <a:pt x="1260924" y="66641"/>
                </a:lnTo>
                <a:lnTo>
                  <a:pt x="1211077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7953622" y="3676804"/>
            <a:ext cx="1210945" cy="389890"/>
          </a:xfrm>
          <a:custGeom>
            <a:avLst/>
            <a:gdLst/>
            <a:ahLst/>
            <a:cxnLst/>
            <a:rect l="l" t="t" r="r" b="b"/>
            <a:pathLst>
              <a:path w="1210945" h="389889">
                <a:moveTo>
                  <a:pt x="0" y="0"/>
                </a:moveTo>
                <a:lnTo>
                  <a:pt x="1210364" y="0"/>
                </a:lnTo>
                <a:lnTo>
                  <a:pt x="1210364" y="389743"/>
                </a:lnTo>
                <a:lnTo>
                  <a:pt x="0" y="389743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7693324" y="3722179"/>
            <a:ext cx="1381125" cy="257175"/>
          </a:xfrm>
          <a:custGeom>
            <a:avLst/>
            <a:gdLst/>
            <a:ahLst/>
            <a:cxnLst/>
            <a:rect l="l" t="t" r="r" b="b"/>
            <a:pathLst>
              <a:path w="1381125" h="257175">
                <a:moveTo>
                  <a:pt x="0" y="0"/>
                </a:moveTo>
                <a:lnTo>
                  <a:pt x="1381126" y="0"/>
                </a:lnTo>
                <a:lnTo>
                  <a:pt x="1381126" y="257174"/>
                </a:lnTo>
                <a:lnTo>
                  <a:pt x="0" y="25717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53" name="object 5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7083592"/>
              </p:ext>
            </p:extLst>
          </p:nvPr>
        </p:nvGraphicFramePr>
        <p:xfrm>
          <a:off x="7688562" y="3774566"/>
          <a:ext cx="1249693" cy="2571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14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01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39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4414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57175">
                <a:tc>
                  <a:txBody>
                    <a:bodyPr/>
                    <a:lstStyle/>
                    <a:p>
                      <a:pPr marL="86995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1400" baseline="-25000">
                          <a:latin typeface="Arial"/>
                          <a:cs typeface="Arial"/>
                        </a:rPr>
                        <a:t>H</a:t>
                      </a:r>
                      <a:r>
                        <a:rPr sz="1800" baseline="-25000">
                          <a:latin typeface="Arial"/>
                          <a:cs typeface="Arial"/>
                        </a:rPr>
                        <a:t>l</a:t>
                      </a:r>
                    </a:p>
                  </a:txBody>
                  <a:tcPr marL="0" marR="0" marT="127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5565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400" baseline="-25000">
                          <a:latin typeface="Arial"/>
                          <a:cs typeface="Arial"/>
                        </a:rPr>
                        <a:t>H</a:t>
                      </a:r>
                      <a:r>
                        <a:rPr sz="1800" baseline="-25000">
                          <a:latin typeface="Arial"/>
                          <a:cs typeface="Arial"/>
                        </a:rPr>
                        <a:t>n</a:t>
                      </a:r>
                    </a:p>
                  </a:txBody>
                  <a:tcPr marL="0" marR="0" marT="38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7465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1400" baseline="-25000">
                          <a:latin typeface="Arial"/>
                          <a:cs typeface="Arial"/>
                        </a:rPr>
                        <a:t>H</a:t>
                      </a:r>
                      <a:r>
                        <a:rPr sz="1800" baseline="-25000">
                          <a:latin typeface="Arial"/>
                          <a:cs typeface="Arial"/>
                        </a:rPr>
                        <a:t>t</a:t>
                      </a:r>
                    </a:p>
                  </a:txBody>
                  <a:tcPr marL="0" marR="0" marT="69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00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sz="1400" baseline="-25000">
                          <a:latin typeface="Arial"/>
                          <a:cs typeface="Arial"/>
                        </a:rPr>
                        <a:t>M</a:t>
                      </a:r>
                      <a:r>
                        <a:rPr lang="en-US" sz="1400" baseline="-25000">
                          <a:latin typeface="Arial"/>
                          <a:cs typeface="Arial"/>
                        </a:rPr>
                        <a:t>i</a:t>
                      </a:r>
                      <a:endParaRPr sz="1400" baseline="-25000">
                        <a:latin typeface="Arial"/>
                        <a:cs typeface="Arial"/>
                      </a:endParaRPr>
                    </a:p>
                  </a:txBody>
                  <a:tcPr marL="0" marR="0" marT="158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4" name="object 54"/>
          <p:cNvSpPr/>
          <p:nvPr/>
        </p:nvSpPr>
        <p:spPr>
          <a:xfrm>
            <a:off x="8015520" y="2976220"/>
            <a:ext cx="1057275" cy="257175"/>
          </a:xfrm>
          <a:custGeom>
            <a:avLst/>
            <a:gdLst/>
            <a:ahLst/>
            <a:cxnLst/>
            <a:rect l="l" t="t" r="r" b="b"/>
            <a:pathLst>
              <a:path w="1057275" h="257175">
                <a:moveTo>
                  <a:pt x="0" y="0"/>
                </a:moveTo>
                <a:lnTo>
                  <a:pt x="1057275" y="0"/>
                </a:lnTo>
                <a:lnTo>
                  <a:pt x="1057275" y="257175"/>
                </a:lnTo>
                <a:lnTo>
                  <a:pt x="0" y="25717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8015520" y="2976220"/>
            <a:ext cx="1057275" cy="257175"/>
          </a:xfrm>
          <a:custGeom>
            <a:avLst/>
            <a:gdLst/>
            <a:ahLst/>
            <a:cxnLst/>
            <a:rect l="l" t="t" r="r" b="b"/>
            <a:pathLst>
              <a:path w="1057275" h="257175">
                <a:moveTo>
                  <a:pt x="0" y="0"/>
                </a:moveTo>
                <a:lnTo>
                  <a:pt x="1057276" y="0"/>
                </a:lnTo>
                <a:lnTo>
                  <a:pt x="1057276" y="257175"/>
                </a:lnTo>
                <a:lnTo>
                  <a:pt x="0" y="257175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 txBox="1"/>
          <p:nvPr/>
        </p:nvSpPr>
        <p:spPr>
          <a:xfrm>
            <a:off x="8760058" y="2978913"/>
            <a:ext cx="25943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>
                <a:latin typeface="Arial"/>
                <a:cs typeface="Arial"/>
              </a:rPr>
              <a:t>M</a:t>
            </a:r>
            <a:r>
              <a:rPr lang="en-US" sz="1400" baseline="-25000">
                <a:latin typeface="Arial"/>
                <a:cs typeface="Arial"/>
              </a:rPr>
              <a:t>i</a:t>
            </a:r>
            <a:endParaRPr sz="1400">
              <a:latin typeface="Arial"/>
              <a:cs typeface="Arial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8018390" y="2969769"/>
            <a:ext cx="53022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400">
                <a:latin typeface="Arial"/>
                <a:cs typeface="Arial"/>
              </a:rPr>
              <a:t>H</a:t>
            </a:r>
            <a:r>
              <a:rPr sz="1800" baseline="-13888">
                <a:latin typeface="Arial"/>
                <a:cs typeface="Arial"/>
              </a:rPr>
              <a:t>n</a:t>
            </a:r>
            <a:r>
              <a:rPr sz="1800" spc="217" baseline="-13888">
                <a:latin typeface="Arial"/>
                <a:cs typeface="Arial"/>
              </a:rPr>
              <a:t> </a:t>
            </a:r>
            <a:r>
              <a:rPr sz="1400">
                <a:latin typeface="Arial"/>
                <a:cs typeface="Arial"/>
              </a:rPr>
              <a:t>H</a:t>
            </a:r>
            <a:r>
              <a:rPr sz="1800" baseline="-13888">
                <a:latin typeface="Arial"/>
                <a:cs typeface="Arial"/>
              </a:rPr>
              <a:t>t</a:t>
            </a:r>
          </a:p>
        </p:txBody>
      </p:sp>
      <p:sp>
        <p:nvSpPr>
          <p:cNvPr id="58" name="object 58"/>
          <p:cNvSpPr/>
          <p:nvPr/>
        </p:nvSpPr>
        <p:spPr>
          <a:xfrm>
            <a:off x="8581862" y="2976220"/>
            <a:ext cx="0" cy="257175"/>
          </a:xfrm>
          <a:custGeom>
            <a:avLst/>
            <a:gdLst/>
            <a:ahLst/>
            <a:cxnLst/>
            <a:rect l="l" t="t" r="r" b="b"/>
            <a:pathLst>
              <a:path h="257175">
                <a:moveTo>
                  <a:pt x="0" y="0"/>
                </a:moveTo>
                <a:lnTo>
                  <a:pt x="1" y="257175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8301362" y="2974508"/>
            <a:ext cx="0" cy="257175"/>
          </a:xfrm>
          <a:custGeom>
            <a:avLst/>
            <a:gdLst/>
            <a:ahLst/>
            <a:cxnLst/>
            <a:rect l="l" t="t" r="r" b="b"/>
            <a:pathLst>
              <a:path h="257175">
                <a:moveTo>
                  <a:pt x="0" y="0"/>
                </a:moveTo>
                <a:lnTo>
                  <a:pt x="1" y="257175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8265786" y="2266415"/>
            <a:ext cx="281305" cy="257175"/>
          </a:xfrm>
          <a:custGeom>
            <a:avLst/>
            <a:gdLst/>
            <a:ahLst/>
            <a:cxnLst/>
            <a:rect l="l" t="t" r="r" b="b"/>
            <a:pathLst>
              <a:path w="281304" h="257175">
                <a:moveTo>
                  <a:pt x="0" y="0"/>
                </a:moveTo>
                <a:lnTo>
                  <a:pt x="280988" y="0"/>
                </a:lnTo>
                <a:lnTo>
                  <a:pt x="280988" y="257175"/>
                </a:lnTo>
                <a:lnTo>
                  <a:pt x="0" y="25717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8265786" y="2266415"/>
            <a:ext cx="281305" cy="257175"/>
          </a:xfrm>
          <a:custGeom>
            <a:avLst/>
            <a:gdLst/>
            <a:ahLst/>
            <a:cxnLst/>
            <a:rect l="l" t="t" r="r" b="b"/>
            <a:pathLst>
              <a:path w="281304" h="257175">
                <a:moveTo>
                  <a:pt x="0" y="0"/>
                </a:moveTo>
                <a:lnTo>
                  <a:pt x="280988" y="0"/>
                </a:lnTo>
                <a:lnTo>
                  <a:pt x="280988" y="257175"/>
                </a:lnTo>
                <a:lnTo>
                  <a:pt x="0" y="257175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8545187" y="2266413"/>
            <a:ext cx="495300" cy="257175"/>
          </a:xfrm>
          <a:custGeom>
            <a:avLst/>
            <a:gdLst/>
            <a:ahLst/>
            <a:cxnLst/>
            <a:rect l="l" t="t" r="r" b="b"/>
            <a:pathLst>
              <a:path w="495300" h="257175">
                <a:moveTo>
                  <a:pt x="0" y="0"/>
                </a:moveTo>
                <a:lnTo>
                  <a:pt x="495300" y="0"/>
                </a:lnTo>
                <a:lnTo>
                  <a:pt x="495300" y="257175"/>
                </a:lnTo>
                <a:lnTo>
                  <a:pt x="0" y="25717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8545187" y="2266413"/>
            <a:ext cx="495300" cy="257175"/>
          </a:xfrm>
          <a:custGeom>
            <a:avLst/>
            <a:gdLst/>
            <a:ahLst/>
            <a:cxnLst/>
            <a:rect l="l" t="t" r="r" b="b"/>
            <a:pathLst>
              <a:path w="495300" h="257175">
                <a:moveTo>
                  <a:pt x="0" y="0"/>
                </a:moveTo>
                <a:lnTo>
                  <a:pt x="495300" y="0"/>
                </a:lnTo>
                <a:lnTo>
                  <a:pt x="495300" y="257175"/>
                </a:lnTo>
                <a:lnTo>
                  <a:pt x="0" y="257175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 txBox="1"/>
          <p:nvPr/>
        </p:nvSpPr>
        <p:spPr>
          <a:xfrm>
            <a:off x="8269754" y="2268728"/>
            <a:ext cx="66929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100"/>
              </a:spcBef>
              <a:tabLst>
                <a:tab pos="481965" algn="l"/>
              </a:tabLst>
            </a:pPr>
            <a:r>
              <a:rPr sz="1400">
                <a:latin typeface="Arial"/>
                <a:cs typeface="Arial"/>
              </a:rPr>
              <a:t>H</a:t>
            </a:r>
            <a:r>
              <a:rPr sz="1800" baseline="-13888">
                <a:latin typeface="Arial"/>
                <a:cs typeface="Arial"/>
              </a:rPr>
              <a:t>t	</a:t>
            </a:r>
            <a:r>
              <a:rPr sz="1400">
                <a:latin typeface="Arial"/>
                <a:cs typeface="Arial"/>
              </a:rPr>
              <a:t>M</a:t>
            </a:r>
            <a:r>
              <a:rPr lang="en-US" sz="1400" baseline="-25000">
                <a:latin typeface="Arial"/>
                <a:cs typeface="Arial"/>
              </a:rPr>
              <a:t>i</a:t>
            </a:r>
            <a:endParaRPr sz="1400">
              <a:latin typeface="Arial"/>
              <a:cs typeface="Arial"/>
            </a:endParaRPr>
          </a:p>
        </p:txBody>
      </p:sp>
      <p:sp>
        <p:nvSpPr>
          <p:cNvPr id="65" name="object 65"/>
          <p:cNvSpPr/>
          <p:nvPr/>
        </p:nvSpPr>
        <p:spPr>
          <a:xfrm>
            <a:off x="8524188" y="1484289"/>
            <a:ext cx="495300" cy="257175"/>
          </a:xfrm>
          <a:custGeom>
            <a:avLst/>
            <a:gdLst/>
            <a:ahLst/>
            <a:cxnLst/>
            <a:rect l="l" t="t" r="r" b="b"/>
            <a:pathLst>
              <a:path w="495300" h="257175">
                <a:moveTo>
                  <a:pt x="0" y="0"/>
                </a:moveTo>
                <a:lnTo>
                  <a:pt x="495300" y="0"/>
                </a:lnTo>
                <a:lnTo>
                  <a:pt x="495300" y="257175"/>
                </a:lnTo>
                <a:lnTo>
                  <a:pt x="0" y="25717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3558968" y="4235307"/>
            <a:ext cx="4149090" cy="686435"/>
          </a:xfrm>
          <a:custGeom>
            <a:avLst/>
            <a:gdLst/>
            <a:ahLst/>
            <a:cxnLst/>
            <a:rect l="l" t="t" r="r" b="b"/>
            <a:pathLst>
              <a:path w="4149090" h="686435">
                <a:moveTo>
                  <a:pt x="4015428" y="552704"/>
                </a:moveTo>
                <a:lnTo>
                  <a:pt x="4015226" y="597153"/>
                </a:lnTo>
                <a:lnTo>
                  <a:pt x="4037450" y="597254"/>
                </a:lnTo>
                <a:lnTo>
                  <a:pt x="4037248" y="641703"/>
                </a:lnTo>
                <a:lnTo>
                  <a:pt x="4015024" y="641703"/>
                </a:lnTo>
                <a:lnTo>
                  <a:pt x="4014823" y="686052"/>
                </a:lnTo>
                <a:lnTo>
                  <a:pt x="4104538" y="641703"/>
                </a:lnTo>
                <a:lnTo>
                  <a:pt x="4037248" y="641703"/>
                </a:lnTo>
                <a:lnTo>
                  <a:pt x="4104742" y="641602"/>
                </a:lnTo>
                <a:lnTo>
                  <a:pt x="4148475" y="619983"/>
                </a:lnTo>
                <a:lnTo>
                  <a:pt x="4015428" y="552704"/>
                </a:lnTo>
                <a:close/>
              </a:path>
              <a:path w="4149090" h="686435">
                <a:moveTo>
                  <a:pt x="4015226" y="597153"/>
                </a:moveTo>
                <a:lnTo>
                  <a:pt x="4015024" y="641602"/>
                </a:lnTo>
                <a:lnTo>
                  <a:pt x="4037248" y="641703"/>
                </a:lnTo>
                <a:lnTo>
                  <a:pt x="4037450" y="597254"/>
                </a:lnTo>
                <a:lnTo>
                  <a:pt x="4015226" y="597153"/>
                </a:lnTo>
                <a:close/>
              </a:path>
              <a:path w="4149090" h="686435">
                <a:moveTo>
                  <a:pt x="23262" y="0"/>
                </a:moveTo>
                <a:lnTo>
                  <a:pt x="0" y="37876"/>
                </a:lnTo>
                <a:lnTo>
                  <a:pt x="958571" y="626601"/>
                </a:lnTo>
                <a:lnTo>
                  <a:pt x="962560" y="627738"/>
                </a:lnTo>
                <a:lnTo>
                  <a:pt x="4015024" y="641602"/>
                </a:lnTo>
                <a:lnTo>
                  <a:pt x="4015226" y="597153"/>
                </a:lnTo>
                <a:lnTo>
                  <a:pt x="978364" y="586593"/>
                </a:lnTo>
                <a:lnTo>
                  <a:pt x="966834" y="583307"/>
                </a:lnTo>
                <a:lnTo>
                  <a:pt x="973013" y="583307"/>
                </a:lnTo>
                <a:lnTo>
                  <a:pt x="23262" y="0"/>
                </a:lnTo>
                <a:close/>
              </a:path>
              <a:path w="4149090" h="686435">
                <a:moveTo>
                  <a:pt x="966834" y="583307"/>
                </a:moveTo>
                <a:lnTo>
                  <a:pt x="978364" y="586593"/>
                </a:lnTo>
                <a:lnTo>
                  <a:pt x="973059" y="583335"/>
                </a:lnTo>
                <a:lnTo>
                  <a:pt x="966834" y="583307"/>
                </a:lnTo>
                <a:close/>
              </a:path>
              <a:path w="4149090" h="686435">
                <a:moveTo>
                  <a:pt x="973059" y="583335"/>
                </a:moveTo>
                <a:lnTo>
                  <a:pt x="978364" y="586593"/>
                </a:lnTo>
                <a:lnTo>
                  <a:pt x="1690450" y="586593"/>
                </a:lnTo>
                <a:lnTo>
                  <a:pt x="973059" y="583335"/>
                </a:lnTo>
                <a:close/>
              </a:path>
              <a:path w="4149090" h="686435">
                <a:moveTo>
                  <a:pt x="973013" y="583307"/>
                </a:moveTo>
                <a:lnTo>
                  <a:pt x="966834" y="583307"/>
                </a:lnTo>
                <a:lnTo>
                  <a:pt x="973059" y="583335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 txBox="1"/>
          <p:nvPr/>
        </p:nvSpPr>
        <p:spPr>
          <a:xfrm>
            <a:off x="3264961" y="1441744"/>
            <a:ext cx="8293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>
                <a:latin typeface="Calibri"/>
                <a:cs typeface="Calibri"/>
              </a:rPr>
              <a:t>m</a:t>
            </a:r>
            <a:r>
              <a:rPr sz="1800">
                <a:latin typeface="Calibri"/>
                <a:cs typeface="Calibri"/>
              </a:rPr>
              <a:t>e</a:t>
            </a:r>
            <a:r>
              <a:rPr sz="1800" spc="-5">
                <a:latin typeface="Calibri"/>
                <a:cs typeface="Calibri"/>
              </a:rPr>
              <a:t>ss</a:t>
            </a:r>
            <a:r>
              <a:rPr sz="1800">
                <a:latin typeface="Calibri"/>
                <a:cs typeface="Calibri"/>
              </a:rPr>
              <a:t>a</a:t>
            </a:r>
            <a:r>
              <a:rPr sz="1800" spc="-15">
                <a:latin typeface="Calibri"/>
                <a:cs typeface="Calibri"/>
              </a:rPr>
              <a:t>g</a:t>
            </a:r>
            <a:r>
              <a:rPr sz="1800">
                <a:latin typeface="Calibri"/>
                <a:cs typeface="Calibri"/>
              </a:rPr>
              <a:t>e</a:t>
            </a:r>
          </a:p>
        </p:txBody>
      </p:sp>
      <p:sp>
        <p:nvSpPr>
          <p:cNvPr id="69" name="object 69"/>
          <p:cNvSpPr txBox="1"/>
          <p:nvPr/>
        </p:nvSpPr>
        <p:spPr>
          <a:xfrm>
            <a:off x="3270839" y="2224024"/>
            <a:ext cx="8286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>
                <a:latin typeface="Calibri"/>
                <a:cs typeface="Calibri"/>
              </a:rPr>
              <a:t>s</a:t>
            </a:r>
            <a:r>
              <a:rPr sz="1800">
                <a:latin typeface="Calibri"/>
                <a:cs typeface="Calibri"/>
              </a:rPr>
              <a:t>egme</a:t>
            </a:r>
            <a:r>
              <a:rPr sz="1800" spc="-15">
                <a:latin typeface="Calibri"/>
                <a:cs typeface="Calibri"/>
              </a:rPr>
              <a:t>n</a:t>
            </a:r>
            <a:r>
              <a:rPr sz="1800">
                <a:latin typeface="Calibri"/>
                <a:cs typeface="Calibri"/>
              </a:rPr>
              <a:t>t</a:t>
            </a:r>
          </a:p>
        </p:txBody>
      </p:sp>
      <p:sp>
        <p:nvSpPr>
          <p:cNvPr id="70" name="object 70"/>
          <p:cNvSpPr txBox="1"/>
          <p:nvPr/>
        </p:nvSpPr>
        <p:spPr>
          <a:xfrm>
            <a:off x="3265271" y="2992883"/>
            <a:ext cx="911225" cy="1076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>
                <a:latin typeface="Calibri"/>
                <a:cs typeface="Calibri"/>
              </a:rPr>
              <a:t>datagram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3200">
              <a:latin typeface="Calibri"/>
              <a:cs typeface="Calibri"/>
            </a:endParaRPr>
          </a:p>
          <a:p>
            <a:pPr marL="14604">
              <a:lnSpc>
                <a:spcPct val="100000"/>
              </a:lnSpc>
            </a:pPr>
            <a:r>
              <a:rPr sz="1800" spc="-10">
                <a:latin typeface="Calibri"/>
                <a:cs typeface="Calibri"/>
              </a:rPr>
              <a:t>frame</a:t>
            </a:r>
            <a:endParaRPr sz="1800">
              <a:latin typeface="Calibri"/>
              <a:cs typeface="Calibri"/>
            </a:endParaRPr>
          </a:p>
        </p:txBody>
      </p:sp>
      <p:graphicFrame>
        <p:nvGraphicFramePr>
          <p:cNvPr id="71" name="object 7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3830357"/>
              </p:ext>
            </p:extLst>
          </p:nvPr>
        </p:nvGraphicFramePr>
        <p:xfrm>
          <a:off x="4140748" y="3808038"/>
          <a:ext cx="1346199" cy="2571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36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22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00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9021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57175">
                <a:tc>
                  <a:txBody>
                    <a:bodyPr/>
                    <a:lstStyle/>
                    <a:p>
                      <a:pPr marL="71755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1400">
                          <a:latin typeface="Arial"/>
                          <a:cs typeface="Arial"/>
                        </a:rPr>
                        <a:t>H</a:t>
                      </a:r>
                      <a:r>
                        <a:rPr sz="1800" baseline="-13888">
                          <a:latin typeface="Arial"/>
                          <a:cs typeface="Arial"/>
                        </a:rPr>
                        <a:t>l</a:t>
                      </a:r>
                    </a:p>
                  </a:txBody>
                  <a:tcPr marL="0" marR="0" marT="952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7150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400">
                          <a:latin typeface="Arial"/>
                          <a:cs typeface="Arial"/>
                        </a:rPr>
                        <a:t>H</a:t>
                      </a:r>
                      <a:r>
                        <a:rPr sz="1800" baseline="-13888">
                          <a:latin typeface="Arial"/>
                          <a:cs typeface="Arial"/>
                        </a:rPr>
                        <a:t>n</a:t>
                      </a:r>
                    </a:p>
                  </a:txBody>
                  <a:tcPr marL="0" marR="0" marT="38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7465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400">
                          <a:latin typeface="Arial"/>
                          <a:cs typeface="Arial"/>
                        </a:rPr>
                        <a:t>H</a:t>
                      </a:r>
                      <a:r>
                        <a:rPr sz="1800" baseline="-13888">
                          <a:latin typeface="Arial"/>
                          <a:cs typeface="Arial"/>
                        </a:rPr>
                        <a:t>t</a:t>
                      </a:r>
                    </a:p>
                  </a:txBody>
                  <a:tcPr marL="0" marR="0" marT="63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00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sz="1400">
                          <a:latin typeface="Arial"/>
                          <a:cs typeface="Arial"/>
                        </a:rPr>
                        <a:t>M</a:t>
                      </a:r>
                      <a:r>
                        <a:rPr lang="en-US" sz="1400" baseline="-25000">
                          <a:latin typeface="Arial"/>
                          <a:cs typeface="Arial"/>
                        </a:rPr>
                        <a:t>i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158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3" name="object 45">
            <a:extLst>
              <a:ext uri="{FF2B5EF4-FFF2-40B4-BE49-F238E27FC236}">
                <a16:creationId xmlns:a16="http://schemas.microsoft.com/office/drawing/2014/main" id="{5FED6EE7-80D8-4880-B990-837841CAD8BB}"/>
              </a:ext>
            </a:extLst>
          </p:cNvPr>
          <p:cNvSpPr txBox="1"/>
          <p:nvPr/>
        </p:nvSpPr>
        <p:spPr>
          <a:xfrm>
            <a:off x="4343400" y="1102869"/>
            <a:ext cx="416971" cy="338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600">
                <a:latin typeface="Arial"/>
                <a:cs typeface="Arial"/>
              </a:rPr>
              <a:t>H</a:t>
            </a:r>
            <a:r>
              <a:rPr lang="en-US" sz="1600" baseline="-13888">
                <a:latin typeface="Arial"/>
                <a:cs typeface="Arial"/>
              </a:rPr>
              <a:t>a</a:t>
            </a:r>
            <a:endParaRPr sz="1600" baseline="-13888">
              <a:latin typeface="Arial"/>
              <a:cs typeface="Arial"/>
            </a:endParaRPr>
          </a:p>
        </p:txBody>
      </p:sp>
      <p:graphicFrame>
        <p:nvGraphicFramePr>
          <p:cNvPr id="75" name="Table 74">
            <a:extLst>
              <a:ext uri="{FF2B5EF4-FFF2-40B4-BE49-F238E27FC236}">
                <a16:creationId xmlns:a16="http://schemas.microsoft.com/office/drawing/2014/main" id="{1D88DEE1-5B15-4F9E-9889-9D929B8CF0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2035109"/>
              </p:ext>
            </p:extLst>
          </p:nvPr>
        </p:nvGraphicFramePr>
        <p:xfrm>
          <a:off x="4126030" y="1689709"/>
          <a:ext cx="195506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8767">
                  <a:extLst>
                    <a:ext uri="{9D8B030D-6E8A-4147-A177-3AD203B41FA5}">
                      <a16:colId xmlns:a16="http://schemas.microsoft.com/office/drawing/2014/main" val="1487237252"/>
                    </a:ext>
                  </a:extLst>
                </a:gridCol>
                <a:gridCol w="488767">
                  <a:extLst>
                    <a:ext uri="{9D8B030D-6E8A-4147-A177-3AD203B41FA5}">
                      <a16:colId xmlns:a16="http://schemas.microsoft.com/office/drawing/2014/main" val="2434498938"/>
                    </a:ext>
                  </a:extLst>
                </a:gridCol>
                <a:gridCol w="488767">
                  <a:extLst>
                    <a:ext uri="{9D8B030D-6E8A-4147-A177-3AD203B41FA5}">
                      <a16:colId xmlns:a16="http://schemas.microsoft.com/office/drawing/2014/main" val="778089212"/>
                    </a:ext>
                  </a:extLst>
                </a:gridCol>
                <a:gridCol w="488767">
                  <a:extLst>
                    <a:ext uri="{9D8B030D-6E8A-4147-A177-3AD203B41FA5}">
                      <a16:colId xmlns:a16="http://schemas.microsoft.com/office/drawing/2014/main" val="18186715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700" b="0">
                          <a:solidFill>
                            <a:schemeClr val="tx1"/>
                          </a:solidFill>
                        </a:rPr>
                        <a:t>M</a:t>
                      </a:r>
                      <a:r>
                        <a:rPr lang="en-US" sz="1700" b="0" baseline="-2500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17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700" b="0">
                          <a:solidFill>
                            <a:schemeClr val="tx1"/>
                          </a:solidFill>
                        </a:rPr>
                        <a:t>M</a:t>
                      </a:r>
                      <a:r>
                        <a:rPr lang="en-US" sz="1700" b="0" baseline="-2500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sz="17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>
                          <a:solidFill>
                            <a:schemeClr val="tx1"/>
                          </a:solidFill>
                        </a:rPr>
                        <a:t>M</a:t>
                      </a:r>
                      <a:r>
                        <a:rPr lang="en-US" sz="1700" b="0" baseline="-25000">
                          <a:solidFill>
                            <a:schemeClr val="tx1"/>
                          </a:solidFill>
                        </a:rPr>
                        <a:t>n</a:t>
                      </a:r>
                      <a:endParaRPr lang="en-US" sz="17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9168488"/>
                  </a:ext>
                </a:extLst>
              </a:tr>
            </a:tbl>
          </a:graphicData>
        </a:graphic>
      </p:graphicFrame>
      <p:graphicFrame>
        <p:nvGraphicFramePr>
          <p:cNvPr id="76" name="Table 75">
            <a:extLst>
              <a:ext uri="{FF2B5EF4-FFF2-40B4-BE49-F238E27FC236}">
                <a16:creationId xmlns:a16="http://schemas.microsoft.com/office/drawing/2014/main" id="{99C5CA40-4854-4662-BD9A-75E6272489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7302222"/>
              </p:ext>
            </p:extLst>
          </p:nvPr>
        </p:nvGraphicFramePr>
        <p:xfrm>
          <a:off x="6842330" y="1716735"/>
          <a:ext cx="196009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0023">
                  <a:extLst>
                    <a:ext uri="{9D8B030D-6E8A-4147-A177-3AD203B41FA5}">
                      <a16:colId xmlns:a16="http://schemas.microsoft.com/office/drawing/2014/main" val="1487237252"/>
                    </a:ext>
                  </a:extLst>
                </a:gridCol>
                <a:gridCol w="490023">
                  <a:extLst>
                    <a:ext uri="{9D8B030D-6E8A-4147-A177-3AD203B41FA5}">
                      <a16:colId xmlns:a16="http://schemas.microsoft.com/office/drawing/2014/main" val="2434498938"/>
                    </a:ext>
                  </a:extLst>
                </a:gridCol>
                <a:gridCol w="490023">
                  <a:extLst>
                    <a:ext uri="{9D8B030D-6E8A-4147-A177-3AD203B41FA5}">
                      <a16:colId xmlns:a16="http://schemas.microsoft.com/office/drawing/2014/main" val="778089212"/>
                    </a:ext>
                  </a:extLst>
                </a:gridCol>
                <a:gridCol w="490023">
                  <a:extLst>
                    <a:ext uri="{9D8B030D-6E8A-4147-A177-3AD203B41FA5}">
                      <a16:colId xmlns:a16="http://schemas.microsoft.com/office/drawing/2014/main" val="18186715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700" b="0">
                          <a:solidFill>
                            <a:schemeClr val="tx1"/>
                          </a:solidFill>
                        </a:rPr>
                        <a:t>M</a:t>
                      </a:r>
                      <a:r>
                        <a:rPr lang="en-US" sz="1700" b="0" baseline="-2500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sz="17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700" b="0">
                          <a:solidFill>
                            <a:schemeClr val="tx1"/>
                          </a:solidFill>
                        </a:rPr>
                        <a:t>M</a:t>
                      </a:r>
                      <a:r>
                        <a:rPr lang="en-US" sz="1700" b="0" baseline="-2500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17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>
                          <a:solidFill>
                            <a:schemeClr val="tx1"/>
                          </a:solidFill>
                        </a:rPr>
                        <a:t>M</a:t>
                      </a:r>
                      <a:r>
                        <a:rPr lang="en-US" sz="1700" b="0" baseline="-25000">
                          <a:solidFill>
                            <a:schemeClr val="tx1"/>
                          </a:solidFill>
                        </a:rPr>
                        <a:t>n</a:t>
                      </a:r>
                      <a:endParaRPr lang="en-US" sz="17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9168488"/>
                  </a:ext>
                </a:extLst>
              </a:tr>
            </a:tbl>
          </a:graphicData>
        </a:graphic>
      </p:graphicFrame>
      <p:sp>
        <p:nvSpPr>
          <p:cNvPr id="78" name="object 48">
            <a:extLst>
              <a:ext uri="{FF2B5EF4-FFF2-40B4-BE49-F238E27FC236}">
                <a16:creationId xmlns:a16="http://schemas.microsoft.com/office/drawing/2014/main" id="{402077A6-0F8F-4BB6-82B5-E98D72CA5025}"/>
              </a:ext>
            </a:extLst>
          </p:cNvPr>
          <p:cNvSpPr txBox="1"/>
          <p:nvPr/>
        </p:nvSpPr>
        <p:spPr>
          <a:xfrm>
            <a:off x="7996925" y="1162062"/>
            <a:ext cx="495300" cy="338328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19050" rIns="0" bIns="0" rtlCol="0">
            <a:spAutoFit/>
          </a:bodyPr>
          <a:lstStyle/>
          <a:p>
            <a:pPr marL="207010">
              <a:lnSpc>
                <a:spcPct val="100000"/>
              </a:lnSpc>
              <a:spcBef>
                <a:spcPts val="150"/>
              </a:spcBef>
            </a:pPr>
            <a:r>
              <a:rPr sz="1600">
                <a:latin typeface="Arial"/>
                <a:cs typeface="Arial"/>
              </a:rPr>
              <a:t>M</a:t>
            </a:r>
          </a:p>
        </p:txBody>
      </p:sp>
      <p:sp>
        <p:nvSpPr>
          <p:cNvPr id="79" name="object 45">
            <a:extLst>
              <a:ext uri="{FF2B5EF4-FFF2-40B4-BE49-F238E27FC236}">
                <a16:creationId xmlns:a16="http://schemas.microsoft.com/office/drawing/2014/main" id="{AA7B3D20-A778-43F1-89AD-721F305A2440}"/>
              </a:ext>
            </a:extLst>
          </p:cNvPr>
          <p:cNvSpPr txBox="1"/>
          <p:nvPr/>
        </p:nvSpPr>
        <p:spPr>
          <a:xfrm>
            <a:off x="7579954" y="1159865"/>
            <a:ext cx="416971" cy="338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600">
                <a:latin typeface="Arial"/>
                <a:cs typeface="Arial"/>
              </a:rPr>
              <a:t>H</a:t>
            </a:r>
            <a:r>
              <a:rPr lang="en-US" sz="1600" baseline="-13888">
                <a:latin typeface="Arial"/>
                <a:cs typeface="Arial"/>
              </a:rPr>
              <a:t>a</a:t>
            </a:r>
            <a:endParaRPr sz="1600" baseline="-13888">
              <a:latin typeface="Arial"/>
              <a:cs typeface="Arial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8614A23A-1470-42D2-828D-48288201A8D6}"/>
              </a:ext>
            </a:extLst>
          </p:cNvPr>
          <p:cNvSpPr txBox="1"/>
          <p:nvPr/>
        </p:nvSpPr>
        <p:spPr>
          <a:xfrm>
            <a:off x="5106339" y="2132696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</a:p>
        </p:txBody>
      </p:sp>
      <p:sp>
        <p:nvSpPr>
          <p:cNvPr id="152" name="Oval 151">
            <a:extLst>
              <a:ext uri="{FF2B5EF4-FFF2-40B4-BE49-F238E27FC236}">
                <a16:creationId xmlns:a16="http://schemas.microsoft.com/office/drawing/2014/main" id="{42965C06-655C-4E23-9ECB-6B79E1996E73}"/>
              </a:ext>
            </a:extLst>
          </p:cNvPr>
          <p:cNvSpPr/>
          <p:nvPr/>
        </p:nvSpPr>
        <p:spPr>
          <a:xfrm>
            <a:off x="1290733" y="3561031"/>
            <a:ext cx="1692634" cy="75118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D180EDB1-D8C6-4C89-9B74-7E736567A1C9}"/>
              </a:ext>
            </a:extLst>
          </p:cNvPr>
          <p:cNvSpPr/>
          <p:nvPr/>
        </p:nvSpPr>
        <p:spPr>
          <a:xfrm>
            <a:off x="9258814" y="3531363"/>
            <a:ext cx="1692634" cy="75118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4" name="Straight Arrow Connector 153">
            <a:extLst>
              <a:ext uri="{FF2B5EF4-FFF2-40B4-BE49-F238E27FC236}">
                <a16:creationId xmlns:a16="http://schemas.microsoft.com/office/drawing/2014/main" id="{79A32E0C-EE88-4ADB-BF05-5343912295AE}"/>
              </a:ext>
            </a:extLst>
          </p:cNvPr>
          <p:cNvCxnSpPr>
            <a:cxnSpLocks/>
          </p:cNvCxnSpPr>
          <p:nvPr/>
        </p:nvCxnSpPr>
        <p:spPr>
          <a:xfrm>
            <a:off x="2833162" y="4065213"/>
            <a:ext cx="2965555" cy="15191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DFB42122-5650-4EB9-87F2-39E904896EC3}"/>
              </a:ext>
            </a:extLst>
          </p:cNvPr>
          <p:cNvCxnSpPr>
            <a:cxnSpLocks/>
          </p:cNvCxnSpPr>
          <p:nvPr/>
        </p:nvCxnSpPr>
        <p:spPr>
          <a:xfrm flipH="1">
            <a:off x="5979174" y="4039922"/>
            <a:ext cx="3452044" cy="15672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TextBox 155">
            <a:extLst>
              <a:ext uri="{FF2B5EF4-FFF2-40B4-BE49-F238E27FC236}">
                <a16:creationId xmlns:a16="http://schemas.microsoft.com/office/drawing/2014/main" id="{98C515B7-3A04-40AB-A889-C377D6135830}"/>
              </a:ext>
            </a:extLst>
          </p:cNvPr>
          <p:cNvSpPr txBox="1"/>
          <p:nvPr/>
        </p:nvSpPr>
        <p:spPr>
          <a:xfrm>
            <a:off x="4890702" y="5562600"/>
            <a:ext cx="24105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NIC “name”: MAC</a:t>
            </a: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60F7BED8-2150-4691-9C56-C03147F7ED87}"/>
              </a:ext>
            </a:extLst>
          </p:cNvPr>
          <p:cNvSpPr txBox="1"/>
          <p:nvPr/>
        </p:nvSpPr>
        <p:spPr>
          <a:xfrm>
            <a:off x="4890702" y="6071687"/>
            <a:ext cx="2358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IP </a:t>
            </a:r>
            <a:r>
              <a:rPr lang="en-US">
                <a:solidFill>
                  <a:srgbClr val="FF0000"/>
                </a:solidFill>
                <a:sym typeface="Wingdings" panose="05000000000000000000" pitchFamily="2" charset="2"/>
              </a:rPr>
              <a:t>&gt; MAC (ARP table)</a:t>
            </a:r>
            <a:endParaRPr lang="en-US">
              <a:solidFill>
                <a:srgbClr val="FF0000"/>
              </a:solidFill>
            </a:endParaRPr>
          </a:p>
        </p:txBody>
      </p:sp>
      <p:sp>
        <p:nvSpPr>
          <p:cNvPr id="162" name="TextBox 73">
            <a:extLst>
              <a:ext uri="{FF2B5EF4-FFF2-40B4-BE49-F238E27FC236}">
                <a16:creationId xmlns:a16="http://schemas.microsoft.com/office/drawing/2014/main" id="{77C11275-6D8D-4E21-A8E4-F24E63F7C182}"/>
              </a:ext>
            </a:extLst>
          </p:cNvPr>
          <p:cNvSpPr txBox="1"/>
          <p:nvPr/>
        </p:nvSpPr>
        <p:spPr>
          <a:xfrm>
            <a:off x="1675505" y="5471424"/>
            <a:ext cx="31213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“Physical mediums”</a:t>
            </a:r>
          </a:p>
        </p:txBody>
      </p:sp>
    </p:spTree>
    <p:extLst>
      <p:ext uri="{BB962C8B-B14F-4D97-AF65-F5344CB8AC3E}">
        <p14:creationId xmlns:p14="http://schemas.microsoft.com/office/powerpoint/2010/main" val="9822369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3736" y="162503"/>
            <a:ext cx="7609267" cy="1026563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65"/>
              </a:spcBef>
            </a:pPr>
            <a:r>
              <a:rPr spc="-254"/>
              <a:t>Constructing </a:t>
            </a:r>
            <a:r>
              <a:rPr spc="-225"/>
              <a:t>Spoofed</a:t>
            </a:r>
            <a:r>
              <a:rPr spc="-705"/>
              <a:t> </a:t>
            </a:r>
            <a:r>
              <a:rPr spc="-390"/>
              <a:t>DNS </a:t>
            </a:r>
            <a:r>
              <a:rPr spc="-270"/>
              <a:t>Response</a:t>
            </a:r>
          </a:p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sz="2200" b="0" spc="-55">
                <a:solidFill>
                  <a:srgbClr val="595959"/>
                </a:solidFill>
                <a:latin typeface="Century"/>
                <a:cs typeface="Century"/>
              </a:rPr>
              <a:t>Local </a:t>
            </a:r>
            <a:r>
              <a:rPr sz="2200" b="0" spc="-145">
                <a:solidFill>
                  <a:srgbClr val="595959"/>
                </a:solidFill>
                <a:latin typeface="Century"/>
                <a:cs typeface="Century"/>
              </a:rPr>
              <a:t>DNS</a:t>
            </a:r>
            <a:r>
              <a:rPr sz="2200" b="0" spc="-229">
                <a:solidFill>
                  <a:srgbClr val="595959"/>
                </a:solidFill>
                <a:latin typeface="Century"/>
                <a:cs typeface="Century"/>
              </a:rPr>
              <a:t> </a:t>
            </a:r>
            <a:r>
              <a:rPr sz="2200" b="0" spc="-20">
                <a:solidFill>
                  <a:srgbClr val="595959"/>
                </a:solidFill>
                <a:latin typeface="Century"/>
                <a:cs typeface="Century"/>
              </a:rPr>
              <a:t>Attack</a:t>
            </a:r>
            <a:endParaRPr sz="2200">
              <a:latin typeface="Century"/>
              <a:cs typeface="Century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48656" y="1328577"/>
            <a:ext cx="6416267" cy="416175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291113" y="1328577"/>
            <a:ext cx="4452231" cy="397873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645949" y="5769355"/>
            <a:ext cx="35331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>
                <a:latin typeface="Arial"/>
                <a:cs typeface="Arial"/>
              </a:rPr>
              <a:t>Destination IP </a:t>
            </a:r>
            <a:r>
              <a:rPr sz="1800">
                <a:latin typeface="Arial"/>
                <a:cs typeface="Arial"/>
              </a:rPr>
              <a:t>= </a:t>
            </a:r>
            <a:r>
              <a:rPr sz="1800" spc="-5">
                <a:latin typeface="Arial"/>
                <a:cs typeface="Arial"/>
              </a:rPr>
              <a:t>Local </a:t>
            </a:r>
            <a:r>
              <a:rPr sz="1800">
                <a:latin typeface="Arial"/>
                <a:cs typeface="Arial"/>
              </a:rPr>
              <a:t>DNS</a:t>
            </a:r>
            <a:r>
              <a:rPr sz="1800" spc="-80">
                <a:latin typeface="Arial"/>
                <a:cs typeface="Arial"/>
              </a:rPr>
              <a:t> </a:t>
            </a:r>
            <a:r>
              <a:rPr sz="1800" spc="-5">
                <a:latin typeface="Arial"/>
                <a:cs typeface="Arial"/>
              </a:rPr>
              <a:t>Server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9179" y="116437"/>
            <a:ext cx="9681758" cy="1026563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65"/>
              </a:spcBef>
            </a:pPr>
            <a:r>
              <a:rPr spc="-235"/>
              <a:t>Spoofing</a:t>
            </a:r>
            <a:r>
              <a:rPr spc="-450"/>
              <a:t> </a:t>
            </a:r>
            <a:r>
              <a:rPr spc="-210"/>
              <a:t>Replies:</a:t>
            </a:r>
            <a:r>
              <a:rPr spc="-445"/>
              <a:t> </a:t>
            </a:r>
            <a:r>
              <a:rPr spc="-390"/>
              <a:t>DNS</a:t>
            </a:r>
            <a:r>
              <a:rPr spc="-445"/>
              <a:t> </a:t>
            </a:r>
            <a:r>
              <a:rPr spc="-175"/>
              <a:t>Header</a:t>
            </a:r>
            <a:r>
              <a:rPr spc="-450"/>
              <a:t> </a:t>
            </a:r>
            <a:r>
              <a:rPr spc="-190"/>
              <a:t>and</a:t>
            </a:r>
            <a:r>
              <a:rPr spc="-445"/>
              <a:t> </a:t>
            </a:r>
            <a:r>
              <a:rPr spc="-200"/>
              <a:t>Payload</a:t>
            </a:r>
          </a:p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sz="2200" b="0" spc="-40">
                <a:solidFill>
                  <a:srgbClr val="595959"/>
                </a:solidFill>
                <a:latin typeface="Century"/>
                <a:cs typeface="Century"/>
              </a:rPr>
              <a:t>Constructing </a:t>
            </a:r>
            <a:r>
              <a:rPr sz="2200" b="0" spc="-10">
                <a:solidFill>
                  <a:srgbClr val="595959"/>
                </a:solidFill>
                <a:latin typeface="Century"/>
                <a:cs typeface="Century"/>
              </a:rPr>
              <a:t>Spoofed </a:t>
            </a:r>
            <a:r>
              <a:rPr sz="2200" b="0" spc="-145">
                <a:solidFill>
                  <a:srgbClr val="595959"/>
                </a:solidFill>
                <a:latin typeface="Century"/>
                <a:cs typeface="Century"/>
              </a:rPr>
              <a:t>DNS</a:t>
            </a:r>
            <a:r>
              <a:rPr sz="2200" b="0" spc="-375">
                <a:solidFill>
                  <a:srgbClr val="595959"/>
                </a:solidFill>
                <a:latin typeface="Century"/>
                <a:cs typeface="Century"/>
              </a:rPr>
              <a:t> </a:t>
            </a:r>
            <a:r>
              <a:rPr sz="2200" b="0" spc="-55">
                <a:solidFill>
                  <a:srgbClr val="595959"/>
                </a:solidFill>
                <a:latin typeface="Century"/>
                <a:cs typeface="Century"/>
              </a:rPr>
              <a:t>Response</a:t>
            </a:r>
            <a:endParaRPr sz="2200">
              <a:latin typeface="Century"/>
              <a:cs typeface="Century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49179" y="1460890"/>
            <a:ext cx="10896600" cy="471131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61040" y="1625091"/>
            <a:ext cx="2889250" cy="137604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279400" marR="5080" indent="-266700">
              <a:lnSpc>
                <a:spcPct val="100899"/>
              </a:lnSpc>
              <a:spcBef>
                <a:spcPts val="75"/>
              </a:spcBef>
              <a:buClr>
                <a:srgbClr val="00B0F0"/>
              </a:buClr>
              <a:buFont typeface="Arial"/>
              <a:buChar char="○"/>
              <a:tabLst>
                <a:tab pos="279400" algn="l"/>
              </a:tabLst>
            </a:pPr>
            <a:r>
              <a:rPr sz="2200" b="1">
                <a:latin typeface="Arial"/>
                <a:cs typeface="Arial"/>
              </a:rPr>
              <a:t>Goal: </a:t>
            </a:r>
            <a:r>
              <a:rPr sz="2200">
                <a:latin typeface="Arial"/>
                <a:cs typeface="Arial"/>
              </a:rPr>
              <a:t>Forge </a:t>
            </a:r>
            <a:r>
              <a:rPr sz="2200" spc="-5">
                <a:latin typeface="Arial"/>
                <a:cs typeface="Arial"/>
              </a:rPr>
              <a:t>DNS  replies </a:t>
            </a:r>
            <a:r>
              <a:rPr sz="2200">
                <a:latin typeface="Arial"/>
                <a:cs typeface="Arial"/>
              </a:rPr>
              <a:t>after </a:t>
            </a:r>
            <a:r>
              <a:rPr sz="2200" spc="-5">
                <a:latin typeface="Arial"/>
                <a:cs typeface="Arial"/>
              </a:rPr>
              <a:t>seeing </a:t>
            </a:r>
            <a:r>
              <a:rPr sz="2200">
                <a:latin typeface="Arial"/>
                <a:cs typeface="Arial"/>
              </a:rPr>
              <a:t>a  query from Local  </a:t>
            </a:r>
            <a:r>
              <a:rPr sz="2200" spc="-5">
                <a:latin typeface="Arial"/>
                <a:cs typeface="Arial"/>
              </a:rPr>
              <a:t>DNS</a:t>
            </a:r>
            <a:r>
              <a:rPr sz="2200" spc="-10">
                <a:latin typeface="Arial"/>
                <a:cs typeface="Arial"/>
              </a:rPr>
              <a:t> </a:t>
            </a:r>
            <a:r>
              <a:rPr sz="2200" spc="-5">
                <a:latin typeface="Arial"/>
                <a:cs typeface="Arial"/>
              </a:rPr>
              <a:t>Server</a:t>
            </a:r>
            <a:endParaRPr sz="22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62000" y="152400"/>
            <a:ext cx="7456867" cy="1026563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65"/>
              </a:spcBef>
            </a:pPr>
            <a:r>
              <a:rPr spc="-290"/>
              <a:t>Local</a:t>
            </a:r>
            <a:r>
              <a:rPr spc="-450"/>
              <a:t> </a:t>
            </a:r>
            <a:r>
              <a:rPr spc="-390"/>
              <a:t>DNS</a:t>
            </a:r>
            <a:r>
              <a:rPr spc="-459"/>
              <a:t> </a:t>
            </a:r>
            <a:r>
              <a:rPr spc="-325"/>
              <a:t>Cache</a:t>
            </a:r>
            <a:r>
              <a:rPr spc="-455"/>
              <a:t> </a:t>
            </a:r>
            <a:r>
              <a:rPr spc="-245"/>
              <a:t>Poisoning</a:t>
            </a:r>
            <a:r>
              <a:rPr spc="-455"/>
              <a:t> </a:t>
            </a:r>
            <a:r>
              <a:rPr spc="-155"/>
              <a:t>Attack</a:t>
            </a:r>
          </a:p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sz="2200" b="0" spc="-25">
                <a:solidFill>
                  <a:srgbClr val="595959"/>
                </a:solidFill>
                <a:latin typeface="Century"/>
                <a:cs typeface="Century"/>
              </a:rPr>
              <a:t>Attacking</a:t>
            </a:r>
            <a:r>
              <a:rPr sz="2200" b="0" spc="-145">
                <a:solidFill>
                  <a:srgbClr val="595959"/>
                </a:solidFill>
                <a:latin typeface="Century"/>
                <a:cs typeface="Century"/>
              </a:rPr>
              <a:t> </a:t>
            </a:r>
            <a:r>
              <a:rPr sz="2200" b="0" spc="25">
                <a:solidFill>
                  <a:srgbClr val="595959"/>
                </a:solidFill>
                <a:latin typeface="Century"/>
                <a:cs typeface="Century"/>
              </a:rPr>
              <a:t>code</a:t>
            </a:r>
            <a:endParaRPr sz="2200">
              <a:latin typeface="Century"/>
              <a:cs typeface="Century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869197" y="1662397"/>
            <a:ext cx="7852133" cy="433284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45161" y="1629125"/>
            <a:ext cx="9464026" cy="413538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38200" y="115051"/>
            <a:ext cx="7533067" cy="1026563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65"/>
              </a:spcBef>
            </a:pPr>
            <a:r>
              <a:rPr spc="-290"/>
              <a:t>Local</a:t>
            </a:r>
            <a:r>
              <a:rPr spc="-450"/>
              <a:t> </a:t>
            </a:r>
            <a:r>
              <a:rPr spc="-390"/>
              <a:t>DNS</a:t>
            </a:r>
            <a:r>
              <a:rPr spc="-459"/>
              <a:t> </a:t>
            </a:r>
            <a:r>
              <a:rPr spc="-325"/>
              <a:t>Cache</a:t>
            </a:r>
            <a:r>
              <a:rPr spc="-455"/>
              <a:t> </a:t>
            </a:r>
            <a:r>
              <a:rPr spc="-245"/>
              <a:t>Poisoning</a:t>
            </a:r>
            <a:r>
              <a:rPr spc="-455"/>
              <a:t> </a:t>
            </a:r>
            <a:r>
              <a:rPr spc="-155"/>
              <a:t>Attack</a:t>
            </a:r>
          </a:p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sz="2200" b="0" spc="-80">
                <a:solidFill>
                  <a:srgbClr val="595959"/>
                </a:solidFill>
                <a:latin typeface="Century"/>
                <a:cs typeface="Century"/>
              </a:rPr>
              <a:t>Results</a:t>
            </a:r>
            <a:endParaRPr sz="2200">
              <a:latin typeface="Century"/>
              <a:cs typeface="Century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241950" y="4399715"/>
            <a:ext cx="9841230" cy="1441450"/>
          </a:xfrm>
          <a:custGeom>
            <a:avLst/>
            <a:gdLst/>
            <a:ahLst/>
            <a:cxnLst/>
            <a:rect l="l" t="t" r="r" b="b"/>
            <a:pathLst>
              <a:path w="9841230" h="1441450">
                <a:moveTo>
                  <a:pt x="0" y="0"/>
                </a:moveTo>
                <a:lnTo>
                  <a:pt x="9841013" y="0"/>
                </a:lnTo>
                <a:lnTo>
                  <a:pt x="9841013" y="1441193"/>
                </a:lnTo>
                <a:lnTo>
                  <a:pt x="0" y="1441193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13440" y="4029964"/>
            <a:ext cx="904113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100"/>
              </a:spcBef>
              <a:buChar char="○"/>
              <a:tabLst>
                <a:tab pos="469265" algn="l"/>
                <a:tab pos="469900" algn="l"/>
              </a:tabLst>
            </a:pPr>
            <a:r>
              <a:rPr sz="2200" spc="-5">
                <a:latin typeface="Arial"/>
                <a:cs typeface="Arial"/>
              </a:rPr>
              <a:t>Clean </a:t>
            </a:r>
            <a:r>
              <a:rPr sz="2200">
                <a:latin typeface="Arial"/>
                <a:cs typeface="Arial"/>
              </a:rPr>
              <a:t>the cache </a:t>
            </a:r>
            <a:r>
              <a:rPr sz="2200" spc="-5">
                <a:latin typeface="Arial"/>
                <a:cs typeface="Arial"/>
              </a:rPr>
              <a:t>using </a:t>
            </a:r>
            <a:r>
              <a:rPr sz="2200">
                <a:latin typeface="Arial"/>
                <a:cs typeface="Arial"/>
              </a:rPr>
              <a:t>“</a:t>
            </a:r>
            <a:r>
              <a:rPr sz="2200" b="1">
                <a:solidFill>
                  <a:srgbClr val="FF0000"/>
                </a:solidFill>
                <a:latin typeface="Courier New"/>
                <a:cs typeface="Courier New"/>
              </a:rPr>
              <a:t>sudo rndc flush</a:t>
            </a:r>
            <a:r>
              <a:rPr sz="2200">
                <a:latin typeface="Arial"/>
                <a:cs typeface="Arial"/>
              </a:rPr>
              <a:t>” before </a:t>
            </a:r>
            <a:r>
              <a:rPr sz="2200" spc="-5">
                <a:latin typeface="Arial"/>
                <a:cs typeface="Arial"/>
              </a:rPr>
              <a:t>doing </a:t>
            </a:r>
            <a:r>
              <a:rPr sz="2200">
                <a:latin typeface="Arial"/>
                <a:cs typeface="Arial"/>
              </a:rPr>
              <a:t>the</a:t>
            </a:r>
            <a:r>
              <a:rPr sz="2200" spc="-15">
                <a:latin typeface="Arial"/>
                <a:cs typeface="Arial"/>
              </a:rPr>
              <a:t> </a:t>
            </a:r>
            <a:r>
              <a:rPr sz="2200">
                <a:latin typeface="Arial"/>
                <a:cs typeface="Arial"/>
              </a:rPr>
              <a:t>attack.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8776" y="115363"/>
            <a:ext cx="5323266" cy="63286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204"/>
              <a:t>Inspect </a:t>
            </a:r>
            <a:r>
              <a:rPr spc="-105"/>
              <a:t>the</a:t>
            </a:r>
            <a:r>
              <a:rPr spc="-735"/>
              <a:t> </a:t>
            </a:r>
            <a:r>
              <a:rPr spc="-325"/>
              <a:t>Cache</a:t>
            </a:r>
          </a:p>
        </p:txBody>
      </p:sp>
      <p:sp>
        <p:nvSpPr>
          <p:cNvPr id="4" name="object 4"/>
          <p:cNvSpPr/>
          <p:nvPr/>
        </p:nvSpPr>
        <p:spPr>
          <a:xfrm>
            <a:off x="1015064" y="2304249"/>
            <a:ext cx="9577121" cy="130941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713440" y="668020"/>
            <a:ext cx="9528175" cy="1957070"/>
          </a:xfrm>
          <a:prstGeom prst="rect">
            <a:avLst/>
          </a:prstGeom>
        </p:spPr>
        <p:txBody>
          <a:bodyPr vert="horz" wrap="square" lIns="0" tIns="204470" rIns="0" bIns="0" rtlCol="0">
            <a:spAutoFit/>
          </a:bodyPr>
          <a:lstStyle/>
          <a:p>
            <a:pPr marL="71755">
              <a:lnSpc>
                <a:spcPct val="100000"/>
              </a:lnSpc>
              <a:spcBef>
                <a:spcPts val="1610"/>
              </a:spcBef>
            </a:pPr>
            <a:r>
              <a:rPr sz="2200" spc="-80">
                <a:solidFill>
                  <a:srgbClr val="595959"/>
                </a:solidFill>
                <a:latin typeface="Century"/>
                <a:cs typeface="Century"/>
              </a:rPr>
              <a:t>Results</a:t>
            </a:r>
            <a:endParaRPr sz="2200">
              <a:latin typeface="Century"/>
              <a:cs typeface="Century"/>
            </a:endParaRPr>
          </a:p>
          <a:p>
            <a:pPr marL="469900" marR="1059180" indent="-457200">
              <a:lnSpc>
                <a:spcPts val="2620"/>
              </a:lnSpc>
              <a:spcBef>
                <a:spcPts val="1614"/>
              </a:spcBef>
              <a:buChar char="○"/>
              <a:tabLst>
                <a:tab pos="469265" algn="l"/>
                <a:tab pos="469900" algn="l"/>
                <a:tab pos="5273040" algn="l"/>
              </a:tabLst>
            </a:pPr>
            <a:r>
              <a:rPr sz="2200" spc="-5">
                <a:latin typeface="Arial"/>
                <a:cs typeface="Arial"/>
              </a:rPr>
              <a:t>Run </a:t>
            </a:r>
            <a:r>
              <a:rPr sz="2200">
                <a:latin typeface="Arial"/>
                <a:cs typeface="Arial"/>
              </a:rPr>
              <a:t>“</a:t>
            </a:r>
            <a:r>
              <a:rPr sz="2200">
                <a:latin typeface="Courier New"/>
                <a:cs typeface="Courier New"/>
              </a:rPr>
              <a:t>sudo rndc</a:t>
            </a:r>
            <a:r>
              <a:rPr sz="2200" spc="20">
                <a:latin typeface="Courier New"/>
                <a:cs typeface="Courier New"/>
              </a:rPr>
              <a:t> </a:t>
            </a:r>
            <a:r>
              <a:rPr sz="2200">
                <a:latin typeface="Courier New"/>
                <a:cs typeface="Courier New"/>
              </a:rPr>
              <a:t>dumpdb</a:t>
            </a:r>
            <a:r>
              <a:rPr sz="2200" spc="10">
                <a:latin typeface="Courier New"/>
                <a:cs typeface="Courier New"/>
              </a:rPr>
              <a:t> </a:t>
            </a:r>
            <a:r>
              <a:rPr sz="2200">
                <a:latin typeface="Courier New"/>
                <a:cs typeface="Courier New"/>
              </a:rPr>
              <a:t>–cache</a:t>
            </a:r>
            <a:r>
              <a:rPr sz="2200">
                <a:latin typeface="Arial"/>
                <a:cs typeface="Arial"/>
              </a:rPr>
              <a:t>”	and check the contents</a:t>
            </a:r>
            <a:r>
              <a:rPr sz="2200" spc="-100">
                <a:latin typeface="Arial"/>
                <a:cs typeface="Arial"/>
              </a:rPr>
              <a:t> </a:t>
            </a:r>
            <a:r>
              <a:rPr sz="2200">
                <a:latin typeface="Arial"/>
                <a:cs typeface="Arial"/>
              </a:rPr>
              <a:t>of  “</a:t>
            </a:r>
            <a:r>
              <a:rPr sz="2200">
                <a:latin typeface="Courier New"/>
                <a:cs typeface="Courier New"/>
              </a:rPr>
              <a:t>/var/cache/bind/dump.db</a:t>
            </a:r>
            <a:r>
              <a:rPr sz="2200">
                <a:latin typeface="Arial"/>
                <a:cs typeface="Arial"/>
              </a:rPr>
              <a:t>”.</a:t>
            </a:r>
          </a:p>
          <a:p>
            <a:pPr marR="5080" algn="r">
              <a:lnSpc>
                <a:spcPct val="100000"/>
              </a:lnSpc>
              <a:spcBef>
                <a:spcPts val="2039"/>
              </a:spcBef>
            </a:pPr>
            <a:r>
              <a:rPr sz="1800" b="1" spc="-5">
                <a:solidFill>
                  <a:srgbClr val="FF0000"/>
                </a:solidFill>
                <a:latin typeface="Arial"/>
                <a:cs typeface="Arial"/>
              </a:rPr>
              <a:t>Hijack </a:t>
            </a:r>
            <a:r>
              <a:rPr sz="1800" b="1">
                <a:solidFill>
                  <a:srgbClr val="FF0000"/>
                </a:solidFill>
                <a:latin typeface="Arial"/>
                <a:cs typeface="Arial"/>
              </a:rPr>
              <a:t>the </a:t>
            </a:r>
            <a:r>
              <a:rPr sz="1800" b="1" spc="-5">
                <a:solidFill>
                  <a:srgbClr val="FF0000"/>
                </a:solidFill>
                <a:latin typeface="Arial"/>
                <a:cs typeface="Arial"/>
              </a:rPr>
              <a:t>Entire</a:t>
            </a:r>
            <a:r>
              <a:rPr sz="1800" b="1" spc="-4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b="1" spc="-5">
                <a:solidFill>
                  <a:srgbClr val="FF0000"/>
                </a:solidFill>
                <a:latin typeface="Arial"/>
                <a:cs typeface="Arial"/>
              </a:rPr>
              <a:t>Domain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967824" y="0"/>
            <a:ext cx="3583304" cy="8324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5300" b="1" spc="-250">
                <a:solidFill>
                  <a:srgbClr val="404040"/>
                </a:solidFill>
                <a:latin typeface="Arial"/>
                <a:cs typeface="Arial"/>
              </a:rPr>
              <a:t>Remote</a:t>
            </a:r>
            <a:r>
              <a:rPr sz="5300" b="1" spc="-715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5300" b="1" spc="-660">
                <a:solidFill>
                  <a:srgbClr val="404040"/>
                </a:solidFill>
                <a:latin typeface="Arial"/>
                <a:cs typeface="Arial"/>
              </a:rPr>
              <a:t>DNS</a:t>
            </a:r>
            <a:endParaRPr sz="53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16597" y="860559"/>
            <a:ext cx="382651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spc="-385">
                <a:solidFill>
                  <a:srgbClr val="C00000"/>
                </a:solidFill>
                <a:latin typeface="Arial"/>
                <a:cs typeface="Arial"/>
              </a:rPr>
              <a:t>Cache </a:t>
            </a:r>
            <a:r>
              <a:rPr sz="3200" b="1" spc="-295">
                <a:solidFill>
                  <a:srgbClr val="C00000"/>
                </a:solidFill>
                <a:latin typeface="Arial"/>
                <a:cs typeface="Arial"/>
              </a:rPr>
              <a:t>Poisoning</a:t>
            </a:r>
            <a:r>
              <a:rPr sz="3200" b="1" spc="-615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3200" b="1" spc="-210">
                <a:solidFill>
                  <a:srgbClr val="C00000"/>
                </a:solidFill>
                <a:latin typeface="Arial"/>
                <a:cs typeface="Arial"/>
              </a:rPr>
              <a:t>Attack</a:t>
            </a:r>
            <a:endParaRPr sz="32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267445" y="72448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9051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419664" y="2186517"/>
            <a:ext cx="5122534" cy="31200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61040" y="668020"/>
            <a:ext cx="11181080" cy="4737735"/>
          </a:xfrm>
          <a:prstGeom prst="rect">
            <a:avLst/>
          </a:prstGeom>
        </p:spPr>
        <p:txBody>
          <a:bodyPr vert="horz" wrap="square" lIns="0" tIns="204470" rIns="0" bIns="0" rtlCol="0">
            <a:spAutoFit/>
          </a:bodyPr>
          <a:lstStyle/>
          <a:p>
            <a:pPr marL="224154" algn="just">
              <a:lnSpc>
                <a:spcPct val="100000"/>
              </a:lnSpc>
              <a:spcBef>
                <a:spcPts val="1610"/>
              </a:spcBef>
            </a:pPr>
            <a:r>
              <a:rPr sz="2200" spc="-35">
                <a:solidFill>
                  <a:srgbClr val="595959"/>
                </a:solidFill>
                <a:latin typeface="Century"/>
                <a:cs typeface="Century"/>
              </a:rPr>
              <a:t>Remote </a:t>
            </a:r>
            <a:r>
              <a:rPr sz="2200" spc="-145">
                <a:solidFill>
                  <a:srgbClr val="595959"/>
                </a:solidFill>
                <a:latin typeface="Century"/>
                <a:cs typeface="Century"/>
              </a:rPr>
              <a:t>DNS</a:t>
            </a:r>
            <a:r>
              <a:rPr sz="2200" spc="-245">
                <a:solidFill>
                  <a:srgbClr val="595959"/>
                </a:solidFill>
                <a:latin typeface="Century"/>
                <a:cs typeface="Century"/>
              </a:rPr>
              <a:t> </a:t>
            </a:r>
            <a:r>
              <a:rPr sz="2200" spc="-20">
                <a:solidFill>
                  <a:srgbClr val="595959"/>
                </a:solidFill>
                <a:latin typeface="Century"/>
                <a:cs typeface="Century"/>
              </a:rPr>
              <a:t>Attack</a:t>
            </a:r>
            <a:endParaRPr sz="2200">
              <a:latin typeface="Century"/>
              <a:cs typeface="Century"/>
            </a:endParaRPr>
          </a:p>
          <a:p>
            <a:pPr marL="356870" indent="-344805" algn="just">
              <a:lnSpc>
                <a:spcPct val="100000"/>
              </a:lnSpc>
              <a:spcBef>
                <a:spcPts val="1510"/>
              </a:spcBef>
              <a:buClr>
                <a:srgbClr val="00B0F0"/>
              </a:buClr>
              <a:buFont typeface="Wingdings"/>
              <a:buChar char=""/>
              <a:tabLst>
                <a:tab pos="357505" algn="l"/>
              </a:tabLst>
            </a:pPr>
            <a:r>
              <a:rPr sz="2200" b="1">
                <a:latin typeface="Arial"/>
                <a:cs typeface="Arial"/>
              </a:rPr>
              <a:t>Challenge 01: </a:t>
            </a:r>
            <a:r>
              <a:rPr sz="2200" b="1">
                <a:solidFill>
                  <a:srgbClr val="FF0000"/>
                </a:solidFill>
                <a:latin typeface="Arial"/>
                <a:cs typeface="Arial"/>
              </a:rPr>
              <a:t>Forging </a:t>
            </a:r>
            <a:r>
              <a:rPr sz="2200" b="1" spc="-5">
                <a:solidFill>
                  <a:srgbClr val="FF0000"/>
                </a:solidFill>
                <a:latin typeface="Arial"/>
                <a:cs typeface="Arial"/>
              </a:rPr>
              <a:t>DNS</a:t>
            </a:r>
            <a:r>
              <a:rPr sz="2200" b="1">
                <a:solidFill>
                  <a:srgbClr val="FF0000"/>
                </a:solidFill>
                <a:latin typeface="Arial"/>
                <a:cs typeface="Arial"/>
              </a:rPr>
              <a:t> Replies</a:t>
            </a:r>
            <a:endParaRPr sz="2200">
              <a:latin typeface="Arial"/>
              <a:cs typeface="Arial"/>
            </a:endParaRPr>
          </a:p>
          <a:p>
            <a:pPr marL="279400" marR="1018540" algn="just">
              <a:lnSpc>
                <a:spcPct val="100499"/>
              </a:lnSpc>
              <a:spcBef>
                <a:spcPts val="60"/>
              </a:spcBef>
            </a:pPr>
            <a:r>
              <a:rPr sz="2200">
                <a:latin typeface="Arial"/>
                <a:cs typeface="Arial"/>
              </a:rPr>
              <a:t>For remote attackers </a:t>
            </a:r>
            <a:r>
              <a:rPr sz="2200" spc="-5">
                <a:latin typeface="Arial"/>
                <a:cs typeface="Arial"/>
              </a:rPr>
              <a:t>who </a:t>
            </a:r>
            <a:r>
              <a:rPr sz="2200">
                <a:latin typeface="Arial"/>
                <a:cs typeface="Arial"/>
              </a:rPr>
              <a:t>are not on the same </a:t>
            </a:r>
            <a:r>
              <a:rPr sz="2200" spc="-5">
                <a:latin typeface="Arial"/>
                <a:cs typeface="Arial"/>
              </a:rPr>
              <a:t>network </a:t>
            </a:r>
            <a:r>
              <a:rPr sz="2200">
                <a:latin typeface="Arial"/>
                <a:cs typeface="Arial"/>
              </a:rPr>
              <a:t>as the </a:t>
            </a:r>
            <a:r>
              <a:rPr sz="2200" spc="-5">
                <a:latin typeface="Arial"/>
                <a:cs typeface="Arial"/>
              </a:rPr>
              <a:t>local DNS </a:t>
            </a:r>
            <a:r>
              <a:rPr sz="2200" spc="-20">
                <a:latin typeface="Arial"/>
                <a:cs typeface="Arial"/>
              </a:rPr>
              <a:t>server,  </a:t>
            </a:r>
            <a:r>
              <a:rPr sz="2200" spc="-5">
                <a:latin typeface="Arial"/>
                <a:cs typeface="Arial"/>
              </a:rPr>
              <a:t>spoofing replies is </a:t>
            </a:r>
            <a:r>
              <a:rPr sz="2200">
                <a:latin typeface="Arial"/>
                <a:cs typeface="Arial"/>
              </a:rPr>
              <a:t>much more </a:t>
            </a:r>
            <a:r>
              <a:rPr sz="2200" spc="-10">
                <a:latin typeface="Arial"/>
                <a:cs typeface="Arial"/>
              </a:rPr>
              <a:t>difficult, </a:t>
            </a:r>
            <a:r>
              <a:rPr sz="2200">
                <a:latin typeface="Arial"/>
                <a:cs typeface="Arial"/>
              </a:rPr>
              <a:t>because they need to guess </a:t>
            </a:r>
            <a:r>
              <a:rPr sz="2200" spc="-5">
                <a:latin typeface="Arial"/>
                <a:cs typeface="Arial"/>
              </a:rPr>
              <a:t>two </a:t>
            </a:r>
            <a:r>
              <a:rPr sz="2200">
                <a:latin typeface="Arial"/>
                <a:cs typeface="Arial"/>
              </a:rPr>
              <a:t>random  numbers used by the query</a:t>
            </a:r>
            <a:r>
              <a:rPr sz="2200" spc="-10">
                <a:latin typeface="Arial"/>
                <a:cs typeface="Arial"/>
              </a:rPr>
              <a:t> </a:t>
            </a:r>
            <a:r>
              <a:rPr sz="2200">
                <a:latin typeface="Arial"/>
                <a:cs typeface="Arial"/>
              </a:rPr>
              <a:t>packet:</a:t>
            </a:r>
          </a:p>
          <a:p>
            <a:pPr marL="622300" lvl="1" indent="-457200">
              <a:lnSpc>
                <a:spcPct val="100000"/>
              </a:lnSpc>
              <a:spcBef>
                <a:spcPts val="1465"/>
              </a:spcBef>
              <a:buFont typeface="Arial"/>
              <a:buChar char="○"/>
              <a:tabLst>
                <a:tab pos="621665" algn="l"/>
                <a:tab pos="622300" algn="l"/>
              </a:tabLst>
            </a:pPr>
            <a:r>
              <a:rPr sz="2200" b="1" spc="-5">
                <a:latin typeface="Arial"/>
                <a:cs typeface="Arial"/>
              </a:rPr>
              <a:t>Source </a:t>
            </a:r>
            <a:r>
              <a:rPr sz="2200" b="1">
                <a:latin typeface="Arial"/>
                <a:cs typeface="Arial"/>
              </a:rPr>
              <a:t>port number </a:t>
            </a:r>
            <a:r>
              <a:rPr sz="2200" spc="-5">
                <a:latin typeface="Arial"/>
                <a:cs typeface="Arial"/>
              </a:rPr>
              <a:t>(16-bit </a:t>
            </a:r>
            <a:r>
              <a:rPr sz="2200">
                <a:latin typeface="Arial"/>
                <a:cs typeface="Arial"/>
              </a:rPr>
              <a:t>random</a:t>
            </a:r>
            <a:r>
              <a:rPr sz="2200" spc="5">
                <a:latin typeface="Arial"/>
                <a:cs typeface="Arial"/>
              </a:rPr>
              <a:t> </a:t>
            </a:r>
            <a:r>
              <a:rPr sz="2200">
                <a:latin typeface="Arial"/>
                <a:cs typeface="Arial"/>
              </a:rPr>
              <a:t>number)</a:t>
            </a:r>
          </a:p>
          <a:p>
            <a:pPr marL="622300" lvl="1" indent="-457200">
              <a:lnSpc>
                <a:spcPct val="100000"/>
              </a:lnSpc>
              <a:spcBef>
                <a:spcPts val="960"/>
              </a:spcBef>
              <a:buFont typeface="Arial"/>
              <a:buChar char="○"/>
              <a:tabLst>
                <a:tab pos="621665" algn="l"/>
                <a:tab pos="622300" algn="l"/>
              </a:tabLst>
            </a:pPr>
            <a:r>
              <a:rPr sz="2200" b="1" spc="-10">
                <a:latin typeface="Arial"/>
                <a:cs typeface="Arial"/>
              </a:rPr>
              <a:t>Transaction </a:t>
            </a:r>
            <a:r>
              <a:rPr sz="2200" b="1">
                <a:latin typeface="Arial"/>
                <a:cs typeface="Arial"/>
              </a:rPr>
              <a:t>ID </a:t>
            </a:r>
            <a:r>
              <a:rPr sz="2200" spc="-5">
                <a:latin typeface="Arial"/>
                <a:cs typeface="Arial"/>
              </a:rPr>
              <a:t>(16-bit </a:t>
            </a:r>
            <a:r>
              <a:rPr sz="2200">
                <a:latin typeface="Arial"/>
                <a:cs typeface="Arial"/>
              </a:rPr>
              <a:t>random</a:t>
            </a:r>
            <a:r>
              <a:rPr sz="2200" spc="-55">
                <a:latin typeface="Arial"/>
                <a:cs typeface="Arial"/>
              </a:rPr>
              <a:t> </a:t>
            </a:r>
            <a:r>
              <a:rPr sz="2200">
                <a:latin typeface="Arial"/>
                <a:cs typeface="Arial"/>
              </a:rPr>
              <a:t>number)</a:t>
            </a:r>
          </a:p>
          <a:p>
            <a:pPr marL="355600" indent="-342900">
              <a:lnSpc>
                <a:spcPct val="100000"/>
              </a:lnSpc>
              <a:spcBef>
                <a:spcPts val="1055"/>
              </a:spcBef>
              <a:buFont typeface="Wingdings"/>
              <a:buChar char=""/>
              <a:tabLst>
                <a:tab pos="355600" algn="l"/>
              </a:tabLst>
            </a:pPr>
            <a:r>
              <a:rPr sz="2200" b="1">
                <a:latin typeface="Arial"/>
                <a:cs typeface="Arial"/>
              </a:rPr>
              <a:t>Challenge 02 - </a:t>
            </a:r>
            <a:r>
              <a:rPr sz="2200" b="1">
                <a:solidFill>
                  <a:srgbClr val="FF0000"/>
                </a:solidFill>
                <a:latin typeface="Arial"/>
                <a:cs typeface="Arial"/>
              </a:rPr>
              <a:t>The </a:t>
            </a:r>
            <a:r>
              <a:rPr sz="2200" b="1" spc="-10">
                <a:solidFill>
                  <a:srgbClr val="FF0000"/>
                </a:solidFill>
                <a:latin typeface="Arial"/>
                <a:cs typeface="Arial"/>
              </a:rPr>
              <a:t>Timing </a:t>
            </a:r>
            <a:r>
              <a:rPr sz="2200" b="1">
                <a:solidFill>
                  <a:srgbClr val="FF0000"/>
                </a:solidFill>
                <a:latin typeface="Arial"/>
                <a:cs typeface="Arial"/>
              </a:rPr>
              <a:t>of the Spoofing</a:t>
            </a:r>
            <a:endParaRPr sz="2200">
              <a:latin typeface="Arial"/>
              <a:cs typeface="Arial"/>
            </a:endParaRPr>
          </a:p>
          <a:p>
            <a:pPr marL="241300" marR="5080" indent="-228600" algn="just">
              <a:lnSpc>
                <a:spcPct val="100000"/>
              </a:lnSpc>
              <a:spcBef>
                <a:spcPts val="1465"/>
              </a:spcBef>
              <a:buFont typeface="Wingdings"/>
              <a:buChar char=""/>
              <a:tabLst>
                <a:tab pos="355600" algn="l"/>
              </a:tabLst>
            </a:pPr>
            <a:r>
              <a:rPr sz="2200" b="1">
                <a:latin typeface="Arial"/>
                <a:cs typeface="Arial"/>
              </a:rPr>
              <a:t>Challenge 03 - </a:t>
            </a:r>
            <a:r>
              <a:rPr sz="2200" b="1">
                <a:solidFill>
                  <a:srgbClr val="FF0000"/>
                </a:solidFill>
                <a:latin typeface="Arial"/>
                <a:cs typeface="Arial"/>
              </a:rPr>
              <a:t>Cache effect </a:t>
            </a:r>
            <a:r>
              <a:rPr sz="2200">
                <a:solidFill>
                  <a:srgbClr val="FF0000"/>
                </a:solidFill>
                <a:latin typeface="Arial"/>
                <a:cs typeface="Arial"/>
              </a:rPr>
              <a:t>(the </a:t>
            </a:r>
            <a:r>
              <a:rPr sz="2200" spc="-5">
                <a:solidFill>
                  <a:srgbClr val="FF0000"/>
                </a:solidFill>
                <a:latin typeface="Arial"/>
                <a:cs typeface="Arial"/>
              </a:rPr>
              <a:t>bigger problem!)</a:t>
            </a:r>
            <a:r>
              <a:rPr sz="2200" spc="-5">
                <a:latin typeface="Arial"/>
                <a:cs typeface="Arial"/>
              </a:rPr>
              <a:t>: </a:t>
            </a:r>
            <a:r>
              <a:rPr sz="2200">
                <a:latin typeface="Arial"/>
                <a:cs typeface="Arial"/>
              </a:rPr>
              <a:t>If one attempt </a:t>
            </a:r>
            <a:r>
              <a:rPr sz="2200" spc="-5">
                <a:latin typeface="Arial"/>
                <a:cs typeface="Arial"/>
              </a:rPr>
              <a:t>fails, </a:t>
            </a:r>
            <a:r>
              <a:rPr sz="2200">
                <a:latin typeface="Arial"/>
                <a:cs typeface="Arial"/>
              </a:rPr>
              <a:t>the actual </a:t>
            </a:r>
            <a:r>
              <a:rPr sz="2200" spc="-5">
                <a:latin typeface="Arial"/>
                <a:cs typeface="Arial"/>
              </a:rPr>
              <a:t>reply  will </a:t>
            </a:r>
            <a:r>
              <a:rPr sz="2200">
                <a:latin typeface="Arial"/>
                <a:cs typeface="Arial"/>
              </a:rPr>
              <a:t>be cached by </a:t>
            </a:r>
            <a:r>
              <a:rPr sz="2200" spc="-5">
                <a:latin typeface="Arial"/>
                <a:cs typeface="Arial"/>
              </a:rPr>
              <a:t>local DNS </a:t>
            </a:r>
            <a:r>
              <a:rPr sz="2200">
                <a:latin typeface="Arial"/>
                <a:cs typeface="Arial"/>
              </a:rPr>
              <a:t>server; attacker need to </a:t>
            </a:r>
            <a:r>
              <a:rPr sz="2200" spc="-5">
                <a:latin typeface="Arial"/>
                <a:cs typeface="Arial"/>
              </a:rPr>
              <a:t>wait </a:t>
            </a:r>
            <a:r>
              <a:rPr sz="2200">
                <a:latin typeface="Arial"/>
                <a:cs typeface="Arial"/>
              </a:rPr>
              <a:t>for the cache to </a:t>
            </a:r>
            <a:r>
              <a:rPr sz="2200" spc="-5">
                <a:latin typeface="Arial"/>
                <a:cs typeface="Arial"/>
              </a:rPr>
              <a:t>timeout </a:t>
            </a:r>
            <a:r>
              <a:rPr sz="2200">
                <a:latin typeface="Arial"/>
                <a:cs typeface="Arial"/>
              </a:rPr>
              <a:t>for the  next</a:t>
            </a:r>
            <a:r>
              <a:rPr sz="2200" spc="-5">
                <a:latin typeface="Arial"/>
                <a:cs typeface="Arial"/>
              </a:rPr>
              <a:t> </a:t>
            </a:r>
            <a:r>
              <a:rPr sz="2200">
                <a:latin typeface="Arial"/>
                <a:cs typeface="Arial"/>
              </a:rPr>
              <a:t>attempt.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62000" y="228600"/>
            <a:ext cx="3189666" cy="63286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520"/>
              <a:t>C</a:t>
            </a:r>
            <a:r>
              <a:rPr spc="-545"/>
              <a:t>h</a:t>
            </a:r>
            <a:r>
              <a:rPr spc="-180"/>
              <a:t>a</a:t>
            </a:r>
            <a:r>
              <a:rPr spc="-135"/>
              <a:t>l</a:t>
            </a:r>
            <a:r>
              <a:rPr spc="-150"/>
              <a:t>l</a:t>
            </a:r>
            <a:r>
              <a:rPr spc="-95"/>
              <a:t>e</a:t>
            </a:r>
            <a:r>
              <a:rPr spc="-250"/>
              <a:t>n</a:t>
            </a:r>
            <a:r>
              <a:rPr spc="-170"/>
              <a:t>ge</a:t>
            </a:r>
            <a:r>
              <a:rPr spc="-305"/>
              <a:t>s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2000" y="152400"/>
            <a:ext cx="4485067" cy="1026563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65"/>
              </a:spcBef>
            </a:pPr>
            <a:r>
              <a:rPr spc="-245"/>
              <a:t>The </a:t>
            </a:r>
            <a:r>
              <a:rPr spc="-215"/>
              <a:t>Kaminsky</a:t>
            </a:r>
            <a:r>
              <a:rPr spc="-705"/>
              <a:t> </a:t>
            </a:r>
            <a:r>
              <a:rPr spc="-155"/>
              <a:t>Attack</a:t>
            </a:r>
          </a:p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sz="2200" b="0" spc="-70">
                <a:solidFill>
                  <a:srgbClr val="595959"/>
                </a:solidFill>
                <a:latin typeface="Century"/>
                <a:cs typeface="Century"/>
              </a:rPr>
              <a:t>Brilliant </a:t>
            </a:r>
            <a:r>
              <a:rPr sz="2200" b="0" spc="-145">
                <a:solidFill>
                  <a:srgbClr val="595959"/>
                </a:solidFill>
                <a:latin typeface="Century"/>
                <a:cs typeface="Century"/>
              </a:rPr>
              <a:t>DNS </a:t>
            </a:r>
            <a:r>
              <a:rPr sz="2200" b="0" spc="-70">
                <a:solidFill>
                  <a:srgbClr val="595959"/>
                </a:solidFill>
                <a:latin typeface="Century"/>
                <a:cs typeface="Century"/>
              </a:rPr>
              <a:t>attack</a:t>
            </a:r>
            <a:r>
              <a:rPr sz="2200" b="0" spc="-204">
                <a:solidFill>
                  <a:srgbClr val="595959"/>
                </a:solidFill>
                <a:latin typeface="Century"/>
                <a:cs typeface="Century"/>
              </a:rPr>
              <a:t> </a:t>
            </a:r>
            <a:r>
              <a:rPr sz="2200" b="0" spc="-50">
                <a:solidFill>
                  <a:srgbClr val="595959"/>
                </a:solidFill>
                <a:latin typeface="Century"/>
                <a:cs typeface="Century"/>
              </a:rPr>
              <a:t>idea</a:t>
            </a:r>
            <a:endParaRPr sz="2200">
              <a:latin typeface="Century"/>
              <a:cs typeface="Century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16613" y="1520444"/>
            <a:ext cx="3345179" cy="460629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44450">
              <a:lnSpc>
                <a:spcPct val="100600"/>
              </a:lnSpc>
              <a:spcBef>
                <a:spcPts val="80"/>
              </a:spcBef>
            </a:pPr>
            <a:r>
              <a:rPr sz="2400" b="1" spc="-5">
                <a:latin typeface="Arial"/>
                <a:cs typeface="Arial"/>
              </a:rPr>
              <a:t>How </a:t>
            </a:r>
            <a:r>
              <a:rPr sz="2400" b="1">
                <a:latin typeface="Arial"/>
                <a:cs typeface="Arial"/>
              </a:rPr>
              <a:t>can </a:t>
            </a:r>
            <a:r>
              <a:rPr sz="2400" b="1" spc="-5">
                <a:latin typeface="Arial"/>
                <a:cs typeface="Arial"/>
              </a:rPr>
              <a:t>we </a:t>
            </a:r>
            <a:r>
              <a:rPr sz="2400" b="1">
                <a:latin typeface="Arial"/>
                <a:cs typeface="Arial"/>
              </a:rPr>
              <a:t>keep  </a:t>
            </a:r>
            <a:r>
              <a:rPr sz="2400" b="1" spc="-5">
                <a:latin typeface="Arial"/>
                <a:cs typeface="Arial"/>
              </a:rPr>
              <a:t>forging replies</a:t>
            </a:r>
            <a:r>
              <a:rPr sz="2400" b="1" spc="-65">
                <a:latin typeface="Arial"/>
                <a:cs typeface="Arial"/>
              </a:rPr>
              <a:t> </a:t>
            </a:r>
            <a:r>
              <a:rPr sz="2400" b="1" spc="-5">
                <a:latin typeface="Arial"/>
                <a:cs typeface="Arial"/>
              </a:rPr>
              <a:t>without  worrying about the  </a:t>
            </a:r>
            <a:r>
              <a:rPr sz="2400" b="1" spc="-5">
                <a:solidFill>
                  <a:srgbClr val="FF0000"/>
                </a:solidFill>
                <a:latin typeface="Arial"/>
                <a:cs typeface="Arial"/>
              </a:rPr>
              <a:t>cache</a:t>
            </a:r>
            <a:r>
              <a:rPr sz="2400" b="1" spc="-1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b="1">
                <a:solidFill>
                  <a:srgbClr val="FF0000"/>
                </a:solidFill>
                <a:latin typeface="Arial"/>
                <a:cs typeface="Arial"/>
              </a:rPr>
              <a:t>effect</a:t>
            </a:r>
            <a:r>
              <a:rPr sz="2400" b="1">
                <a:latin typeface="Arial"/>
                <a:cs typeface="Arial"/>
              </a:rPr>
              <a:t>?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4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400" b="1" spc="-5">
                <a:latin typeface="Arial"/>
                <a:cs typeface="Arial"/>
              </a:rPr>
              <a:t>Kaminsky’s</a:t>
            </a:r>
            <a:r>
              <a:rPr sz="2400" b="1" spc="-10">
                <a:latin typeface="Arial"/>
                <a:cs typeface="Arial"/>
              </a:rPr>
              <a:t> </a:t>
            </a:r>
            <a:r>
              <a:rPr sz="2400" b="1" spc="-5">
                <a:latin typeface="Arial"/>
                <a:cs typeface="Arial"/>
              </a:rPr>
              <a:t>Idea:</a:t>
            </a:r>
            <a:endParaRPr sz="2400">
              <a:latin typeface="Arial"/>
              <a:cs typeface="Arial"/>
            </a:endParaRPr>
          </a:p>
          <a:p>
            <a:pPr marL="621665" marR="5080" indent="-298450">
              <a:lnSpc>
                <a:spcPct val="98100"/>
              </a:lnSpc>
              <a:spcBef>
                <a:spcPts val="65"/>
              </a:spcBef>
              <a:buChar char="•"/>
              <a:tabLst>
                <a:tab pos="621665" algn="l"/>
                <a:tab pos="622300" algn="l"/>
              </a:tabLst>
            </a:pPr>
            <a:r>
              <a:rPr sz="1900" spc="-15">
                <a:latin typeface="Arial"/>
                <a:cs typeface="Arial"/>
              </a:rPr>
              <a:t>Ask </a:t>
            </a:r>
            <a:r>
              <a:rPr sz="1900">
                <a:latin typeface="Arial"/>
                <a:cs typeface="Arial"/>
              </a:rPr>
              <a:t>a </a:t>
            </a:r>
            <a:r>
              <a:rPr sz="1900" spc="-20">
                <a:latin typeface="Arial"/>
                <a:cs typeface="Arial"/>
              </a:rPr>
              <a:t>different question  </a:t>
            </a:r>
            <a:r>
              <a:rPr sz="1900" spc="-15">
                <a:latin typeface="Arial"/>
                <a:cs typeface="Arial"/>
              </a:rPr>
              <a:t>every </a:t>
            </a:r>
            <a:r>
              <a:rPr sz="1900" spc="-20">
                <a:latin typeface="Arial"/>
                <a:cs typeface="Arial"/>
              </a:rPr>
              <a:t>time, </a:t>
            </a:r>
            <a:r>
              <a:rPr sz="1900" spc="-10">
                <a:latin typeface="Arial"/>
                <a:cs typeface="Arial"/>
              </a:rPr>
              <a:t>so </a:t>
            </a:r>
            <a:r>
              <a:rPr sz="1900" spc="-20">
                <a:latin typeface="Arial"/>
                <a:cs typeface="Arial"/>
              </a:rPr>
              <a:t>caching  </a:t>
            </a:r>
            <a:r>
              <a:rPr sz="1900" spc="-15">
                <a:latin typeface="Arial"/>
                <a:cs typeface="Arial"/>
              </a:rPr>
              <a:t>the </a:t>
            </a:r>
            <a:r>
              <a:rPr sz="1900" spc="-20">
                <a:latin typeface="Arial"/>
                <a:cs typeface="Arial"/>
              </a:rPr>
              <a:t>answer </a:t>
            </a:r>
            <a:r>
              <a:rPr sz="1900" spc="-15">
                <a:latin typeface="Arial"/>
                <a:cs typeface="Arial"/>
              </a:rPr>
              <a:t>does not  </a:t>
            </a:r>
            <a:r>
              <a:rPr sz="1900" spc="-20">
                <a:latin typeface="Arial"/>
                <a:cs typeface="Arial"/>
              </a:rPr>
              <a:t>matter, </a:t>
            </a:r>
            <a:r>
              <a:rPr sz="1900" spc="-15">
                <a:latin typeface="Arial"/>
                <a:cs typeface="Arial"/>
              </a:rPr>
              <a:t>and the local</a:t>
            </a:r>
            <a:r>
              <a:rPr sz="1900" spc="-145">
                <a:latin typeface="Arial"/>
                <a:cs typeface="Arial"/>
              </a:rPr>
              <a:t> </a:t>
            </a:r>
            <a:r>
              <a:rPr sz="1900" spc="-20">
                <a:latin typeface="Arial"/>
                <a:cs typeface="Arial"/>
              </a:rPr>
              <a:t>DNS  </a:t>
            </a:r>
            <a:r>
              <a:rPr sz="1900" spc="-15">
                <a:latin typeface="Arial"/>
                <a:cs typeface="Arial"/>
              </a:rPr>
              <a:t>server will send out </a:t>
            </a:r>
            <a:r>
              <a:rPr sz="1900">
                <a:latin typeface="Arial"/>
                <a:cs typeface="Arial"/>
              </a:rPr>
              <a:t>a  </a:t>
            </a:r>
            <a:r>
              <a:rPr sz="1900" spc="-15">
                <a:latin typeface="Arial"/>
                <a:cs typeface="Arial"/>
              </a:rPr>
              <a:t>new query each</a:t>
            </a:r>
            <a:r>
              <a:rPr sz="1900" spc="-100">
                <a:latin typeface="Arial"/>
                <a:cs typeface="Arial"/>
              </a:rPr>
              <a:t> </a:t>
            </a:r>
            <a:r>
              <a:rPr sz="1900" spc="-20">
                <a:latin typeface="Arial"/>
                <a:cs typeface="Arial"/>
              </a:rPr>
              <a:t>time.</a:t>
            </a:r>
            <a:endParaRPr sz="1900">
              <a:latin typeface="Arial"/>
              <a:cs typeface="Arial"/>
            </a:endParaRPr>
          </a:p>
          <a:p>
            <a:pPr marL="621665" marR="91440" indent="-298450">
              <a:lnSpc>
                <a:spcPct val="101099"/>
              </a:lnSpc>
              <a:spcBef>
                <a:spcPts val="695"/>
              </a:spcBef>
              <a:buChar char="•"/>
              <a:tabLst>
                <a:tab pos="621665" algn="l"/>
                <a:tab pos="622300" algn="l"/>
              </a:tabLst>
            </a:pPr>
            <a:r>
              <a:rPr sz="1900" spc="-15">
                <a:latin typeface="Arial"/>
                <a:cs typeface="Arial"/>
              </a:rPr>
              <a:t>Provide forged </a:t>
            </a:r>
            <a:r>
              <a:rPr sz="1900" spc="-20">
                <a:latin typeface="Arial"/>
                <a:cs typeface="Arial"/>
              </a:rPr>
              <a:t>answer</a:t>
            </a:r>
            <a:r>
              <a:rPr sz="1900" spc="-135">
                <a:latin typeface="Arial"/>
                <a:cs typeface="Arial"/>
              </a:rPr>
              <a:t> </a:t>
            </a:r>
            <a:r>
              <a:rPr sz="1900" spc="-5">
                <a:latin typeface="Arial"/>
                <a:cs typeface="Arial"/>
              </a:rPr>
              <a:t>in  </a:t>
            </a:r>
            <a:r>
              <a:rPr sz="1900" spc="-15">
                <a:latin typeface="Arial"/>
                <a:cs typeface="Arial"/>
              </a:rPr>
              <a:t>the </a:t>
            </a:r>
            <a:r>
              <a:rPr sz="1900" spc="-20">
                <a:latin typeface="Arial"/>
                <a:cs typeface="Arial"/>
              </a:rPr>
              <a:t>Authority</a:t>
            </a:r>
            <a:r>
              <a:rPr sz="1900" spc="-70">
                <a:latin typeface="Arial"/>
                <a:cs typeface="Arial"/>
              </a:rPr>
              <a:t> </a:t>
            </a:r>
            <a:r>
              <a:rPr sz="1900" spc="-15">
                <a:latin typeface="Arial"/>
                <a:cs typeface="Arial"/>
              </a:rPr>
              <a:t>section</a:t>
            </a:r>
            <a:endParaRPr sz="19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099873" y="1611377"/>
            <a:ext cx="7681431" cy="449886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200" y="1219200"/>
            <a:ext cx="7391399" cy="5105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34376" y="220932"/>
            <a:ext cx="6923405" cy="889000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65"/>
              </a:spcBef>
            </a:pPr>
            <a:r>
              <a:rPr spc="-190"/>
              <a:t>Create</a:t>
            </a:r>
            <a:r>
              <a:rPr spc="-459"/>
              <a:t> </a:t>
            </a:r>
            <a:r>
              <a:rPr spc="-65"/>
              <a:t>a</a:t>
            </a:r>
            <a:r>
              <a:rPr spc="-445"/>
              <a:t> </a:t>
            </a:r>
            <a:r>
              <a:rPr spc="-225"/>
              <a:t>Spoofed</a:t>
            </a:r>
            <a:r>
              <a:rPr spc="-450"/>
              <a:t> </a:t>
            </a:r>
            <a:r>
              <a:rPr spc="-270"/>
              <a:t>Response</a:t>
            </a:r>
          </a:p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sz="2200" b="0" spc="-90">
                <a:solidFill>
                  <a:srgbClr val="595959"/>
                </a:solidFill>
                <a:latin typeface="Century"/>
                <a:cs typeface="Century"/>
              </a:rPr>
              <a:t>Create</a:t>
            </a:r>
            <a:r>
              <a:rPr sz="2200" b="0" spc="-140">
                <a:solidFill>
                  <a:srgbClr val="595959"/>
                </a:solidFill>
                <a:latin typeface="Century"/>
                <a:cs typeface="Century"/>
              </a:rPr>
              <a:t> </a:t>
            </a:r>
            <a:r>
              <a:rPr sz="2200" b="0" spc="-10">
                <a:solidFill>
                  <a:srgbClr val="595959"/>
                </a:solidFill>
                <a:latin typeface="Century"/>
                <a:cs typeface="Century"/>
              </a:rPr>
              <a:t>Spoofed</a:t>
            </a:r>
            <a:r>
              <a:rPr sz="2200" b="0" spc="-140">
                <a:solidFill>
                  <a:srgbClr val="595959"/>
                </a:solidFill>
                <a:latin typeface="Century"/>
                <a:cs typeface="Century"/>
              </a:rPr>
              <a:t> </a:t>
            </a:r>
            <a:r>
              <a:rPr sz="2200" b="0" spc="-145">
                <a:solidFill>
                  <a:srgbClr val="595959"/>
                </a:solidFill>
                <a:latin typeface="Century"/>
                <a:cs typeface="Century"/>
              </a:rPr>
              <a:t>DNS</a:t>
            </a:r>
            <a:r>
              <a:rPr sz="2200" b="0" spc="-140">
                <a:solidFill>
                  <a:srgbClr val="595959"/>
                </a:solidFill>
                <a:latin typeface="Century"/>
                <a:cs typeface="Century"/>
              </a:rPr>
              <a:t> </a:t>
            </a:r>
            <a:r>
              <a:rPr sz="2200" b="0" spc="-45">
                <a:solidFill>
                  <a:srgbClr val="595959"/>
                </a:solidFill>
                <a:latin typeface="Century"/>
                <a:cs typeface="Century"/>
              </a:rPr>
              <a:t>packet</a:t>
            </a:r>
            <a:r>
              <a:rPr sz="2200" b="0" spc="-135">
                <a:solidFill>
                  <a:srgbClr val="595959"/>
                </a:solidFill>
                <a:latin typeface="Century"/>
                <a:cs typeface="Century"/>
              </a:rPr>
              <a:t> </a:t>
            </a:r>
            <a:r>
              <a:rPr sz="2200" b="0" spc="-45">
                <a:solidFill>
                  <a:srgbClr val="595959"/>
                </a:solidFill>
                <a:latin typeface="Century"/>
                <a:cs typeface="Century"/>
              </a:rPr>
              <a:t>using</a:t>
            </a:r>
            <a:r>
              <a:rPr sz="2200" b="0" spc="-140">
                <a:solidFill>
                  <a:srgbClr val="595959"/>
                </a:solidFill>
                <a:latin typeface="Century"/>
                <a:cs typeface="Century"/>
              </a:rPr>
              <a:t> </a:t>
            </a:r>
            <a:r>
              <a:rPr sz="2200" b="0" spc="-60">
                <a:solidFill>
                  <a:srgbClr val="595959"/>
                </a:solidFill>
                <a:latin typeface="Century"/>
                <a:cs typeface="Century"/>
              </a:rPr>
              <a:t>Scapy</a:t>
            </a:r>
            <a:r>
              <a:rPr sz="2200" b="0" spc="-140">
                <a:solidFill>
                  <a:srgbClr val="595959"/>
                </a:solidFill>
                <a:latin typeface="Century"/>
                <a:cs typeface="Century"/>
              </a:rPr>
              <a:t> </a:t>
            </a:r>
            <a:r>
              <a:rPr sz="2200" b="0" spc="-114">
                <a:solidFill>
                  <a:srgbClr val="595959"/>
                </a:solidFill>
                <a:latin typeface="Century"/>
                <a:cs typeface="Century"/>
              </a:rPr>
              <a:t>(Save</a:t>
            </a:r>
            <a:r>
              <a:rPr sz="2200" b="0" spc="-140">
                <a:solidFill>
                  <a:srgbClr val="595959"/>
                </a:solidFill>
                <a:latin typeface="Century"/>
                <a:cs typeface="Century"/>
              </a:rPr>
              <a:t> </a:t>
            </a:r>
            <a:r>
              <a:rPr sz="2200" b="0" spc="-60">
                <a:solidFill>
                  <a:srgbClr val="595959"/>
                </a:solidFill>
                <a:latin typeface="Century"/>
                <a:cs typeface="Century"/>
              </a:rPr>
              <a:t>it</a:t>
            </a:r>
            <a:r>
              <a:rPr sz="2200" b="0" spc="-140">
                <a:solidFill>
                  <a:srgbClr val="595959"/>
                </a:solidFill>
                <a:latin typeface="Century"/>
                <a:cs typeface="Century"/>
              </a:rPr>
              <a:t> </a:t>
            </a:r>
            <a:r>
              <a:rPr sz="2200" b="0">
                <a:solidFill>
                  <a:srgbClr val="595959"/>
                </a:solidFill>
                <a:latin typeface="Century"/>
                <a:cs typeface="Century"/>
              </a:rPr>
              <a:t>to</a:t>
            </a:r>
            <a:r>
              <a:rPr sz="2200" b="0" spc="-140">
                <a:solidFill>
                  <a:srgbClr val="595959"/>
                </a:solidFill>
                <a:latin typeface="Century"/>
                <a:cs typeface="Century"/>
              </a:rPr>
              <a:t> </a:t>
            </a:r>
            <a:r>
              <a:rPr sz="2200" b="0" spc="-95">
                <a:solidFill>
                  <a:srgbClr val="595959"/>
                </a:solidFill>
                <a:latin typeface="Century"/>
                <a:cs typeface="Century"/>
              </a:rPr>
              <a:t>a</a:t>
            </a:r>
            <a:r>
              <a:rPr sz="2200" b="0" spc="-140">
                <a:solidFill>
                  <a:srgbClr val="595959"/>
                </a:solidFill>
                <a:latin typeface="Century"/>
                <a:cs typeface="Century"/>
              </a:rPr>
              <a:t> </a:t>
            </a:r>
            <a:r>
              <a:rPr sz="2200" b="0" spc="-60">
                <a:solidFill>
                  <a:srgbClr val="595959"/>
                </a:solidFill>
                <a:latin typeface="Century"/>
                <a:cs typeface="Century"/>
              </a:rPr>
              <a:t>file)</a:t>
            </a:r>
            <a:endParaRPr sz="2200">
              <a:latin typeface="Century"/>
              <a:cs typeface="Century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870959" y="1869439"/>
            <a:ext cx="325120" cy="396240"/>
          </a:xfrm>
          <a:custGeom>
            <a:avLst/>
            <a:gdLst/>
            <a:ahLst/>
            <a:cxnLst/>
            <a:rect l="l" t="t" r="r" b="b"/>
            <a:pathLst>
              <a:path w="325120" h="396239">
                <a:moveTo>
                  <a:pt x="0" y="0"/>
                </a:moveTo>
                <a:lnTo>
                  <a:pt x="325119" y="0"/>
                </a:lnTo>
                <a:lnTo>
                  <a:pt x="325119" y="396239"/>
                </a:lnTo>
                <a:lnTo>
                  <a:pt x="0" y="39623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8073190" y="4600074"/>
            <a:ext cx="18643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>
                <a:solidFill>
                  <a:srgbClr val="FF0000"/>
                </a:solidFill>
                <a:latin typeface="Wingdings"/>
                <a:cs typeface="Wingdings"/>
              </a:rPr>
              <a:t></a:t>
            </a:r>
            <a:r>
              <a:rPr sz="180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spc="-5">
                <a:solidFill>
                  <a:srgbClr val="FF0000"/>
                </a:solidFill>
                <a:latin typeface="Tahoma"/>
                <a:cs typeface="Tahoma"/>
              </a:rPr>
              <a:t>most</a:t>
            </a:r>
            <a:r>
              <a:rPr sz="1800" spc="6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800" spc="-5">
                <a:solidFill>
                  <a:srgbClr val="FF0000"/>
                </a:solidFill>
                <a:latin typeface="Tahoma"/>
                <a:cs typeface="Tahoma"/>
              </a:rPr>
              <a:t>important</a:t>
            </a:r>
            <a:endParaRPr sz="18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49685" y="152400"/>
            <a:ext cx="6868795" cy="889000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65"/>
              </a:spcBef>
            </a:pPr>
            <a:r>
              <a:rPr spc="-190"/>
              <a:t>Create</a:t>
            </a:r>
            <a:r>
              <a:rPr spc="-459"/>
              <a:t> </a:t>
            </a:r>
            <a:r>
              <a:rPr spc="-65"/>
              <a:t>a</a:t>
            </a:r>
            <a:r>
              <a:rPr spc="-445"/>
              <a:t> </a:t>
            </a:r>
            <a:r>
              <a:rPr spc="-225"/>
              <a:t>Spoofed</a:t>
            </a:r>
            <a:r>
              <a:rPr spc="-450"/>
              <a:t> </a:t>
            </a:r>
            <a:r>
              <a:rPr spc="-270"/>
              <a:t>Response</a:t>
            </a:r>
          </a:p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sz="2200" b="0" spc="-55">
                <a:solidFill>
                  <a:srgbClr val="595959"/>
                </a:solidFill>
                <a:latin typeface="Century"/>
                <a:cs typeface="Century"/>
              </a:rPr>
              <a:t>Sending</a:t>
            </a:r>
            <a:r>
              <a:rPr sz="2200" b="0" spc="-145">
                <a:solidFill>
                  <a:srgbClr val="595959"/>
                </a:solidFill>
                <a:latin typeface="Century"/>
                <a:cs typeface="Century"/>
              </a:rPr>
              <a:t> </a:t>
            </a:r>
            <a:r>
              <a:rPr sz="2200" b="0" spc="-15">
                <a:solidFill>
                  <a:srgbClr val="595959"/>
                </a:solidFill>
                <a:latin typeface="Century"/>
                <a:cs typeface="Century"/>
              </a:rPr>
              <a:t>the</a:t>
            </a:r>
            <a:r>
              <a:rPr sz="2200" b="0" spc="-135">
                <a:solidFill>
                  <a:srgbClr val="595959"/>
                </a:solidFill>
                <a:latin typeface="Century"/>
                <a:cs typeface="Century"/>
              </a:rPr>
              <a:t> </a:t>
            </a:r>
            <a:r>
              <a:rPr sz="2200" b="0" spc="-10">
                <a:solidFill>
                  <a:srgbClr val="595959"/>
                </a:solidFill>
                <a:latin typeface="Century"/>
                <a:cs typeface="Century"/>
              </a:rPr>
              <a:t>Spoofed</a:t>
            </a:r>
            <a:r>
              <a:rPr sz="2200" b="0" spc="-140">
                <a:solidFill>
                  <a:srgbClr val="595959"/>
                </a:solidFill>
                <a:latin typeface="Century"/>
                <a:cs typeface="Century"/>
              </a:rPr>
              <a:t> </a:t>
            </a:r>
            <a:r>
              <a:rPr sz="2200" b="0" spc="-55">
                <a:solidFill>
                  <a:srgbClr val="595959"/>
                </a:solidFill>
                <a:latin typeface="Century"/>
                <a:cs typeface="Century"/>
              </a:rPr>
              <a:t>Response</a:t>
            </a:r>
            <a:r>
              <a:rPr sz="2200" b="0" spc="-135">
                <a:solidFill>
                  <a:srgbClr val="595959"/>
                </a:solidFill>
                <a:latin typeface="Century"/>
                <a:cs typeface="Century"/>
              </a:rPr>
              <a:t> </a:t>
            </a:r>
            <a:r>
              <a:rPr sz="2200" b="0" spc="-80">
                <a:solidFill>
                  <a:srgbClr val="595959"/>
                </a:solidFill>
                <a:latin typeface="Century"/>
                <a:cs typeface="Century"/>
              </a:rPr>
              <a:t>Using</a:t>
            </a:r>
            <a:r>
              <a:rPr sz="2200" b="0" spc="-140">
                <a:solidFill>
                  <a:srgbClr val="595959"/>
                </a:solidFill>
                <a:latin typeface="Century"/>
                <a:cs typeface="Century"/>
              </a:rPr>
              <a:t> </a:t>
            </a:r>
            <a:r>
              <a:rPr sz="2200" b="0" spc="-195">
                <a:solidFill>
                  <a:srgbClr val="595959"/>
                </a:solidFill>
                <a:latin typeface="Century"/>
                <a:cs typeface="Century"/>
              </a:rPr>
              <a:t>C</a:t>
            </a:r>
            <a:r>
              <a:rPr sz="2200" b="0" spc="-135">
                <a:solidFill>
                  <a:srgbClr val="595959"/>
                </a:solidFill>
                <a:latin typeface="Century"/>
                <a:cs typeface="Century"/>
              </a:rPr>
              <a:t> </a:t>
            </a:r>
            <a:r>
              <a:rPr sz="2200" b="0" spc="15">
                <a:solidFill>
                  <a:srgbClr val="595959"/>
                </a:solidFill>
                <a:latin typeface="Century"/>
                <a:cs typeface="Century"/>
              </a:rPr>
              <a:t>-</a:t>
            </a:r>
            <a:r>
              <a:rPr sz="2200" b="0" spc="-140">
                <a:solidFill>
                  <a:srgbClr val="595959"/>
                </a:solidFill>
                <a:latin typeface="Century"/>
                <a:cs typeface="Century"/>
              </a:rPr>
              <a:t> </a:t>
            </a:r>
            <a:r>
              <a:rPr sz="2200" b="0" spc="-30">
                <a:solidFill>
                  <a:srgbClr val="595959"/>
                </a:solidFill>
                <a:latin typeface="Century"/>
                <a:cs typeface="Century"/>
              </a:rPr>
              <a:t>Code</a:t>
            </a:r>
            <a:r>
              <a:rPr sz="2200" b="0" spc="-130">
                <a:solidFill>
                  <a:srgbClr val="595959"/>
                </a:solidFill>
                <a:latin typeface="Century"/>
                <a:cs typeface="Century"/>
              </a:rPr>
              <a:t> </a:t>
            </a:r>
            <a:r>
              <a:rPr sz="2200" b="0" spc="-70">
                <a:solidFill>
                  <a:srgbClr val="595959"/>
                </a:solidFill>
                <a:latin typeface="Century"/>
                <a:cs typeface="Century"/>
              </a:rPr>
              <a:t>template!</a:t>
            </a:r>
            <a:endParaRPr sz="2200">
              <a:latin typeface="Century"/>
              <a:cs typeface="Century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881862" y="2133600"/>
            <a:ext cx="4167137" cy="21131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81000" y="1371600"/>
            <a:ext cx="5334000" cy="508058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486243" y="991765"/>
            <a:ext cx="133350" cy="3105150"/>
          </a:xfrm>
          <a:custGeom>
            <a:avLst/>
            <a:gdLst/>
            <a:ahLst/>
            <a:cxnLst/>
            <a:rect l="l" t="t" r="r" b="b"/>
            <a:pathLst>
              <a:path w="133350" h="3105150">
                <a:moveTo>
                  <a:pt x="44449" y="2971327"/>
                </a:moveTo>
                <a:lnTo>
                  <a:pt x="0" y="2971398"/>
                </a:lnTo>
                <a:lnTo>
                  <a:pt x="66888" y="3104640"/>
                </a:lnTo>
                <a:lnTo>
                  <a:pt x="122208" y="2993556"/>
                </a:lnTo>
                <a:lnTo>
                  <a:pt x="44485" y="2993556"/>
                </a:lnTo>
                <a:lnTo>
                  <a:pt x="44449" y="2971327"/>
                </a:lnTo>
                <a:close/>
              </a:path>
              <a:path w="133350" h="3105150">
                <a:moveTo>
                  <a:pt x="133350" y="2971184"/>
                </a:moveTo>
                <a:lnTo>
                  <a:pt x="44449" y="2971327"/>
                </a:lnTo>
                <a:lnTo>
                  <a:pt x="44485" y="2993556"/>
                </a:lnTo>
                <a:lnTo>
                  <a:pt x="88935" y="2993485"/>
                </a:lnTo>
                <a:lnTo>
                  <a:pt x="88899" y="2971255"/>
                </a:lnTo>
                <a:lnTo>
                  <a:pt x="133314" y="2971255"/>
                </a:lnTo>
                <a:close/>
              </a:path>
              <a:path w="133350" h="3105150">
                <a:moveTo>
                  <a:pt x="133314" y="2971255"/>
                </a:moveTo>
                <a:lnTo>
                  <a:pt x="88899" y="2971255"/>
                </a:lnTo>
                <a:lnTo>
                  <a:pt x="88935" y="2993485"/>
                </a:lnTo>
                <a:lnTo>
                  <a:pt x="44485" y="2993556"/>
                </a:lnTo>
                <a:lnTo>
                  <a:pt x="122208" y="2993556"/>
                </a:lnTo>
                <a:lnTo>
                  <a:pt x="133314" y="2971255"/>
                </a:lnTo>
                <a:close/>
              </a:path>
              <a:path w="133350" h="3105150">
                <a:moveTo>
                  <a:pt x="84122" y="0"/>
                </a:moveTo>
                <a:lnTo>
                  <a:pt x="39672" y="71"/>
                </a:lnTo>
                <a:lnTo>
                  <a:pt x="44449" y="2971327"/>
                </a:lnTo>
                <a:lnTo>
                  <a:pt x="88899" y="2971255"/>
                </a:lnTo>
                <a:lnTo>
                  <a:pt x="84122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0916606" y="994870"/>
            <a:ext cx="450308" cy="406176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037082" y="48102"/>
            <a:ext cx="8216265" cy="6296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en-US" altLang="en-US" sz="4000">
                <a:cs typeface="Calibri" panose="020F0502020204030204" pitchFamily="34" charset="0"/>
              </a:rPr>
              <a:t>TCP/IP Network Model (review)</a:t>
            </a:r>
            <a:endParaRPr sz="4300">
              <a:latin typeface="Calibri Light"/>
              <a:cs typeface="Calibri Ligh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28444" y="5162804"/>
            <a:ext cx="9417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i="1">
                <a:solidFill>
                  <a:srgbClr val="000099"/>
                </a:solidFill>
                <a:latin typeface="Arial"/>
                <a:cs typeface="Arial"/>
              </a:rPr>
              <a:t>source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975629" y="977381"/>
            <a:ext cx="450309" cy="406176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35445" y="4491817"/>
            <a:ext cx="803274" cy="7715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05865" y="4565827"/>
            <a:ext cx="390582" cy="35329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313688" y="844296"/>
            <a:ext cx="1850136" cy="409651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0" name="object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8537983"/>
              </p:ext>
            </p:extLst>
          </p:nvPr>
        </p:nvGraphicFramePr>
        <p:xfrm>
          <a:off x="1364808" y="988979"/>
          <a:ext cx="1649095" cy="387098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490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05499">
                <a:tc>
                  <a:txBody>
                    <a:bodyPr/>
                    <a:lstStyle/>
                    <a:p>
                      <a:pPr marL="26670" algn="ctr">
                        <a:lnSpc>
                          <a:spcPct val="100000"/>
                        </a:lnSpc>
                        <a:spcBef>
                          <a:spcPts val="1265"/>
                        </a:spcBef>
                      </a:pPr>
                      <a:r>
                        <a:rPr sz="2400" spc="-10">
                          <a:latin typeface="Calibri"/>
                          <a:cs typeface="Calibri"/>
                        </a:rPr>
                        <a:t>application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60655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6975">
                <a:tc>
                  <a:txBody>
                    <a:bodyPr/>
                    <a:lstStyle/>
                    <a:p>
                      <a:pPr marL="27305" algn="ctr">
                        <a:lnSpc>
                          <a:spcPct val="100000"/>
                        </a:lnSpc>
                        <a:spcBef>
                          <a:spcPts val="1115"/>
                        </a:spcBef>
                      </a:pPr>
                      <a:r>
                        <a:rPr sz="2400" spc="-10">
                          <a:latin typeface="Calibri"/>
                          <a:cs typeface="Calibri"/>
                        </a:rPr>
                        <a:t>transport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41605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7015">
                <a:tc>
                  <a:txBody>
                    <a:bodyPr/>
                    <a:lstStyle/>
                    <a:p>
                      <a:pPr marL="27305" algn="ctr">
                        <a:lnSpc>
                          <a:spcPct val="100000"/>
                        </a:lnSpc>
                        <a:spcBef>
                          <a:spcPts val="1055"/>
                        </a:spcBef>
                      </a:pPr>
                      <a:r>
                        <a:rPr sz="2400" spc="-10">
                          <a:latin typeface="Calibri"/>
                          <a:cs typeface="Calibri"/>
                        </a:rPr>
                        <a:t>network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33985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81989">
                <a:tc>
                  <a:txBody>
                    <a:bodyPr/>
                    <a:lstStyle/>
                    <a:p>
                      <a:pPr marL="27305" algn="ctr">
                        <a:lnSpc>
                          <a:spcPct val="100000"/>
                        </a:lnSpc>
                        <a:spcBef>
                          <a:spcPts val="1445"/>
                        </a:spcBef>
                      </a:pPr>
                      <a:r>
                        <a:rPr sz="2400" spc="-5">
                          <a:latin typeface="Calibri"/>
                          <a:cs typeface="Calibri"/>
                        </a:rPr>
                        <a:t>link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83515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49504">
                <a:tc>
                  <a:txBody>
                    <a:bodyPr/>
                    <a:lstStyle/>
                    <a:p>
                      <a:pPr marL="26670" algn="ctr">
                        <a:lnSpc>
                          <a:spcPct val="100000"/>
                        </a:lnSpc>
                        <a:spcBef>
                          <a:spcPts val="1480"/>
                        </a:spcBef>
                      </a:pPr>
                      <a:r>
                        <a:rPr sz="2400" spc="-15">
                          <a:latin typeface="Calibri"/>
                          <a:cs typeface="Calibri"/>
                        </a:rPr>
                        <a:t>physical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8796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1" name="object 11"/>
          <p:cNvSpPr/>
          <p:nvPr/>
        </p:nvSpPr>
        <p:spPr>
          <a:xfrm>
            <a:off x="11126122" y="4379576"/>
            <a:ext cx="352662" cy="79684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1126121" y="4470395"/>
            <a:ext cx="157480" cy="16510"/>
          </a:xfrm>
          <a:custGeom>
            <a:avLst/>
            <a:gdLst/>
            <a:ahLst/>
            <a:cxnLst/>
            <a:rect l="l" t="t" r="r" b="b"/>
            <a:pathLst>
              <a:path w="157479" h="16510">
                <a:moveTo>
                  <a:pt x="0" y="16353"/>
                </a:moveTo>
                <a:lnTo>
                  <a:pt x="157264" y="16353"/>
                </a:lnTo>
                <a:lnTo>
                  <a:pt x="157264" y="0"/>
                </a:lnTo>
                <a:lnTo>
                  <a:pt x="0" y="0"/>
                </a:lnTo>
                <a:lnTo>
                  <a:pt x="0" y="1635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1121359" y="4465633"/>
            <a:ext cx="167005" cy="26034"/>
          </a:xfrm>
          <a:custGeom>
            <a:avLst/>
            <a:gdLst/>
            <a:ahLst/>
            <a:cxnLst/>
            <a:rect l="l" t="t" r="r" b="b"/>
            <a:pathLst>
              <a:path w="167004" h="26035">
                <a:moveTo>
                  <a:pt x="0" y="25879"/>
                </a:moveTo>
                <a:lnTo>
                  <a:pt x="166790" y="25879"/>
                </a:lnTo>
                <a:lnTo>
                  <a:pt x="166790" y="0"/>
                </a:lnTo>
                <a:lnTo>
                  <a:pt x="0" y="0"/>
                </a:lnTo>
                <a:lnTo>
                  <a:pt x="0" y="258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1267659" y="4462015"/>
            <a:ext cx="152400" cy="52705"/>
          </a:xfrm>
          <a:custGeom>
            <a:avLst/>
            <a:gdLst/>
            <a:ahLst/>
            <a:cxnLst/>
            <a:rect l="l" t="t" r="r" b="b"/>
            <a:pathLst>
              <a:path w="152400" h="52704">
                <a:moveTo>
                  <a:pt x="125816" y="0"/>
                </a:moveTo>
                <a:lnTo>
                  <a:pt x="26135" y="0"/>
                </a:lnTo>
                <a:lnTo>
                  <a:pt x="15961" y="2053"/>
                </a:lnTo>
                <a:lnTo>
                  <a:pt x="7654" y="7654"/>
                </a:lnTo>
                <a:lnTo>
                  <a:pt x="2053" y="15961"/>
                </a:lnTo>
                <a:lnTo>
                  <a:pt x="0" y="26135"/>
                </a:lnTo>
                <a:lnTo>
                  <a:pt x="2053" y="36307"/>
                </a:lnTo>
                <a:lnTo>
                  <a:pt x="7654" y="44614"/>
                </a:lnTo>
                <a:lnTo>
                  <a:pt x="15961" y="50215"/>
                </a:lnTo>
                <a:lnTo>
                  <a:pt x="26135" y="52269"/>
                </a:lnTo>
                <a:lnTo>
                  <a:pt x="125816" y="52269"/>
                </a:lnTo>
                <a:lnTo>
                  <a:pt x="135988" y="50215"/>
                </a:lnTo>
                <a:lnTo>
                  <a:pt x="144295" y="44614"/>
                </a:lnTo>
                <a:lnTo>
                  <a:pt x="149896" y="36307"/>
                </a:lnTo>
                <a:lnTo>
                  <a:pt x="151950" y="26135"/>
                </a:lnTo>
                <a:lnTo>
                  <a:pt x="149896" y="15961"/>
                </a:lnTo>
                <a:lnTo>
                  <a:pt x="144295" y="7654"/>
                </a:lnTo>
                <a:lnTo>
                  <a:pt x="135988" y="2053"/>
                </a:lnTo>
                <a:lnTo>
                  <a:pt x="1258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1270188" y="4467459"/>
            <a:ext cx="146682" cy="4138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1128750" y="4585920"/>
            <a:ext cx="157480" cy="16510"/>
          </a:xfrm>
          <a:custGeom>
            <a:avLst/>
            <a:gdLst/>
            <a:ahLst/>
            <a:cxnLst/>
            <a:rect l="l" t="t" r="r" b="b"/>
            <a:pathLst>
              <a:path w="157479" h="16510">
                <a:moveTo>
                  <a:pt x="0" y="16355"/>
                </a:moveTo>
                <a:lnTo>
                  <a:pt x="157265" y="16355"/>
                </a:lnTo>
                <a:lnTo>
                  <a:pt x="157265" y="0"/>
                </a:lnTo>
                <a:lnTo>
                  <a:pt x="0" y="0"/>
                </a:lnTo>
                <a:lnTo>
                  <a:pt x="0" y="163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1123988" y="4581157"/>
            <a:ext cx="167005" cy="26034"/>
          </a:xfrm>
          <a:custGeom>
            <a:avLst/>
            <a:gdLst/>
            <a:ahLst/>
            <a:cxnLst/>
            <a:rect l="l" t="t" r="r" b="b"/>
            <a:pathLst>
              <a:path w="167004" h="26035">
                <a:moveTo>
                  <a:pt x="0" y="25879"/>
                </a:moveTo>
                <a:lnTo>
                  <a:pt x="166790" y="25879"/>
                </a:lnTo>
                <a:lnTo>
                  <a:pt x="166790" y="0"/>
                </a:lnTo>
                <a:lnTo>
                  <a:pt x="0" y="0"/>
                </a:lnTo>
                <a:lnTo>
                  <a:pt x="0" y="258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1267555" y="4574835"/>
            <a:ext cx="152400" cy="46990"/>
          </a:xfrm>
          <a:custGeom>
            <a:avLst/>
            <a:gdLst/>
            <a:ahLst/>
            <a:cxnLst/>
            <a:rect l="l" t="t" r="r" b="b"/>
            <a:pathLst>
              <a:path w="152400" h="46989">
                <a:moveTo>
                  <a:pt x="128638" y="0"/>
                </a:moveTo>
                <a:lnTo>
                  <a:pt x="23313" y="0"/>
                </a:lnTo>
                <a:lnTo>
                  <a:pt x="14238" y="1832"/>
                </a:lnTo>
                <a:lnTo>
                  <a:pt x="6828" y="6828"/>
                </a:lnTo>
                <a:lnTo>
                  <a:pt x="1832" y="14238"/>
                </a:lnTo>
                <a:lnTo>
                  <a:pt x="0" y="23313"/>
                </a:lnTo>
                <a:lnTo>
                  <a:pt x="1832" y="32388"/>
                </a:lnTo>
                <a:lnTo>
                  <a:pt x="6828" y="39799"/>
                </a:lnTo>
                <a:lnTo>
                  <a:pt x="14238" y="44795"/>
                </a:lnTo>
                <a:lnTo>
                  <a:pt x="23313" y="46628"/>
                </a:lnTo>
                <a:lnTo>
                  <a:pt x="128638" y="46628"/>
                </a:lnTo>
                <a:lnTo>
                  <a:pt x="137712" y="44795"/>
                </a:lnTo>
                <a:lnTo>
                  <a:pt x="145123" y="39799"/>
                </a:lnTo>
                <a:lnTo>
                  <a:pt x="150119" y="32388"/>
                </a:lnTo>
                <a:lnTo>
                  <a:pt x="151951" y="23313"/>
                </a:lnTo>
                <a:lnTo>
                  <a:pt x="150119" y="14238"/>
                </a:lnTo>
                <a:lnTo>
                  <a:pt x="145123" y="6828"/>
                </a:lnTo>
                <a:lnTo>
                  <a:pt x="137712" y="1832"/>
                </a:lnTo>
                <a:lnTo>
                  <a:pt x="12863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1270295" y="4580539"/>
            <a:ext cx="146682" cy="3589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1128750" y="4701444"/>
            <a:ext cx="157480" cy="16510"/>
          </a:xfrm>
          <a:custGeom>
            <a:avLst/>
            <a:gdLst/>
            <a:ahLst/>
            <a:cxnLst/>
            <a:rect l="l" t="t" r="r" b="b"/>
            <a:pathLst>
              <a:path w="157479" h="16510">
                <a:moveTo>
                  <a:pt x="0" y="16353"/>
                </a:moveTo>
                <a:lnTo>
                  <a:pt x="157265" y="16353"/>
                </a:lnTo>
                <a:lnTo>
                  <a:pt x="157265" y="0"/>
                </a:lnTo>
                <a:lnTo>
                  <a:pt x="0" y="0"/>
                </a:lnTo>
                <a:lnTo>
                  <a:pt x="0" y="1635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1123988" y="4696682"/>
            <a:ext cx="167005" cy="26034"/>
          </a:xfrm>
          <a:custGeom>
            <a:avLst/>
            <a:gdLst/>
            <a:ahLst/>
            <a:cxnLst/>
            <a:rect l="l" t="t" r="r" b="b"/>
            <a:pathLst>
              <a:path w="167004" h="26035">
                <a:moveTo>
                  <a:pt x="0" y="25879"/>
                </a:moveTo>
                <a:lnTo>
                  <a:pt x="166790" y="25879"/>
                </a:lnTo>
                <a:lnTo>
                  <a:pt x="166790" y="0"/>
                </a:lnTo>
                <a:lnTo>
                  <a:pt x="0" y="0"/>
                </a:lnTo>
                <a:lnTo>
                  <a:pt x="0" y="258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1131382" y="4806182"/>
            <a:ext cx="157480" cy="16510"/>
          </a:xfrm>
          <a:custGeom>
            <a:avLst/>
            <a:gdLst/>
            <a:ahLst/>
            <a:cxnLst/>
            <a:rect l="l" t="t" r="r" b="b"/>
            <a:pathLst>
              <a:path w="157479" h="16510">
                <a:moveTo>
                  <a:pt x="0" y="16353"/>
                </a:moveTo>
                <a:lnTo>
                  <a:pt x="157264" y="16353"/>
                </a:lnTo>
                <a:lnTo>
                  <a:pt x="157264" y="0"/>
                </a:lnTo>
                <a:lnTo>
                  <a:pt x="0" y="0"/>
                </a:lnTo>
                <a:lnTo>
                  <a:pt x="0" y="1635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1126620" y="4801420"/>
            <a:ext cx="167005" cy="26034"/>
          </a:xfrm>
          <a:custGeom>
            <a:avLst/>
            <a:gdLst/>
            <a:ahLst/>
            <a:cxnLst/>
            <a:rect l="l" t="t" r="r" b="b"/>
            <a:pathLst>
              <a:path w="167004" h="26035">
                <a:moveTo>
                  <a:pt x="0" y="25879"/>
                </a:moveTo>
                <a:lnTo>
                  <a:pt x="166790" y="25879"/>
                </a:lnTo>
                <a:lnTo>
                  <a:pt x="166790" y="0"/>
                </a:lnTo>
                <a:lnTo>
                  <a:pt x="0" y="0"/>
                </a:lnTo>
                <a:lnTo>
                  <a:pt x="0" y="258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1265031" y="4803243"/>
            <a:ext cx="152400" cy="46990"/>
          </a:xfrm>
          <a:custGeom>
            <a:avLst/>
            <a:gdLst/>
            <a:ahLst/>
            <a:cxnLst/>
            <a:rect l="l" t="t" r="r" b="b"/>
            <a:pathLst>
              <a:path w="152400" h="46989">
                <a:moveTo>
                  <a:pt x="128564" y="0"/>
                </a:moveTo>
                <a:lnTo>
                  <a:pt x="23436" y="0"/>
                </a:lnTo>
                <a:lnTo>
                  <a:pt x="14314" y="1841"/>
                </a:lnTo>
                <a:lnTo>
                  <a:pt x="6864" y="6864"/>
                </a:lnTo>
                <a:lnTo>
                  <a:pt x="1841" y="14313"/>
                </a:lnTo>
                <a:lnTo>
                  <a:pt x="0" y="23436"/>
                </a:lnTo>
                <a:lnTo>
                  <a:pt x="1841" y="32559"/>
                </a:lnTo>
                <a:lnTo>
                  <a:pt x="6864" y="40008"/>
                </a:lnTo>
                <a:lnTo>
                  <a:pt x="14314" y="45031"/>
                </a:lnTo>
                <a:lnTo>
                  <a:pt x="23436" y="46873"/>
                </a:lnTo>
                <a:lnTo>
                  <a:pt x="128564" y="46873"/>
                </a:lnTo>
                <a:lnTo>
                  <a:pt x="137687" y="45031"/>
                </a:lnTo>
                <a:lnTo>
                  <a:pt x="145136" y="40008"/>
                </a:lnTo>
                <a:lnTo>
                  <a:pt x="150159" y="32559"/>
                </a:lnTo>
                <a:lnTo>
                  <a:pt x="152001" y="23436"/>
                </a:lnTo>
                <a:lnTo>
                  <a:pt x="150159" y="14313"/>
                </a:lnTo>
                <a:lnTo>
                  <a:pt x="145136" y="6864"/>
                </a:lnTo>
                <a:lnTo>
                  <a:pt x="137687" y="1841"/>
                </a:lnTo>
                <a:lnTo>
                  <a:pt x="12856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1267567" y="4803243"/>
            <a:ext cx="146722" cy="4120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1265029" y="4693094"/>
            <a:ext cx="154940" cy="46990"/>
          </a:xfrm>
          <a:custGeom>
            <a:avLst/>
            <a:gdLst/>
            <a:ahLst/>
            <a:cxnLst/>
            <a:rect l="l" t="t" r="r" b="b"/>
            <a:pathLst>
              <a:path w="154940" h="46989">
                <a:moveTo>
                  <a:pt x="131221" y="0"/>
                </a:moveTo>
                <a:lnTo>
                  <a:pt x="23313" y="0"/>
                </a:lnTo>
                <a:lnTo>
                  <a:pt x="14238" y="1831"/>
                </a:lnTo>
                <a:lnTo>
                  <a:pt x="6828" y="6827"/>
                </a:lnTo>
                <a:lnTo>
                  <a:pt x="1832" y="14238"/>
                </a:lnTo>
                <a:lnTo>
                  <a:pt x="0" y="23313"/>
                </a:lnTo>
                <a:lnTo>
                  <a:pt x="1832" y="32387"/>
                </a:lnTo>
                <a:lnTo>
                  <a:pt x="6828" y="39798"/>
                </a:lnTo>
                <a:lnTo>
                  <a:pt x="14238" y="44794"/>
                </a:lnTo>
                <a:lnTo>
                  <a:pt x="23313" y="46626"/>
                </a:lnTo>
                <a:lnTo>
                  <a:pt x="131221" y="46626"/>
                </a:lnTo>
                <a:lnTo>
                  <a:pt x="140296" y="44794"/>
                </a:lnTo>
                <a:lnTo>
                  <a:pt x="147706" y="39798"/>
                </a:lnTo>
                <a:lnTo>
                  <a:pt x="152702" y="32387"/>
                </a:lnTo>
                <a:lnTo>
                  <a:pt x="154534" y="23313"/>
                </a:lnTo>
                <a:lnTo>
                  <a:pt x="152702" y="14238"/>
                </a:lnTo>
                <a:lnTo>
                  <a:pt x="147706" y="6827"/>
                </a:lnTo>
                <a:lnTo>
                  <a:pt x="140296" y="1831"/>
                </a:lnTo>
                <a:lnTo>
                  <a:pt x="13122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1267562" y="4379576"/>
            <a:ext cx="152001" cy="79510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1393812" y="4374814"/>
            <a:ext cx="27940" cy="805180"/>
          </a:xfrm>
          <a:custGeom>
            <a:avLst/>
            <a:gdLst/>
            <a:ahLst/>
            <a:cxnLst/>
            <a:rect l="l" t="t" r="r" b="b"/>
            <a:pathLst>
              <a:path w="27940" h="805179">
                <a:moveTo>
                  <a:pt x="0" y="804627"/>
                </a:moveTo>
                <a:lnTo>
                  <a:pt x="27934" y="804627"/>
                </a:lnTo>
                <a:lnTo>
                  <a:pt x="27934" y="0"/>
                </a:lnTo>
                <a:lnTo>
                  <a:pt x="0" y="0"/>
                </a:lnTo>
                <a:lnTo>
                  <a:pt x="0" y="80462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1415932" y="4580700"/>
            <a:ext cx="62327" cy="74117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1416720" y="4466916"/>
            <a:ext cx="64168" cy="8351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1413301" y="5138837"/>
            <a:ext cx="69165" cy="7063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1107711" y="5161108"/>
            <a:ext cx="314960" cy="52705"/>
          </a:xfrm>
          <a:custGeom>
            <a:avLst/>
            <a:gdLst/>
            <a:ahLst/>
            <a:cxnLst/>
            <a:rect l="l" t="t" r="r" b="b"/>
            <a:pathLst>
              <a:path w="314959" h="52704">
                <a:moveTo>
                  <a:pt x="288433" y="0"/>
                </a:moveTo>
                <a:lnTo>
                  <a:pt x="26098" y="0"/>
                </a:lnTo>
                <a:lnTo>
                  <a:pt x="15939" y="2050"/>
                </a:lnTo>
                <a:lnTo>
                  <a:pt x="7644" y="7643"/>
                </a:lnTo>
                <a:lnTo>
                  <a:pt x="2050" y="15939"/>
                </a:lnTo>
                <a:lnTo>
                  <a:pt x="0" y="26097"/>
                </a:lnTo>
                <a:lnTo>
                  <a:pt x="2051" y="36256"/>
                </a:lnTo>
                <a:lnTo>
                  <a:pt x="7644" y="44551"/>
                </a:lnTo>
                <a:lnTo>
                  <a:pt x="15941" y="50144"/>
                </a:lnTo>
                <a:lnTo>
                  <a:pt x="26098" y="52194"/>
                </a:lnTo>
                <a:lnTo>
                  <a:pt x="288434" y="52194"/>
                </a:lnTo>
                <a:lnTo>
                  <a:pt x="298591" y="50144"/>
                </a:lnTo>
                <a:lnTo>
                  <a:pt x="306886" y="44551"/>
                </a:lnTo>
                <a:lnTo>
                  <a:pt x="312479" y="36255"/>
                </a:lnTo>
                <a:lnTo>
                  <a:pt x="314530" y="26097"/>
                </a:lnTo>
                <a:lnTo>
                  <a:pt x="312479" y="15939"/>
                </a:lnTo>
                <a:lnTo>
                  <a:pt x="306887" y="7643"/>
                </a:lnTo>
                <a:lnTo>
                  <a:pt x="298591" y="2050"/>
                </a:lnTo>
                <a:lnTo>
                  <a:pt x="288433" y="0"/>
                </a:lnTo>
                <a:close/>
              </a:path>
            </a:pathLst>
          </a:custGeom>
          <a:solidFill>
            <a:srgbClr val="DDDDD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1107711" y="5161108"/>
            <a:ext cx="314960" cy="52705"/>
          </a:xfrm>
          <a:custGeom>
            <a:avLst/>
            <a:gdLst/>
            <a:ahLst/>
            <a:cxnLst/>
            <a:rect l="l" t="t" r="r" b="b"/>
            <a:pathLst>
              <a:path w="314959" h="52704">
                <a:moveTo>
                  <a:pt x="0" y="26097"/>
                </a:moveTo>
                <a:lnTo>
                  <a:pt x="2050" y="15939"/>
                </a:lnTo>
                <a:lnTo>
                  <a:pt x="7643" y="7643"/>
                </a:lnTo>
                <a:lnTo>
                  <a:pt x="15939" y="2050"/>
                </a:lnTo>
                <a:lnTo>
                  <a:pt x="26097" y="0"/>
                </a:lnTo>
                <a:lnTo>
                  <a:pt x="288432" y="0"/>
                </a:lnTo>
                <a:lnTo>
                  <a:pt x="298591" y="2050"/>
                </a:lnTo>
                <a:lnTo>
                  <a:pt x="306886" y="7643"/>
                </a:lnTo>
                <a:lnTo>
                  <a:pt x="312479" y="15939"/>
                </a:lnTo>
                <a:lnTo>
                  <a:pt x="314530" y="26097"/>
                </a:lnTo>
                <a:lnTo>
                  <a:pt x="312479" y="36256"/>
                </a:lnTo>
                <a:lnTo>
                  <a:pt x="306886" y="44551"/>
                </a:lnTo>
                <a:lnTo>
                  <a:pt x="298590" y="50144"/>
                </a:lnTo>
                <a:lnTo>
                  <a:pt x="288432" y="52195"/>
                </a:lnTo>
                <a:lnTo>
                  <a:pt x="26097" y="52195"/>
                </a:lnTo>
                <a:lnTo>
                  <a:pt x="15939" y="50144"/>
                </a:lnTo>
                <a:lnTo>
                  <a:pt x="7643" y="44551"/>
                </a:lnTo>
                <a:lnTo>
                  <a:pt x="2050" y="36255"/>
                </a:lnTo>
                <a:lnTo>
                  <a:pt x="0" y="26097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1126122" y="5174678"/>
            <a:ext cx="280342" cy="27489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1126121" y="5174678"/>
            <a:ext cx="280670" cy="27940"/>
          </a:xfrm>
          <a:custGeom>
            <a:avLst/>
            <a:gdLst/>
            <a:ahLst/>
            <a:cxnLst/>
            <a:rect l="l" t="t" r="r" b="b"/>
            <a:pathLst>
              <a:path w="280670" h="27939">
                <a:moveTo>
                  <a:pt x="0" y="13744"/>
                </a:moveTo>
                <a:lnTo>
                  <a:pt x="0" y="6153"/>
                </a:lnTo>
                <a:lnTo>
                  <a:pt x="6153" y="0"/>
                </a:lnTo>
                <a:lnTo>
                  <a:pt x="13744" y="0"/>
                </a:lnTo>
                <a:lnTo>
                  <a:pt x="266597" y="0"/>
                </a:lnTo>
                <a:lnTo>
                  <a:pt x="274188" y="0"/>
                </a:lnTo>
                <a:lnTo>
                  <a:pt x="280342" y="6153"/>
                </a:lnTo>
                <a:lnTo>
                  <a:pt x="280342" y="13744"/>
                </a:lnTo>
                <a:lnTo>
                  <a:pt x="280342" y="21335"/>
                </a:lnTo>
                <a:lnTo>
                  <a:pt x="274188" y="27489"/>
                </a:lnTo>
                <a:lnTo>
                  <a:pt x="266597" y="27489"/>
                </a:lnTo>
                <a:lnTo>
                  <a:pt x="13744" y="27489"/>
                </a:lnTo>
                <a:lnTo>
                  <a:pt x="6153" y="27489"/>
                </a:lnTo>
                <a:lnTo>
                  <a:pt x="0" y="21335"/>
                </a:lnTo>
                <a:lnTo>
                  <a:pt x="0" y="13744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1152158" y="5059154"/>
            <a:ext cx="41910" cy="49530"/>
          </a:xfrm>
          <a:custGeom>
            <a:avLst/>
            <a:gdLst/>
            <a:ahLst/>
            <a:cxnLst/>
            <a:rect l="l" t="t" r="r" b="b"/>
            <a:pathLst>
              <a:path w="41909" h="49529">
                <a:moveTo>
                  <a:pt x="20906" y="0"/>
                </a:moveTo>
                <a:lnTo>
                  <a:pt x="12768" y="1941"/>
                </a:lnTo>
                <a:lnTo>
                  <a:pt x="6123" y="7236"/>
                </a:lnTo>
                <a:lnTo>
                  <a:pt x="1642" y="15088"/>
                </a:lnTo>
                <a:lnTo>
                  <a:pt x="0" y="24705"/>
                </a:lnTo>
                <a:lnTo>
                  <a:pt x="1642" y="34321"/>
                </a:lnTo>
                <a:lnTo>
                  <a:pt x="6123" y="42174"/>
                </a:lnTo>
                <a:lnTo>
                  <a:pt x="12768" y="47469"/>
                </a:lnTo>
                <a:lnTo>
                  <a:pt x="20906" y="49411"/>
                </a:lnTo>
                <a:lnTo>
                  <a:pt x="29044" y="47469"/>
                </a:lnTo>
                <a:lnTo>
                  <a:pt x="35690" y="42174"/>
                </a:lnTo>
                <a:lnTo>
                  <a:pt x="40171" y="34321"/>
                </a:lnTo>
                <a:lnTo>
                  <a:pt x="41814" y="24705"/>
                </a:lnTo>
                <a:lnTo>
                  <a:pt x="40171" y="15088"/>
                </a:lnTo>
                <a:lnTo>
                  <a:pt x="35690" y="7236"/>
                </a:lnTo>
                <a:lnTo>
                  <a:pt x="29044" y="1941"/>
                </a:lnTo>
                <a:lnTo>
                  <a:pt x="20906" y="0"/>
                </a:lnTo>
                <a:close/>
              </a:path>
            </a:pathLst>
          </a:custGeom>
          <a:solidFill>
            <a:srgbClr val="33CC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1199494" y="5059154"/>
            <a:ext cx="41910" cy="49530"/>
          </a:xfrm>
          <a:custGeom>
            <a:avLst/>
            <a:gdLst/>
            <a:ahLst/>
            <a:cxnLst/>
            <a:rect l="l" t="t" r="r" b="b"/>
            <a:pathLst>
              <a:path w="41909" h="49529">
                <a:moveTo>
                  <a:pt x="20906" y="0"/>
                </a:moveTo>
                <a:lnTo>
                  <a:pt x="12768" y="1941"/>
                </a:lnTo>
                <a:lnTo>
                  <a:pt x="6123" y="7236"/>
                </a:lnTo>
                <a:lnTo>
                  <a:pt x="1642" y="15088"/>
                </a:lnTo>
                <a:lnTo>
                  <a:pt x="0" y="24705"/>
                </a:lnTo>
                <a:lnTo>
                  <a:pt x="1642" y="34321"/>
                </a:lnTo>
                <a:lnTo>
                  <a:pt x="6123" y="42174"/>
                </a:lnTo>
                <a:lnTo>
                  <a:pt x="12768" y="47469"/>
                </a:lnTo>
                <a:lnTo>
                  <a:pt x="20906" y="49411"/>
                </a:lnTo>
                <a:lnTo>
                  <a:pt x="29044" y="47469"/>
                </a:lnTo>
                <a:lnTo>
                  <a:pt x="35690" y="42174"/>
                </a:lnTo>
                <a:lnTo>
                  <a:pt x="40171" y="34321"/>
                </a:lnTo>
                <a:lnTo>
                  <a:pt x="41814" y="24705"/>
                </a:lnTo>
                <a:lnTo>
                  <a:pt x="40171" y="15088"/>
                </a:lnTo>
                <a:lnTo>
                  <a:pt x="35690" y="7236"/>
                </a:lnTo>
                <a:lnTo>
                  <a:pt x="29044" y="1941"/>
                </a:lnTo>
                <a:lnTo>
                  <a:pt x="2090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1243938" y="5059154"/>
            <a:ext cx="41910" cy="49530"/>
          </a:xfrm>
          <a:custGeom>
            <a:avLst/>
            <a:gdLst/>
            <a:ahLst/>
            <a:cxnLst/>
            <a:rect l="l" t="t" r="r" b="b"/>
            <a:pathLst>
              <a:path w="41909" h="49529">
                <a:moveTo>
                  <a:pt x="20908" y="0"/>
                </a:moveTo>
                <a:lnTo>
                  <a:pt x="12769" y="1941"/>
                </a:lnTo>
                <a:lnTo>
                  <a:pt x="6123" y="7236"/>
                </a:lnTo>
                <a:lnTo>
                  <a:pt x="1642" y="15088"/>
                </a:lnTo>
                <a:lnTo>
                  <a:pt x="0" y="24705"/>
                </a:lnTo>
                <a:lnTo>
                  <a:pt x="1642" y="34321"/>
                </a:lnTo>
                <a:lnTo>
                  <a:pt x="6123" y="42174"/>
                </a:lnTo>
                <a:lnTo>
                  <a:pt x="12769" y="47469"/>
                </a:lnTo>
                <a:lnTo>
                  <a:pt x="20908" y="49411"/>
                </a:lnTo>
                <a:lnTo>
                  <a:pt x="29046" y="47469"/>
                </a:lnTo>
                <a:lnTo>
                  <a:pt x="35691" y="42174"/>
                </a:lnTo>
                <a:lnTo>
                  <a:pt x="40171" y="34321"/>
                </a:lnTo>
                <a:lnTo>
                  <a:pt x="41814" y="24705"/>
                </a:lnTo>
                <a:lnTo>
                  <a:pt x="40171" y="15088"/>
                </a:lnTo>
                <a:lnTo>
                  <a:pt x="35691" y="7236"/>
                </a:lnTo>
                <a:lnTo>
                  <a:pt x="29046" y="1941"/>
                </a:lnTo>
                <a:lnTo>
                  <a:pt x="20908" y="0"/>
                </a:lnTo>
                <a:close/>
              </a:path>
            </a:pathLst>
          </a:custGeom>
          <a:solidFill>
            <a:srgbClr val="33CC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1351500" y="4869512"/>
            <a:ext cx="21590" cy="264160"/>
          </a:xfrm>
          <a:custGeom>
            <a:avLst/>
            <a:gdLst/>
            <a:ahLst/>
            <a:cxnLst/>
            <a:rect l="l" t="t" r="r" b="b"/>
            <a:pathLst>
              <a:path w="21590" h="264160">
                <a:moveTo>
                  <a:pt x="0" y="264106"/>
                </a:moveTo>
                <a:lnTo>
                  <a:pt x="21038" y="264106"/>
                </a:lnTo>
                <a:lnTo>
                  <a:pt x="21038" y="0"/>
                </a:lnTo>
                <a:lnTo>
                  <a:pt x="0" y="0"/>
                </a:lnTo>
                <a:lnTo>
                  <a:pt x="0" y="264106"/>
                </a:lnTo>
                <a:close/>
              </a:path>
            </a:pathLst>
          </a:custGeom>
          <a:solidFill>
            <a:srgbClr val="29292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1346737" y="4864750"/>
            <a:ext cx="31115" cy="273685"/>
          </a:xfrm>
          <a:custGeom>
            <a:avLst/>
            <a:gdLst/>
            <a:ahLst/>
            <a:cxnLst/>
            <a:rect l="l" t="t" r="r" b="b"/>
            <a:pathLst>
              <a:path w="31115" h="273685">
                <a:moveTo>
                  <a:pt x="0" y="273631"/>
                </a:moveTo>
                <a:lnTo>
                  <a:pt x="30564" y="273631"/>
                </a:lnTo>
                <a:lnTo>
                  <a:pt x="30564" y="0"/>
                </a:lnTo>
                <a:lnTo>
                  <a:pt x="0" y="0"/>
                </a:lnTo>
                <a:lnTo>
                  <a:pt x="0" y="27363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10295473" y="5153661"/>
            <a:ext cx="15017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i="1" spc="-5">
                <a:solidFill>
                  <a:srgbClr val="000099"/>
                </a:solidFill>
                <a:latin typeface="Arial"/>
                <a:cs typeface="Arial"/>
              </a:rPr>
              <a:t>destination</a:t>
            </a:r>
            <a:endParaRPr sz="2400">
              <a:latin typeface="Arial"/>
              <a:cs typeface="Arial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9201911" y="838200"/>
            <a:ext cx="1850136" cy="409346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43" name="object 4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483495"/>
              </p:ext>
            </p:extLst>
          </p:nvPr>
        </p:nvGraphicFramePr>
        <p:xfrm>
          <a:off x="9252132" y="980860"/>
          <a:ext cx="1649095" cy="387098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490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05499">
                <a:tc>
                  <a:txBody>
                    <a:bodyPr/>
                    <a:lstStyle/>
                    <a:p>
                      <a:pPr marL="26670" algn="ctr">
                        <a:lnSpc>
                          <a:spcPct val="100000"/>
                        </a:lnSpc>
                        <a:spcBef>
                          <a:spcPts val="1260"/>
                        </a:spcBef>
                      </a:pPr>
                      <a:r>
                        <a:rPr sz="2400" spc="-10">
                          <a:latin typeface="Calibri"/>
                          <a:cs typeface="Calibri"/>
                        </a:rPr>
                        <a:t>application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6002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6977">
                <a:tc>
                  <a:txBody>
                    <a:bodyPr/>
                    <a:lstStyle/>
                    <a:p>
                      <a:pPr marL="27305" algn="ctr">
                        <a:lnSpc>
                          <a:spcPct val="100000"/>
                        </a:lnSpc>
                        <a:spcBef>
                          <a:spcPts val="1130"/>
                        </a:spcBef>
                      </a:pPr>
                      <a:r>
                        <a:rPr sz="2400" spc="-10">
                          <a:latin typeface="Calibri"/>
                          <a:cs typeface="Calibri"/>
                        </a:rPr>
                        <a:t>transport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4351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7014">
                <a:tc>
                  <a:txBody>
                    <a:bodyPr/>
                    <a:lstStyle/>
                    <a:p>
                      <a:pPr marL="27305" algn="ctr">
                        <a:lnSpc>
                          <a:spcPct val="100000"/>
                        </a:lnSpc>
                        <a:spcBef>
                          <a:spcPts val="1050"/>
                        </a:spcBef>
                      </a:pPr>
                      <a:r>
                        <a:rPr sz="2400" spc="-10">
                          <a:latin typeface="Calibri"/>
                          <a:cs typeface="Calibri"/>
                        </a:rPr>
                        <a:t>network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3335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81989">
                <a:tc>
                  <a:txBody>
                    <a:bodyPr/>
                    <a:lstStyle/>
                    <a:p>
                      <a:pPr marL="27305" algn="ctr">
                        <a:lnSpc>
                          <a:spcPct val="100000"/>
                        </a:lnSpc>
                        <a:spcBef>
                          <a:spcPts val="1440"/>
                        </a:spcBef>
                      </a:pPr>
                      <a:r>
                        <a:rPr sz="2400" spc="-5">
                          <a:latin typeface="Calibri"/>
                          <a:cs typeface="Calibri"/>
                        </a:rPr>
                        <a:t>link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8288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49504">
                <a:tc>
                  <a:txBody>
                    <a:bodyPr/>
                    <a:lstStyle/>
                    <a:p>
                      <a:pPr marL="26670" algn="ctr">
                        <a:lnSpc>
                          <a:spcPct val="100000"/>
                        </a:lnSpc>
                        <a:spcBef>
                          <a:spcPts val="1495"/>
                        </a:spcBef>
                      </a:pPr>
                      <a:r>
                        <a:rPr sz="2400" spc="-15">
                          <a:latin typeface="Calibri"/>
                          <a:cs typeface="Calibri"/>
                        </a:rPr>
                        <a:t>physical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89865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4" name="object 44"/>
          <p:cNvSpPr/>
          <p:nvPr/>
        </p:nvSpPr>
        <p:spPr>
          <a:xfrm>
            <a:off x="4191000" y="2105378"/>
            <a:ext cx="281305" cy="320040"/>
          </a:xfrm>
          <a:custGeom>
            <a:avLst/>
            <a:gdLst/>
            <a:ahLst/>
            <a:cxnLst/>
            <a:rect l="l" t="t" r="r" b="b"/>
            <a:pathLst>
              <a:path w="281304" h="257175">
                <a:moveTo>
                  <a:pt x="0" y="0"/>
                </a:moveTo>
                <a:lnTo>
                  <a:pt x="280988" y="0"/>
                </a:lnTo>
                <a:lnTo>
                  <a:pt x="280988" y="257175"/>
                </a:lnTo>
                <a:lnTo>
                  <a:pt x="0" y="257175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00"/>
          </a:p>
        </p:txBody>
      </p:sp>
      <p:sp>
        <p:nvSpPr>
          <p:cNvPr id="45" name="object 45"/>
          <p:cNvSpPr txBox="1"/>
          <p:nvPr/>
        </p:nvSpPr>
        <p:spPr>
          <a:xfrm>
            <a:off x="4207668" y="2103748"/>
            <a:ext cx="247650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600">
                <a:latin typeface="Arial"/>
                <a:cs typeface="Arial"/>
              </a:rPr>
              <a:t>H</a:t>
            </a:r>
            <a:r>
              <a:rPr sz="1600" baseline="-13888">
                <a:latin typeface="Arial"/>
                <a:cs typeface="Arial"/>
              </a:rPr>
              <a:t>t</a:t>
            </a:r>
          </a:p>
        </p:txBody>
      </p:sp>
      <p:sp>
        <p:nvSpPr>
          <p:cNvPr id="46" name="object 46"/>
          <p:cNvSpPr/>
          <p:nvPr/>
        </p:nvSpPr>
        <p:spPr>
          <a:xfrm>
            <a:off x="4470401" y="2105377"/>
            <a:ext cx="495300" cy="320040"/>
          </a:xfrm>
          <a:custGeom>
            <a:avLst/>
            <a:gdLst/>
            <a:ahLst/>
            <a:cxnLst/>
            <a:rect l="l" t="t" r="r" b="b"/>
            <a:pathLst>
              <a:path w="495300" h="257175">
                <a:moveTo>
                  <a:pt x="0" y="0"/>
                </a:moveTo>
                <a:lnTo>
                  <a:pt x="495300" y="0"/>
                </a:lnTo>
                <a:lnTo>
                  <a:pt x="495300" y="257175"/>
                </a:lnTo>
                <a:lnTo>
                  <a:pt x="0" y="257175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00"/>
          </a:p>
        </p:txBody>
      </p:sp>
      <p:sp>
        <p:nvSpPr>
          <p:cNvPr id="47" name="object 47"/>
          <p:cNvSpPr txBox="1"/>
          <p:nvPr/>
        </p:nvSpPr>
        <p:spPr>
          <a:xfrm>
            <a:off x="4664868" y="2106797"/>
            <a:ext cx="281304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>
                <a:latin typeface="Arial"/>
                <a:cs typeface="Arial"/>
              </a:rPr>
              <a:t>M</a:t>
            </a:r>
            <a:r>
              <a:rPr lang="en-US" sz="1600" baseline="-25000">
                <a:latin typeface="Arial"/>
                <a:cs typeface="Arial"/>
              </a:rPr>
              <a:t>i</a:t>
            </a:r>
            <a:endParaRPr sz="1600">
              <a:latin typeface="Arial"/>
              <a:cs typeface="Arial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4760371" y="944030"/>
            <a:ext cx="495300" cy="338328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19050" rIns="0" bIns="0" rtlCol="0">
            <a:spAutoFit/>
          </a:bodyPr>
          <a:lstStyle/>
          <a:p>
            <a:pPr marL="207010">
              <a:lnSpc>
                <a:spcPct val="100000"/>
              </a:lnSpc>
              <a:spcBef>
                <a:spcPts val="150"/>
              </a:spcBef>
            </a:pPr>
            <a:r>
              <a:rPr sz="1600">
                <a:latin typeface="Arial"/>
                <a:cs typeface="Arial"/>
              </a:rPr>
              <a:t>M</a:t>
            </a:r>
          </a:p>
        </p:txBody>
      </p:sp>
      <p:graphicFrame>
        <p:nvGraphicFramePr>
          <p:cNvPr id="49" name="object 4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8126465"/>
              </p:ext>
            </p:extLst>
          </p:nvPr>
        </p:nvGraphicFramePr>
        <p:xfrm>
          <a:off x="4379106" y="2864078"/>
          <a:ext cx="1028479" cy="26922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94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52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38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69226">
                <a:tc>
                  <a:txBody>
                    <a:bodyPr/>
                    <a:lstStyle/>
                    <a:p>
                      <a:pPr marL="40640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sz="1600">
                          <a:latin typeface="Arial"/>
                          <a:cs typeface="Arial"/>
                        </a:rPr>
                        <a:t>H</a:t>
                      </a:r>
                      <a:r>
                        <a:rPr sz="1600" baseline="-13888">
                          <a:latin typeface="Arial"/>
                          <a:cs typeface="Arial"/>
                        </a:rPr>
                        <a:t>n</a:t>
                      </a:r>
                    </a:p>
                  </a:txBody>
                  <a:tcPr marL="0" marR="0" marT="57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7465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1600">
                          <a:latin typeface="Arial"/>
                          <a:cs typeface="Arial"/>
                        </a:rPr>
                        <a:t>H</a:t>
                      </a:r>
                      <a:r>
                        <a:rPr sz="1600" baseline="-13888">
                          <a:latin typeface="Arial"/>
                          <a:cs typeface="Arial"/>
                        </a:rPr>
                        <a:t>t</a:t>
                      </a:r>
                    </a:p>
                  </a:txBody>
                  <a:tcPr marL="0" marR="0" marT="82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00">
                        <a:lnSpc>
                          <a:spcPct val="100000"/>
                        </a:lnSpc>
                        <a:spcBef>
                          <a:spcPts val="114"/>
                        </a:spcBef>
                      </a:pPr>
                      <a:r>
                        <a:rPr sz="1600">
                          <a:latin typeface="Arial"/>
                          <a:cs typeface="Arial"/>
                        </a:rPr>
                        <a:t>M</a:t>
                      </a:r>
                      <a:r>
                        <a:rPr lang="en-US" sz="1600" baseline="-25000">
                          <a:latin typeface="Arial"/>
                          <a:cs typeface="Arial"/>
                        </a:rPr>
                        <a:t>i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1460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0" name="object 50"/>
          <p:cNvSpPr/>
          <p:nvPr/>
        </p:nvSpPr>
        <p:spPr>
          <a:xfrm>
            <a:off x="7619977" y="901859"/>
            <a:ext cx="1278255" cy="3812540"/>
          </a:xfrm>
          <a:custGeom>
            <a:avLst/>
            <a:gdLst/>
            <a:ahLst/>
            <a:cxnLst/>
            <a:rect l="l" t="t" r="r" b="b"/>
            <a:pathLst>
              <a:path w="1278254" h="3812540">
                <a:moveTo>
                  <a:pt x="1184742" y="3174644"/>
                </a:moveTo>
                <a:lnTo>
                  <a:pt x="0" y="3772670"/>
                </a:lnTo>
                <a:lnTo>
                  <a:pt x="20030" y="3812352"/>
                </a:lnTo>
                <a:lnTo>
                  <a:pt x="1229156" y="3202016"/>
                </a:lnTo>
                <a:lnTo>
                  <a:pt x="1229174" y="3188301"/>
                </a:lnTo>
                <a:lnTo>
                  <a:pt x="1184724" y="3188301"/>
                </a:lnTo>
                <a:lnTo>
                  <a:pt x="1184742" y="3174644"/>
                </a:lnTo>
                <a:close/>
              </a:path>
              <a:path w="1278254" h="3812540">
                <a:moveTo>
                  <a:pt x="1196934" y="3168489"/>
                </a:moveTo>
                <a:lnTo>
                  <a:pt x="1184742" y="3174644"/>
                </a:lnTo>
                <a:lnTo>
                  <a:pt x="1184724" y="3188301"/>
                </a:lnTo>
                <a:lnTo>
                  <a:pt x="1196934" y="3168489"/>
                </a:lnTo>
                <a:close/>
              </a:path>
              <a:path w="1278254" h="3812540">
                <a:moveTo>
                  <a:pt x="1229200" y="3168489"/>
                </a:moveTo>
                <a:lnTo>
                  <a:pt x="1196934" y="3168489"/>
                </a:lnTo>
                <a:lnTo>
                  <a:pt x="1184724" y="3188301"/>
                </a:lnTo>
                <a:lnTo>
                  <a:pt x="1229174" y="3188301"/>
                </a:lnTo>
                <a:lnTo>
                  <a:pt x="1229200" y="3168489"/>
                </a:lnTo>
                <a:close/>
              </a:path>
              <a:path w="1278254" h="3812540">
                <a:moveTo>
                  <a:pt x="1188736" y="88871"/>
                </a:moveTo>
                <a:lnTo>
                  <a:pt x="1184742" y="3174644"/>
                </a:lnTo>
                <a:lnTo>
                  <a:pt x="1196934" y="3168489"/>
                </a:lnTo>
                <a:lnTo>
                  <a:pt x="1229200" y="3168489"/>
                </a:lnTo>
                <a:lnTo>
                  <a:pt x="1233186" y="88928"/>
                </a:lnTo>
                <a:lnTo>
                  <a:pt x="1188736" y="88871"/>
                </a:lnTo>
                <a:close/>
              </a:path>
              <a:path w="1278254" h="3812540">
                <a:moveTo>
                  <a:pt x="1260924" y="66641"/>
                </a:moveTo>
                <a:lnTo>
                  <a:pt x="1188765" y="66641"/>
                </a:lnTo>
                <a:lnTo>
                  <a:pt x="1233215" y="66699"/>
                </a:lnTo>
                <a:lnTo>
                  <a:pt x="1233186" y="88928"/>
                </a:lnTo>
                <a:lnTo>
                  <a:pt x="1277637" y="88986"/>
                </a:lnTo>
                <a:lnTo>
                  <a:pt x="1260924" y="66641"/>
                </a:lnTo>
                <a:close/>
              </a:path>
              <a:path w="1278254" h="3812540">
                <a:moveTo>
                  <a:pt x="1188765" y="66641"/>
                </a:moveTo>
                <a:lnTo>
                  <a:pt x="1188736" y="88871"/>
                </a:lnTo>
                <a:lnTo>
                  <a:pt x="1233186" y="88928"/>
                </a:lnTo>
                <a:lnTo>
                  <a:pt x="1233215" y="66699"/>
                </a:lnTo>
                <a:lnTo>
                  <a:pt x="1188765" y="66641"/>
                </a:lnTo>
                <a:close/>
              </a:path>
              <a:path w="1278254" h="3812540">
                <a:moveTo>
                  <a:pt x="1211077" y="0"/>
                </a:moveTo>
                <a:lnTo>
                  <a:pt x="1144287" y="88813"/>
                </a:lnTo>
                <a:lnTo>
                  <a:pt x="1188736" y="88871"/>
                </a:lnTo>
                <a:lnTo>
                  <a:pt x="1188765" y="66641"/>
                </a:lnTo>
                <a:lnTo>
                  <a:pt x="1260924" y="66641"/>
                </a:lnTo>
                <a:lnTo>
                  <a:pt x="1211077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7953622" y="3515768"/>
            <a:ext cx="1210945" cy="389890"/>
          </a:xfrm>
          <a:custGeom>
            <a:avLst/>
            <a:gdLst/>
            <a:ahLst/>
            <a:cxnLst/>
            <a:rect l="l" t="t" r="r" b="b"/>
            <a:pathLst>
              <a:path w="1210945" h="389889">
                <a:moveTo>
                  <a:pt x="0" y="0"/>
                </a:moveTo>
                <a:lnTo>
                  <a:pt x="1210364" y="0"/>
                </a:lnTo>
                <a:lnTo>
                  <a:pt x="1210364" y="389743"/>
                </a:lnTo>
                <a:lnTo>
                  <a:pt x="0" y="389743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7693324" y="3561143"/>
            <a:ext cx="1381125" cy="257175"/>
          </a:xfrm>
          <a:custGeom>
            <a:avLst/>
            <a:gdLst/>
            <a:ahLst/>
            <a:cxnLst/>
            <a:rect l="l" t="t" r="r" b="b"/>
            <a:pathLst>
              <a:path w="1381125" h="257175">
                <a:moveTo>
                  <a:pt x="0" y="0"/>
                </a:moveTo>
                <a:lnTo>
                  <a:pt x="1381126" y="0"/>
                </a:lnTo>
                <a:lnTo>
                  <a:pt x="1381126" y="257174"/>
                </a:lnTo>
                <a:lnTo>
                  <a:pt x="0" y="25717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53" name="object 5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5965317"/>
              </p:ext>
            </p:extLst>
          </p:nvPr>
        </p:nvGraphicFramePr>
        <p:xfrm>
          <a:off x="7688562" y="3613530"/>
          <a:ext cx="1249693" cy="2571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14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01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39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4414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57175">
                <a:tc>
                  <a:txBody>
                    <a:bodyPr/>
                    <a:lstStyle/>
                    <a:p>
                      <a:pPr marL="86995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1400" baseline="-25000">
                          <a:latin typeface="Arial"/>
                          <a:cs typeface="Arial"/>
                        </a:rPr>
                        <a:t>H</a:t>
                      </a:r>
                      <a:r>
                        <a:rPr sz="1800" baseline="-25000">
                          <a:latin typeface="Arial"/>
                          <a:cs typeface="Arial"/>
                        </a:rPr>
                        <a:t>l</a:t>
                      </a:r>
                    </a:p>
                  </a:txBody>
                  <a:tcPr marL="0" marR="0" marT="127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5565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400" baseline="-25000">
                          <a:latin typeface="Arial"/>
                          <a:cs typeface="Arial"/>
                        </a:rPr>
                        <a:t>H</a:t>
                      </a:r>
                      <a:r>
                        <a:rPr sz="1800" baseline="-25000">
                          <a:latin typeface="Arial"/>
                          <a:cs typeface="Arial"/>
                        </a:rPr>
                        <a:t>n</a:t>
                      </a:r>
                    </a:p>
                  </a:txBody>
                  <a:tcPr marL="0" marR="0" marT="38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7465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1400" baseline="-25000">
                          <a:latin typeface="Arial"/>
                          <a:cs typeface="Arial"/>
                        </a:rPr>
                        <a:t>H</a:t>
                      </a:r>
                      <a:r>
                        <a:rPr sz="1800" baseline="-25000">
                          <a:latin typeface="Arial"/>
                          <a:cs typeface="Arial"/>
                        </a:rPr>
                        <a:t>t</a:t>
                      </a:r>
                    </a:p>
                  </a:txBody>
                  <a:tcPr marL="0" marR="0" marT="69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00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sz="1400" baseline="-25000">
                          <a:latin typeface="Arial"/>
                          <a:cs typeface="Arial"/>
                        </a:rPr>
                        <a:t>M</a:t>
                      </a:r>
                      <a:r>
                        <a:rPr lang="en-US" sz="1400" baseline="-25000">
                          <a:latin typeface="Arial"/>
                          <a:cs typeface="Arial"/>
                        </a:rPr>
                        <a:t>i</a:t>
                      </a:r>
                      <a:endParaRPr sz="1400" baseline="-25000">
                        <a:latin typeface="Arial"/>
                        <a:cs typeface="Arial"/>
                      </a:endParaRPr>
                    </a:p>
                  </a:txBody>
                  <a:tcPr marL="0" marR="0" marT="158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4" name="object 54"/>
          <p:cNvSpPr/>
          <p:nvPr/>
        </p:nvSpPr>
        <p:spPr>
          <a:xfrm>
            <a:off x="8015520" y="2815184"/>
            <a:ext cx="1057275" cy="257175"/>
          </a:xfrm>
          <a:custGeom>
            <a:avLst/>
            <a:gdLst/>
            <a:ahLst/>
            <a:cxnLst/>
            <a:rect l="l" t="t" r="r" b="b"/>
            <a:pathLst>
              <a:path w="1057275" h="257175">
                <a:moveTo>
                  <a:pt x="0" y="0"/>
                </a:moveTo>
                <a:lnTo>
                  <a:pt x="1057275" y="0"/>
                </a:lnTo>
                <a:lnTo>
                  <a:pt x="1057275" y="257175"/>
                </a:lnTo>
                <a:lnTo>
                  <a:pt x="0" y="25717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8015520" y="2815184"/>
            <a:ext cx="1057275" cy="257175"/>
          </a:xfrm>
          <a:custGeom>
            <a:avLst/>
            <a:gdLst/>
            <a:ahLst/>
            <a:cxnLst/>
            <a:rect l="l" t="t" r="r" b="b"/>
            <a:pathLst>
              <a:path w="1057275" h="257175">
                <a:moveTo>
                  <a:pt x="0" y="0"/>
                </a:moveTo>
                <a:lnTo>
                  <a:pt x="1057276" y="0"/>
                </a:lnTo>
                <a:lnTo>
                  <a:pt x="1057276" y="257175"/>
                </a:lnTo>
                <a:lnTo>
                  <a:pt x="0" y="257175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 txBox="1"/>
          <p:nvPr/>
        </p:nvSpPr>
        <p:spPr>
          <a:xfrm>
            <a:off x="8760058" y="2817877"/>
            <a:ext cx="25943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>
                <a:latin typeface="Arial"/>
                <a:cs typeface="Arial"/>
              </a:rPr>
              <a:t>M</a:t>
            </a:r>
            <a:r>
              <a:rPr lang="en-US" sz="1400" baseline="-25000">
                <a:latin typeface="Arial"/>
                <a:cs typeface="Arial"/>
              </a:rPr>
              <a:t>i</a:t>
            </a:r>
            <a:endParaRPr sz="1400">
              <a:latin typeface="Arial"/>
              <a:cs typeface="Arial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8018390" y="2808733"/>
            <a:ext cx="53022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400">
                <a:latin typeface="Arial"/>
                <a:cs typeface="Arial"/>
              </a:rPr>
              <a:t>H</a:t>
            </a:r>
            <a:r>
              <a:rPr sz="1800" baseline="-13888">
                <a:latin typeface="Arial"/>
                <a:cs typeface="Arial"/>
              </a:rPr>
              <a:t>n</a:t>
            </a:r>
            <a:r>
              <a:rPr sz="1800" spc="217" baseline="-13888">
                <a:latin typeface="Arial"/>
                <a:cs typeface="Arial"/>
              </a:rPr>
              <a:t> </a:t>
            </a:r>
            <a:r>
              <a:rPr sz="1400">
                <a:latin typeface="Arial"/>
                <a:cs typeface="Arial"/>
              </a:rPr>
              <a:t>H</a:t>
            </a:r>
            <a:r>
              <a:rPr sz="1800" baseline="-13888">
                <a:latin typeface="Arial"/>
                <a:cs typeface="Arial"/>
              </a:rPr>
              <a:t>t</a:t>
            </a:r>
          </a:p>
        </p:txBody>
      </p:sp>
      <p:sp>
        <p:nvSpPr>
          <p:cNvPr id="58" name="object 58"/>
          <p:cNvSpPr/>
          <p:nvPr/>
        </p:nvSpPr>
        <p:spPr>
          <a:xfrm>
            <a:off x="8581862" y="2815184"/>
            <a:ext cx="0" cy="257175"/>
          </a:xfrm>
          <a:custGeom>
            <a:avLst/>
            <a:gdLst/>
            <a:ahLst/>
            <a:cxnLst/>
            <a:rect l="l" t="t" r="r" b="b"/>
            <a:pathLst>
              <a:path h="257175">
                <a:moveTo>
                  <a:pt x="0" y="0"/>
                </a:moveTo>
                <a:lnTo>
                  <a:pt x="1" y="257175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8301362" y="2813472"/>
            <a:ext cx="0" cy="257175"/>
          </a:xfrm>
          <a:custGeom>
            <a:avLst/>
            <a:gdLst/>
            <a:ahLst/>
            <a:cxnLst/>
            <a:rect l="l" t="t" r="r" b="b"/>
            <a:pathLst>
              <a:path h="257175">
                <a:moveTo>
                  <a:pt x="0" y="0"/>
                </a:moveTo>
                <a:lnTo>
                  <a:pt x="1" y="257175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8265786" y="2105379"/>
            <a:ext cx="281305" cy="257175"/>
          </a:xfrm>
          <a:custGeom>
            <a:avLst/>
            <a:gdLst/>
            <a:ahLst/>
            <a:cxnLst/>
            <a:rect l="l" t="t" r="r" b="b"/>
            <a:pathLst>
              <a:path w="281304" h="257175">
                <a:moveTo>
                  <a:pt x="0" y="0"/>
                </a:moveTo>
                <a:lnTo>
                  <a:pt x="280988" y="0"/>
                </a:lnTo>
                <a:lnTo>
                  <a:pt x="280988" y="257175"/>
                </a:lnTo>
                <a:lnTo>
                  <a:pt x="0" y="25717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8265786" y="2105379"/>
            <a:ext cx="281305" cy="257175"/>
          </a:xfrm>
          <a:custGeom>
            <a:avLst/>
            <a:gdLst/>
            <a:ahLst/>
            <a:cxnLst/>
            <a:rect l="l" t="t" r="r" b="b"/>
            <a:pathLst>
              <a:path w="281304" h="257175">
                <a:moveTo>
                  <a:pt x="0" y="0"/>
                </a:moveTo>
                <a:lnTo>
                  <a:pt x="280988" y="0"/>
                </a:lnTo>
                <a:lnTo>
                  <a:pt x="280988" y="257175"/>
                </a:lnTo>
                <a:lnTo>
                  <a:pt x="0" y="257175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8545187" y="2105377"/>
            <a:ext cx="495300" cy="257175"/>
          </a:xfrm>
          <a:custGeom>
            <a:avLst/>
            <a:gdLst/>
            <a:ahLst/>
            <a:cxnLst/>
            <a:rect l="l" t="t" r="r" b="b"/>
            <a:pathLst>
              <a:path w="495300" h="257175">
                <a:moveTo>
                  <a:pt x="0" y="0"/>
                </a:moveTo>
                <a:lnTo>
                  <a:pt x="495300" y="0"/>
                </a:lnTo>
                <a:lnTo>
                  <a:pt x="495300" y="257175"/>
                </a:lnTo>
                <a:lnTo>
                  <a:pt x="0" y="25717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8545187" y="2105377"/>
            <a:ext cx="495300" cy="257175"/>
          </a:xfrm>
          <a:custGeom>
            <a:avLst/>
            <a:gdLst/>
            <a:ahLst/>
            <a:cxnLst/>
            <a:rect l="l" t="t" r="r" b="b"/>
            <a:pathLst>
              <a:path w="495300" h="257175">
                <a:moveTo>
                  <a:pt x="0" y="0"/>
                </a:moveTo>
                <a:lnTo>
                  <a:pt x="495300" y="0"/>
                </a:lnTo>
                <a:lnTo>
                  <a:pt x="495300" y="257175"/>
                </a:lnTo>
                <a:lnTo>
                  <a:pt x="0" y="257175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 txBox="1"/>
          <p:nvPr/>
        </p:nvSpPr>
        <p:spPr>
          <a:xfrm>
            <a:off x="8269754" y="2107692"/>
            <a:ext cx="66929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100"/>
              </a:spcBef>
              <a:tabLst>
                <a:tab pos="481965" algn="l"/>
              </a:tabLst>
            </a:pPr>
            <a:r>
              <a:rPr sz="1400">
                <a:latin typeface="Arial"/>
                <a:cs typeface="Arial"/>
              </a:rPr>
              <a:t>H</a:t>
            </a:r>
            <a:r>
              <a:rPr sz="1800" baseline="-13888">
                <a:latin typeface="Arial"/>
                <a:cs typeface="Arial"/>
              </a:rPr>
              <a:t>t	</a:t>
            </a:r>
            <a:r>
              <a:rPr sz="1400">
                <a:latin typeface="Arial"/>
                <a:cs typeface="Arial"/>
              </a:rPr>
              <a:t>M</a:t>
            </a:r>
            <a:r>
              <a:rPr lang="en-US" sz="1400" baseline="-25000">
                <a:latin typeface="Arial"/>
                <a:cs typeface="Arial"/>
              </a:rPr>
              <a:t>i</a:t>
            </a:r>
            <a:endParaRPr sz="1400">
              <a:latin typeface="Arial"/>
              <a:cs typeface="Arial"/>
            </a:endParaRPr>
          </a:p>
        </p:txBody>
      </p:sp>
      <p:sp>
        <p:nvSpPr>
          <p:cNvPr id="65" name="object 65"/>
          <p:cNvSpPr/>
          <p:nvPr/>
        </p:nvSpPr>
        <p:spPr>
          <a:xfrm>
            <a:off x="8524188" y="1323253"/>
            <a:ext cx="495300" cy="257175"/>
          </a:xfrm>
          <a:custGeom>
            <a:avLst/>
            <a:gdLst/>
            <a:ahLst/>
            <a:cxnLst/>
            <a:rect l="l" t="t" r="r" b="b"/>
            <a:pathLst>
              <a:path w="495300" h="257175">
                <a:moveTo>
                  <a:pt x="0" y="0"/>
                </a:moveTo>
                <a:lnTo>
                  <a:pt x="495300" y="0"/>
                </a:lnTo>
                <a:lnTo>
                  <a:pt x="495300" y="257175"/>
                </a:lnTo>
                <a:lnTo>
                  <a:pt x="0" y="25717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3558968" y="4074271"/>
            <a:ext cx="4149090" cy="686435"/>
          </a:xfrm>
          <a:custGeom>
            <a:avLst/>
            <a:gdLst/>
            <a:ahLst/>
            <a:cxnLst/>
            <a:rect l="l" t="t" r="r" b="b"/>
            <a:pathLst>
              <a:path w="4149090" h="686435">
                <a:moveTo>
                  <a:pt x="4015428" y="552704"/>
                </a:moveTo>
                <a:lnTo>
                  <a:pt x="4015226" y="597153"/>
                </a:lnTo>
                <a:lnTo>
                  <a:pt x="4037450" y="597254"/>
                </a:lnTo>
                <a:lnTo>
                  <a:pt x="4037248" y="641703"/>
                </a:lnTo>
                <a:lnTo>
                  <a:pt x="4015024" y="641703"/>
                </a:lnTo>
                <a:lnTo>
                  <a:pt x="4014823" y="686052"/>
                </a:lnTo>
                <a:lnTo>
                  <a:pt x="4104538" y="641703"/>
                </a:lnTo>
                <a:lnTo>
                  <a:pt x="4037248" y="641703"/>
                </a:lnTo>
                <a:lnTo>
                  <a:pt x="4104742" y="641602"/>
                </a:lnTo>
                <a:lnTo>
                  <a:pt x="4148475" y="619983"/>
                </a:lnTo>
                <a:lnTo>
                  <a:pt x="4015428" y="552704"/>
                </a:lnTo>
                <a:close/>
              </a:path>
              <a:path w="4149090" h="686435">
                <a:moveTo>
                  <a:pt x="4015226" y="597153"/>
                </a:moveTo>
                <a:lnTo>
                  <a:pt x="4015024" y="641602"/>
                </a:lnTo>
                <a:lnTo>
                  <a:pt x="4037248" y="641703"/>
                </a:lnTo>
                <a:lnTo>
                  <a:pt x="4037450" y="597254"/>
                </a:lnTo>
                <a:lnTo>
                  <a:pt x="4015226" y="597153"/>
                </a:lnTo>
                <a:close/>
              </a:path>
              <a:path w="4149090" h="686435">
                <a:moveTo>
                  <a:pt x="23262" y="0"/>
                </a:moveTo>
                <a:lnTo>
                  <a:pt x="0" y="37876"/>
                </a:lnTo>
                <a:lnTo>
                  <a:pt x="958571" y="626601"/>
                </a:lnTo>
                <a:lnTo>
                  <a:pt x="962560" y="627738"/>
                </a:lnTo>
                <a:lnTo>
                  <a:pt x="4015024" y="641602"/>
                </a:lnTo>
                <a:lnTo>
                  <a:pt x="4015226" y="597153"/>
                </a:lnTo>
                <a:lnTo>
                  <a:pt x="978364" y="586593"/>
                </a:lnTo>
                <a:lnTo>
                  <a:pt x="966834" y="583307"/>
                </a:lnTo>
                <a:lnTo>
                  <a:pt x="973013" y="583307"/>
                </a:lnTo>
                <a:lnTo>
                  <a:pt x="23262" y="0"/>
                </a:lnTo>
                <a:close/>
              </a:path>
              <a:path w="4149090" h="686435">
                <a:moveTo>
                  <a:pt x="966834" y="583307"/>
                </a:moveTo>
                <a:lnTo>
                  <a:pt x="978364" y="586593"/>
                </a:lnTo>
                <a:lnTo>
                  <a:pt x="973059" y="583335"/>
                </a:lnTo>
                <a:lnTo>
                  <a:pt x="966834" y="583307"/>
                </a:lnTo>
                <a:close/>
              </a:path>
              <a:path w="4149090" h="686435">
                <a:moveTo>
                  <a:pt x="973059" y="583335"/>
                </a:moveTo>
                <a:lnTo>
                  <a:pt x="978364" y="586593"/>
                </a:lnTo>
                <a:lnTo>
                  <a:pt x="1690450" y="586593"/>
                </a:lnTo>
                <a:lnTo>
                  <a:pt x="973059" y="583335"/>
                </a:lnTo>
                <a:close/>
              </a:path>
              <a:path w="4149090" h="686435">
                <a:moveTo>
                  <a:pt x="973013" y="583307"/>
                </a:moveTo>
                <a:lnTo>
                  <a:pt x="966834" y="583307"/>
                </a:lnTo>
                <a:lnTo>
                  <a:pt x="973059" y="583335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 txBox="1"/>
          <p:nvPr/>
        </p:nvSpPr>
        <p:spPr>
          <a:xfrm>
            <a:off x="3264961" y="1280708"/>
            <a:ext cx="8293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>
                <a:latin typeface="Calibri"/>
                <a:cs typeface="Calibri"/>
              </a:rPr>
              <a:t>m</a:t>
            </a:r>
            <a:r>
              <a:rPr sz="1800">
                <a:latin typeface="Calibri"/>
                <a:cs typeface="Calibri"/>
              </a:rPr>
              <a:t>e</a:t>
            </a:r>
            <a:r>
              <a:rPr sz="1800" spc="-5">
                <a:latin typeface="Calibri"/>
                <a:cs typeface="Calibri"/>
              </a:rPr>
              <a:t>ss</a:t>
            </a:r>
            <a:r>
              <a:rPr sz="1800">
                <a:latin typeface="Calibri"/>
                <a:cs typeface="Calibri"/>
              </a:rPr>
              <a:t>a</a:t>
            </a:r>
            <a:r>
              <a:rPr sz="1800" spc="-15">
                <a:latin typeface="Calibri"/>
                <a:cs typeface="Calibri"/>
              </a:rPr>
              <a:t>g</a:t>
            </a:r>
            <a:r>
              <a:rPr sz="1800">
                <a:latin typeface="Calibri"/>
                <a:cs typeface="Calibri"/>
              </a:rPr>
              <a:t>e</a:t>
            </a:r>
          </a:p>
        </p:txBody>
      </p:sp>
      <p:sp>
        <p:nvSpPr>
          <p:cNvPr id="69" name="object 69"/>
          <p:cNvSpPr txBox="1"/>
          <p:nvPr/>
        </p:nvSpPr>
        <p:spPr>
          <a:xfrm>
            <a:off x="3270839" y="2062988"/>
            <a:ext cx="8286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>
                <a:latin typeface="Calibri"/>
                <a:cs typeface="Calibri"/>
              </a:rPr>
              <a:t>s</a:t>
            </a:r>
            <a:r>
              <a:rPr sz="1800">
                <a:latin typeface="Calibri"/>
                <a:cs typeface="Calibri"/>
              </a:rPr>
              <a:t>egme</a:t>
            </a:r>
            <a:r>
              <a:rPr sz="1800" spc="-15">
                <a:latin typeface="Calibri"/>
                <a:cs typeface="Calibri"/>
              </a:rPr>
              <a:t>n</a:t>
            </a:r>
            <a:r>
              <a:rPr sz="1800">
                <a:latin typeface="Calibri"/>
                <a:cs typeface="Calibri"/>
              </a:rPr>
              <a:t>t</a:t>
            </a:r>
          </a:p>
        </p:txBody>
      </p:sp>
      <p:sp>
        <p:nvSpPr>
          <p:cNvPr id="70" name="object 70"/>
          <p:cNvSpPr txBox="1"/>
          <p:nvPr/>
        </p:nvSpPr>
        <p:spPr>
          <a:xfrm>
            <a:off x="3265271" y="2831847"/>
            <a:ext cx="911225" cy="1076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>
                <a:latin typeface="Calibri"/>
                <a:cs typeface="Calibri"/>
              </a:rPr>
              <a:t>datagram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3200">
              <a:latin typeface="Calibri"/>
              <a:cs typeface="Calibri"/>
            </a:endParaRPr>
          </a:p>
          <a:p>
            <a:pPr marL="14604">
              <a:lnSpc>
                <a:spcPct val="100000"/>
              </a:lnSpc>
            </a:pPr>
            <a:r>
              <a:rPr sz="1800" spc="-10">
                <a:latin typeface="Calibri"/>
                <a:cs typeface="Calibri"/>
              </a:rPr>
              <a:t>frame</a:t>
            </a:r>
            <a:endParaRPr sz="1800">
              <a:latin typeface="Calibri"/>
              <a:cs typeface="Calibri"/>
            </a:endParaRPr>
          </a:p>
        </p:txBody>
      </p:sp>
      <p:graphicFrame>
        <p:nvGraphicFramePr>
          <p:cNvPr id="71" name="object 7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5056980"/>
              </p:ext>
            </p:extLst>
          </p:nvPr>
        </p:nvGraphicFramePr>
        <p:xfrm>
          <a:off x="4140748" y="3647002"/>
          <a:ext cx="1346199" cy="2571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36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22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00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9021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57175">
                <a:tc>
                  <a:txBody>
                    <a:bodyPr/>
                    <a:lstStyle/>
                    <a:p>
                      <a:pPr marL="71755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1400">
                          <a:latin typeface="Arial"/>
                          <a:cs typeface="Arial"/>
                        </a:rPr>
                        <a:t>H</a:t>
                      </a:r>
                      <a:r>
                        <a:rPr sz="1800" baseline="-13888">
                          <a:latin typeface="Arial"/>
                          <a:cs typeface="Arial"/>
                        </a:rPr>
                        <a:t>l</a:t>
                      </a:r>
                    </a:p>
                  </a:txBody>
                  <a:tcPr marL="0" marR="0" marT="952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7150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400">
                          <a:latin typeface="Arial"/>
                          <a:cs typeface="Arial"/>
                        </a:rPr>
                        <a:t>H</a:t>
                      </a:r>
                      <a:r>
                        <a:rPr sz="1800" baseline="-13888">
                          <a:latin typeface="Arial"/>
                          <a:cs typeface="Arial"/>
                        </a:rPr>
                        <a:t>n</a:t>
                      </a:r>
                    </a:p>
                  </a:txBody>
                  <a:tcPr marL="0" marR="0" marT="38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7465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400">
                          <a:latin typeface="Arial"/>
                          <a:cs typeface="Arial"/>
                        </a:rPr>
                        <a:t>H</a:t>
                      </a:r>
                      <a:r>
                        <a:rPr sz="1800" baseline="-13888">
                          <a:latin typeface="Arial"/>
                          <a:cs typeface="Arial"/>
                        </a:rPr>
                        <a:t>t</a:t>
                      </a:r>
                    </a:p>
                  </a:txBody>
                  <a:tcPr marL="0" marR="0" marT="63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00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sz="1400">
                          <a:latin typeface="Arial"/>
                          <a:cs typeface="Arial"/>
                        </a:rPr>
                        <a:t>M</a:t>
                      </a:r>
                      <a:r>
                        <a:rPr lang="en-US" sz="1400" baseline="-25000">
                          <a:latin typeface="Arial"/>
                          <a:cs typeface="Arial"/>
                        </a:rPr>
                        <a:t>i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158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3" name="object 45">
            <a:extLst>
              <a:ext uri="{FF2B5EF4-FFF2-40B4-BE49-F238E27FC236}">
                <a16:creationId xmlns:a16="http://schemas.microsoft.com/office/drawing/2014/main" id="{5FED6EE7-80D8-4880-B990-837841CAD8BB}"/>
              </a:ext>
            </a:extLst>
          </p:cNvPr>
          <p:cNvSpPr txBox="1"/>
          <p:nvPr/>
        </p:nvSpPr>
        <p:spPr>
          <a:xfrm>
            <a:off x="4343400" y="941833"/>
            <a:ext cx="416971" cy="338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600">
                <a:latin typeface="Arial"/>
                <a:cs typeface="Arial"/>
              </a:rPr>
              <a:t>H</a:t>
            </a:r>
            <a:r>
              <a:rPr lang="en-US" sz="1600" baseline="-13888">
                <a:latin typeface="Arial"/>
                <a:cs typeface="Arial"/>
              </a:rPr>
              <a:t>a</a:t>
            </a:r>
            <a:endParaRPr sz="1600" baseline="-13888">
              <a:latin typeface="Arial"/>
              <a:cs typeface="Arial"/>
            </a:endParaRPr>
          </a:p>
        </p:txBody>
      </p:sp>
      <p:graphicFrame>
        <p:nvGraphicFramePr>
          <p:cNvPr id="75" name="Table 74">
            <a:extLst>
              <a:ext uri="{FF2B5EF4-FFF2-40B4-BE49-F238E27FC236}">
                <a16:creationId xmlns:a16="http://schemas.microsoft.com/office/drawing/2014/main" id="{1D88DEE1-5B15-4F9E-9889-9D929B8CF0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3610397"/>
              </p:ext>
            </p:extLst>
          </p:nvPr>
        </p:nvGraphicFramePr>
        <p:xfrm>
          <a:off x="4126030" y="1528673"/>
          <a:ext cx="195506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8767">
                  <a:extLst>
                    <a:ext uri="{9D8B030D-6E8A-4147-A177-3AD203B41FA5}">
                      <a16:colId xmlns:a16="http://schemas.microsoft.com/office/drawing/2014/main" val="1487237252"/>
                    </a:ext>
                  </a:extLst>
                </a:gridCol>
                <a:gridCol w="488767">
                  <a:extLst>
                    <a:ext uri="{9D8B030D-6E8A-4147-A177-3AD203B41FA5}">
                      <a16:colId xmlns:a16="http://schemas.microsoft.com/office/drawing/2014/main" val="2434498938"/>
                    </a:ext>
                  </a:extLst>
                </a:gridCol>
                <a:gridCol w="488767">
                  <a:extLst>
                    <a:ext uri="{9D8B030D-6E8A-4147-A177-3AD203B41FA5}">
                      <a16:colId xmlns:a16="http://schemas.microsoft.com/office/drawing/2014/main" val="778089212"/>
                    </a:ext>
                  </a:extLst>
                </a:gridCol>
                <a:gridCol w="488767">
                  <a:extLst>
                    <a:ext uri="{9D8B030D-6E8A-4147-A177-3AD203B41FA5}">
                      <a16:colId xmlns:a16="http://schemas.microsoft.com/office/drawing/2014/main" val="18186715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700" b="0">
                          <a:solidFill>
                            <a:schemeClr val="tx1"/>
                          </a:solidFill>
                        </a:rPr>
                        <a:t>M</a:t>
                      </a:r>
                      <a:r>
                        <a:rPr lang="en-US" sz="1700" b="0" baseline="-2500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17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700" b="0">
                          <a:solidFill>
                            <a:schemeClr val="tx1"/>
                          </a:solidFill>
                        </a:rPr>
                        <a:t>M</a:t>
                      </a:r>
                      <a:r>
                        <a:rPr lang="en-US" sz="1700" b="0" baseline="-2500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sz="17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>
                          <a:solidFill>
                            <a:schemeClr val="tx1"/>
                          </a:solidFill>
                        </a:rPr>
                        <a:t>M</a:t>
                      </a:r>
                      <a:r>
                        <a:rPr lang="en-US" sz="1700" b="0" baseline="-25000">
                          <a:solidFill>
                            <a:schemeClr val="tx1"/>
                          </a:solidFill>
                        </a:rPr>
                        <a:t>n</a:t>
                      </a:r>
                      <a:endParaRPr lang="en-US" sz="17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9168488"/>
                  </a:ext>
                </a:extLst>
              </a:tr>
            </a:tbl>
          </a:graphicData>
        </a:graphic>
      </p:graphicFrame>
      <p:graphicFrame>
        <p:nvGraphicFramePr>
          <p:cNvPr id="76" name="Table 75">
            <a:extLst>
              <a:ext uri="{FF2B5EF4-FFF2-40B4-BE49-F238E27FC236}">
                <a16:creationId xmlns:a16="http://schemas.microsoft.com/office/drawing/2014/main" id="{99C5CA40-4854-4662-BD9A-75E6272489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6701548"/>
              </p:ext>
            </p:extLst>
          </p:nvPr>
        </p:nvGraphicFramePr>
        <p:xfrm>
          <a:off x="6847354" y="1555699"/>
          <a:ext cx="1955068" cy="350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8767">
                  <a:extLst>
                    <a:ext uri="{9D8B030D-6E8A-4147-A177-3AD203B41FA5}">
                      <a16:colId xmlns:a16="http://schemas.microsoft.com/office/drawing/2014/main" val="1487237252"/>
                    </a:ext>
                  </a:extLst>
                </a:gridCol>
                <a:gridCol w="488767">
                  <a:extLst>
                    <a:ext uri="{9D8B030D-6E8A-4147-A177-3AD203B41FA5}">
                      <a16:colId xmlns:a16="http://schemas.microsoft.com/office/drawing/2014/main" val="2434498938"/>
                    </a:ext>
                  </a:extLst>
                </a:gridCol>
                <a:gridCol w="488767">
                  <a:extLst>
                    <a:ext uri="{9D8B030D-6E8A-4147-A177-3AD203B41FA5}">
                      <a16:colId xmlns:a16="http://schemas.microsoft.com/office/drawing/2014/main" val="778089212"/>
                    </a:ext>
                  </a:extLst>
                </a:gridCol>
                <a:gridCol w="488767">
                  <a:extLst>
                    <a:ext uri="{9D8B030D-6E8A-4147-A177-3AD203B41FA5}">
                      <a16:colId xmlns:a16="http://schemas.microsoft.com/office/drawing/2014/main" val="1818671500"/>
                    </a:ext>
                  </a:extLst>
                </a:gridCol>
              </a:tblGrid>
              <a:tr h="300534">
                <a:tc>
                  <a:txBody>
                    <a:bodyPr/>
                    <a:lstStyle/>
                    <a:p>
                      <a:r>
                        <a:rPr lang="en-US" sz="1700" b="0">
                          <a:solidFill>
                            <a:schemeClr val="tx1"/>
                          </a:solidFill>
                        </a:rPr>
                        <a:t>M</a:t>
                      </a:r>
                      <a:r>
                        <a:rPr lang="en-US" sz="1700" b="0" baseline="-2500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sz="17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700" b="0">
                          <a:solidFill>
                            <a:schemeClr val="tx1"/>
                          </a:solidFill>
                        </a:rPr>
                        <a:t>M</a:t>
                      </a:r>
                      <a:r>
                        <a:rPr lang="en-US" sz="1700" b="0" baseline="-2500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17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>
                          <a:solidFill>
                            <a:schemeClr val="tx1"/>
                          </a:solidFill>
                        </a:rPr>
                        <a:t>M</a:t>
                      </a:r>
                      <a:r>
                        <a:rPr lang="en-US" sz="1700" b="0" baseline="-25000">
                          <a:solidFill>
                            <a:schemeClr val="tx1"/>
                          </a:solidFill>
                        </a:rPr>
                        <a:t>n</a:t>
                      </a:r>
                      <a:endParaRPr lang="en-US" sz="17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9168488"/>
                  </a:ext>
                </a:extLst>
              </a:tr>
            </a:tbl>
          </a:graphicData>
        </a:graphic>
      </p:graphicFrame>
      <p:sp>
        <p:nvSpPr>
          <p:cNvPr id="78" name="object 48">
            <a:extLst>
              <a:ext uri="{FF2B5EF4-FFF2-40B4-BE49-F238E27FC236}">
                <a16:creationId xmlns:a16="http://schemas.microsoft.com/office/drawing/2014/main" id="{402077A6-0F8F-4BB6-82B5-E98D72CA5025}"/>
              </a:ext>
            </a:extLst>
          </p:cNvPr>
          <p:cNvSpPr txBox="1"/>
          <p:nvPr/>
        </p:nvSpPr>
        <p:spPr>
          <a:xfrm>
            <a:off x="7996925" y="1001026"/>
            <a:ext cx="495300" cy="338328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19050" rIns="0" bIns="0" rtlCol="0">
            <a:spAutoFit/>
          </a:bodyPr>
          <a:lstStyle/>
          <a:p>
            <a:pPr marL="207010">
              <a:lnSpc>
                <a:spcPct val="100000"/>
              </a:lnSpc>
              <a:spcBef>
                <a:spcPts val="150"/>
              </a:spcBef>
            </a:pPr>
            <a:r>
              <a:rPr sz="1600">
                <a:latin typeface="Arial"/>
                <a:cs typeface="Arial"/>
              </a:rPr>
              <a:t>M</a:t>
            </a:r>
          </a:p>
        </p:txBody>
      </p:sp>
      <p:sp>
        <p:nvSpPr>
          <p:cNvPr id="79" name="object 45">
            <a:extLst>
              <a:ext uri="{FF2B5EF4-FFF2-40B4-BE49-F238E27FC236}">
                <a16:creationId xmlns:a16="http://schemas.microsoft.com/office/drawing/2014/main" id="{AA7B3D20-A778-43F1-89AD-721F305A2440}"/>
              </a:ext>
            </a:extLst>
          </p:cNvPr>
          <p:cNvSpPr txBox="1"/>
          <p:nvPr/>
        </p:nvSpPr>
        <p:spPr>
          <a:xfrm>
            <a:off x="7579954" y="998829"/>
            <a:ext cx="416971" cy="338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600">
                <a:latin typeface="Arial"/>
                <a:cs typeface="Arial"/>
              </a:rPr>
              <a:t>H</a:t>
            </a:r>
            <a:r>
              <a:rPr lang="en-US" sz="1600" baseline="-13888">
                <a:latin typeface="Arial"/>
                <a:cs typeface="Arial"/>
              </a:rPr>
              <a:t>a</a:t>
            </a:r>
            <a:endParaRPr sz="1600" baseline="-13888">
              <a:latin typeface="Arial"/>
              <a:cs typeface="Arial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8614A23A-1470-42D2-828D-48288201A8D6}"/>
              </a:ext>
            </a:extLst>
          </p:cNvPr>
          <p:cNvSpPr txBox="1"/>
          <p:nvPr/>
        </p:nvSpPr>
        <p:spPr>
          <a:xfrm>
            <a:off x="5106339" y="1971660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</a:p>
        </p:txBody>
      </p:sp>
      <p:sp>
        <p:nvSpPr>
          <p:cNvPr id="152" name="Oval 151">
            <a:extLst>
              <a:ext uri="{FF2B5EF4-FFF2-40B4-BE49-F238E27FC236}">
                <a16:creationId xmlns:a16="http://schemas.microsoft.com/office/drawing/2014/main" id="{42965C06-655C-4E23-9ECB-6B79E1996E73}"/>
              </a:ext>
            </a:extLst>
          </p:cNvPr>
          <p:cNvSpPr/>
          <p:nvPr/>
        </p:nvSpPr>
        <p:spPr>
          <a:xfrm>
            <a:off x="1438254" y="2540757"/>
            <a:ext cx="1692634" cy="75118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D180EDB1-D8C6-4C89-9B74-7E736567A1C9}"/>
              </a:ext>
            </a:extLst>
          </p:cNvPr>
          <p:cNvSpPr/>
          <p:nvPr/>
        </p:nvSpPr>
        <p:spPr>
          <a:xfrm>
            <a:off x="9205300" y="2600390"/>
            <a:ext cx="1692634" cy="75118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4" name="Straight Arrow Connector 153">
            <a:extLst>
              <a:ext uri="{FF2B5EF4-FFF2-40B4-BE49-F238E27FC236}">
                <a16:creationId xmlns:a16="http://schemas.microsoft.com/office/drawing/2014/main" id="{79A32E0C-EE88-4ADB-BF05-5343912295AE}"/>
              </a:ext>
            </a:extLst>
          </p:cNvPr>
          <p:cNvCxnSpPr>
            <a:cxnSpLocks/>
            <a:stCxn id="152" idx="5"/>
          </p:cNvCxnSpPr>
          <p:nvPr/>
        </p:nvCxnSpPr>
        <p:spPr>
          <a:xfrm>
            <a:off x="2883007" y="3181936"/>
            <a:ext cx="1781861" cy="18473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DFB42122-5650-4EB9-87F2-39E904896EC3}"/>
              </a:ext>
            </a:extLst>
          </p:cNvPr>
          <p:cNvCxnSpPr>
            <a:cxnSpLocks/>
          </p:cNvCxnSpPr>
          <p:nvPr/>
        </p:nvCxnSpPr>
        <p:spPr>
          <a:xfrm flipH="1">
            <a:off x="7301298" y="3091520"/>
            <a:ext cx="2059214" cy="18492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TextBox 155">
            <a:extLst>
              <a:ext uri="{FF2B5EF4-FFF2-40B4-BE49-F238E27FC236}">
                <a16:creationId xmlns:a16="http://schemas.microsoft.com/office/drawing/2014/main" id="{98C515B7-3A04-40AB-A889-C377D6135830}"/>
              </a:ext>
            </a:extLst>
          </p:cNvPr>
          <p:cNvSpPr txBox="1"/>
          <p:nvPr/>
        </p:nvSpPr>
        <p:spPr>
          <a:xfrm>
            <a:off x="4551885" y="5227063"/>
            <a:ext cx="42699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Routing table/ ICMP protocols</a:t>
            </a: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60F7BED8-2150-4691-9C56-C03147F7ED87}"/>
              </a:ext>
            </a:extLst>
          </p:cNvPr>
          <p:cNvSpPr txBox="1"/>
          <p:nvPr/>
        </p:nvSpPr>
        <p:spPr>
          <a:xfrm>
            <a:off x="4671810" y="5610564"/>
            <a:ext cx="607249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err="1">
                <a:solidFill>
                  <a:srgbClr val="FF0000"/>
                </a:solidFill>
              </a:rPr>
              <a:t>Poision</a:t>
            </a:r>
            <a:r>
              <a:rPr lang="en-US">
                <a:solidFill>
                  <a:srgbClr val="FF0000"/>
                </a:solidFill>
              </a:rPr>
              <a:t> routing table  </a:t>
            </a:r>
            <a:r>
              <a:rPr lang="en-US">
                <a:solidFill>
                  <a:srgbClr val="FF0000"/>
                </a:solidFill>
                <a:sym typeface="Wingdings" panose="05000000000000000000" pitchFamily="2" charset="2"/>
              </a:rPr>
              <a:t> Passthrough malicious nodes)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FF0000"/>
                </a:solidFill>
                <a:sym typeface="Wingdings" panose="05000000000000000000" pitchFamily="2" charset="2"/>
              </a:rPr>
              <a:t>ICMP flood attacks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FF0000"/>
                </a:solidFill>
                <a:sym typeface="Wingdings" panose="05000000000000000000" pitchFamily="2" charset="2"/>
              </a:rPr>
              <a:t>IP fragmentation attacks</a:t>
            </a:r>
            <a:endParaRPr lang="en-US">
              <a:solidFill>
                <a:srgbClr val="FF0000"/>
              </a:solidFill>
            </a:endParaRPr>
          </a:p>
        </p:txBody>
      </p: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C634844E-3BCB-46F5-AB83-19CEEA00EE64}"/>
              </a:ext>
            </a:extLst>
          </p:cNvPr>
          <p:cNvCxnSpPr>
            <a:cxnSpLocks/>
          </p:cNvCxnSpPr>
          <p:nvPr/>
        </p:nvCxnSpPr>
        <p:spPr bwMode="auto">
          <a:xfrm flipV="1">
            <a:off x="5255671" y="5124016"/>
            <a:ext cx="1210598" cy="2964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arrow" w="med" len="med"/>
            <a:tailEnd type="arrow" w="med" len="med"/>
          </a:ln>
          <a:effectLst/>
        </p:spPr>
      </p:cxnSp>
      <p:pic>
        <p:nvPicPr>
          <p:cNvPr id="88" name="Picture 87">
            <a:extLst>
              <a:ext uri="{FF2B5EF4-FFF2-40B4-BE49-F238E27FC236}">
                <a16:creationId xmlns:a16="http://schemas.microsoft.com/office/drawing/2014/main" id="{9F19A2E5-690F-4F78-9F0C-BACFE71A728A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786807" y="4760706"/>
            <a:ext cx="364897" cy="583834"/>
          </a:xfrm>
          <a:prstGeom prst="rect">
            <a:avLst/>
          </a:prstGeom>
        </p:spPr>
      </p:pic>
      <p:pic>
        <p:nvPicPr>
          <p:cNvPr id="95" name="Picture 94">
            <a:extLst>
              <a:ext uri="{FF2B5EF4-FFF2-40B4-BE49-F238E27FC236}">
                <a16:creationId xmlns:a16="http://schemas.microsoft.com/office/drawing/2014/main" id="{CE5E97C0-86A7-4C8E-8CDD-81500C7FB7D9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673241" y="4776524"/>
            <a:ext cx="364897" cy="583834"/>
          </a:xfrm>
          <a:prstGeom prst="rect">
            <a:avLst/>
          </a:prstGeom>
        </p:spPr>
      </p:pic>
      <p:sp>
        <p:nvSpPr>
          <p:cNvPr id="89" name="Rectangle 88">
            <a:extLst>
              <a:ext uri="{FF2B5EF4-FFF2-40B4-BE49-F238E27FC236}">
                <a16:creationId xmlns:a16="http://schemas.microsoft.com/office/drawing/2014/main" id="{701EBD52-1E5A-4CBF-86F1-5DD876A93F21}"/>
              </a:ext>
            </a:extLst>
          </p:cNvPr>
          <p:cNvSpPr/>
          <p:nvPr/>
        </p:nvSpPr>
        <p:spPr>
          <a:xfrm>
            <a:off x="2112740" y="4979909"/>
            <a:ext cx="25250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/>
              <a:t>“Intermediate nodes”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18671A79-7F4F-4F2C-92CA-74A1DF8B85D6}"/>
              </a:ext>
            </a:extLst>
          </p:cNvPr>
          <p:cNvSpPr/>
          <p:nvPr/>
        </p:nvSpPr>
        <p:spPr>
          <a:xfrm>
            <a:off x="2399309" y="5540150"/>
            <a:ext cx="164243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rgbClr val="FF0000"/>
                </a:solidFill>
                <a:sym typeface="Wingdings" panose="05000000000000000000" pitchFamily="2" charset="2"/>
              </a:rPr>
              <a:t>Header: H</a:t>
            </a:r>
            <a:r>
              <a:rPr lang="en-US" baseline="-25000">
                <a:solidFill>
                  <a:srgbClr val="FF0000"/>
                </a:solidFill>
                <a:sym typeface="Wingdings" panose="05000000000000000000" pitchFamily="2" charset="2"/>
              </a:rPr>
              <a:t>n</a:t>
            </a:r>
            <a:endParaRPr lang="en-US">
              <a:solidFill>
                <a:srgbClr val="FF0000"/>
              </a:solidFill>
              <a:sym typeface="Wingdings" panose="05000000000000000000" pitchFamily="2" charset="2"/>
            </a:endParaRPr>
          </a:p>
          <a:p>
            <a:r>
              <a:rPr lang="en-US">
                <a:solidFill>
                  <a:srgbClr val="FF0000"/>
                </a:solidFill>
                <a:sym typeface="Wingdings" panose="05000000000000000000" pitchFamily="2" charset="2"/>
              </a:rPr>
              <a:t>ICMP protocol</a:t>
            </a:r>
            <a:endParaRPr lang="en-US"/>
          </a:p>
        </p:txBody>
      </p:sp>
      <p:sp>
        <p:nvSpPr>
          <p:cNvPr id="92" name="Arrow: Down 91">
            <a:extLst>
              <a:ext uri="{FF2B5EF4-FFF2-40B4-BE49-F238E27FC236}">
                <a16:creationId xmlns:a16="http://schemas.microsoft.com/office/drawing/2014/main" id="{D9D8A796-DCF1-4E38-B7D4-1E6216AD85CB}"/>
              </a:ext>
            </a:extLst>
          </p:cNvPr>
          <p:cNvSpPr/>
          <p:nvPr/>
        </p:nvSpPr>
        <p:spPr bwMode="auto">
          <a:xfrm>
            <a:off x="2905709" y="5301004"/>
            <a:ext cx="359023" cy="209311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291477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72733" y="126556"/>
            <a:ext cx="4833859" cy="1026563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65"/>
              </a:spcBef>
            </a:pPr>
            <a:r>
              <a:rPr spc="-245"/>
              <a:t>The </a:t>
            </a:r>
            <a:r>
              <a:rPr spc="-215"/>
              <a:t>Kaminsky</a:t>
            </a:r>
            <a:r>
              <a:rPr spc="-705"/>
              <a:t> </a:t>
            </a:r>
            <a:r>
              <a:rPr spc="-155"/>
              <a:t>Attack</a:t>
            </a:r>
          </a:p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sz="2200" b="0" spc="105">
                <a:solidFill>
                  <a:srgbClr val="595959"/>
                </a:solidFill>
                <a:latin typeface="Century"/>
                <a:cs typeface="Century"/>
              </a:rPr>
              <a:t>A </a:t>
            </a:r>
            <a:r>
              <a:rPr sz="2200" b="0" spc="-85">
                <a:solidFill>
                  <a:srgbClr val="595959"/>
                </a:solidFill>
                <a:latin typeface="Century"/>
                <a:cs typeface="Century"/>
              </a:rPr>
              <a:t>Sample</a:t>
            </a:r>
            <a:r>
              <a:rPr sz="2200" b="0" spc="-380">
                <a:solidFill>
                  <a:srgbClr val="595959"/>
                </a:solidFill>
                <a:latin typeface="Century"/>
                <a:cs typeface="Century"/>
              </a:rPr>
              <a:t> </a:t>
            </a:r>
            <a:r>
              <a:rPr sz="2200" b="0" spc="-55">
                <a:solidFill>
                  <a:srgbClr val="595959"/>
                </a:solidFill>
                <a:latin typeface="Century"/>
                <a:cs typeface="Century"/>
              </a:rPr>
              <a:t>Response</a:t>
            </a:r>
            <a:endParaRPr sz="2200">
              <a:latin typeface="Century"/>
              <a:cs typeface="Century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452517" y="2617830"/>
            <a:ext cx="8057577" cy="217442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15600" y="1791939"/>
            <a:ext cx="2358390" cy="1405255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40005" rIns="0" bIns="0" rtlCol="0">
            <a:spAutoFit/>
          </a:bodyPr>
          <a:lstStyle/>
          <a:p>
            <a:pPr marL="173990" marR="83820" indent="587375" algn="r">
              <a:lnSpc>
                <a:spcPct val="101400"/>
              </a:lnSpc>
              <a:spcBef>
                <a:spcPts val="315"/>
              </a:spcBef>
            </a:pPr>
            <a:r>
              <a:rPr sz="2100" spc="10">
                <a:latin typeface="Arial"/>
                <a:cs typeface="Arial"/>
              </a:rPr>
              <a:t>This</a:t>
            </a:r>
            <a:r>
              <a:rPr sz="2100" spc="-85">
                <a:latin typeface="Arial"/>
                <a:cs typeface="Arial"/>
              </a:rPr>
              <a:t> </a:t>
            </a:r>
            <a:r>
              <a:rPr sz="2100" spc="15">
                <a:latin typeface="Arial"/>
                <a:cs typeface="Arial"/>
              </a:rPr>
              <a:t>random </a:t>
            </a:r>
            <a:r>
              <a:rPr sz="2100">
                <a:latin typeface="Arial"/>
                <a:cs typeface="Arial"/>
              </a:rPr>
              <a:t> </a:t>
            </a:r>
            <a:r>
              <a:rPr sz="2100" spc="10">
                <a:latin typeface="Arial"/>
                <a:cs typeface="Arial"/>
              </a:rPr>
              <a:t>name</a:t>
            </a:r>
            <a:r>
              <a:rPr sz="2100" spc="-10">
                <a:latin typeface="Arial"/>
                <a:cs typeface="Arial"/>
              </a:rPr>
              <a:t> </a:t>
            </a:r>
            <a:r>
              <a:rPr sz="2100" spc="5">
                <a:latin typeface="Arial"/>
                <a:cs typeface="Arial"/>
              </a:rPr>
              <a:t>will</a:t>
            </a:r>
            <a:r>
              <a:rPr sz="2100" spc="-10">
                <a:latin typeface="Arial"/>
                <a:cs typeface="Arial"/>
              </a:rPr>
              <a:t> </a:t>
            </a:r>
            <a:r>
              <a:rPr sz="2100" spc="10">
                <a:latin typeface="Arial"/>
                <a:cs typeface="Arial"/>
              </a:rPr>
              <a:t>change </a:t>
            </a:r>
            <a:r>
              <a:rPr sz="2100" spc="15">
                <a:latin typeface="Arial"/>
                <a:cs typeface="Arial"/>
              </a:rPr>
              <a:t> </a:t>
            </a:r>
            <a:r>
              <a:rPr sz="2100" spc="5">
                <a:latin typeface="Arial"/>
                <a:cs typeface="Arial"/>
              </a:rPr>
              <a:t>for </a:t>
            </a:r>
            <a:r>
              <a:rPr sz="2100" spc="10">
                <a:latin typeface="Arial"/>
                <a:cs typeface="Arial"/>
              </a:rPr>
              <a:t>each</a:t>
            </a:r>
            <a:r>
              <a:rPr sz="2100" spc="-35">
                <a:latin typeface="Arial"/>
                <a:cs typeface="Arial"/>
              </a:rPr>
              <a:t> </a:t>
            </a:r>
            <a:r>
              <a:rPr sz="2100" spc="5">
                <a:latin typeface="Arial"/>
                <a:cs typeface="Arial"/>
              </a:rPr>
              <a:t>attack</a:t>
            </a:r>
            <a:endParaRPr sz="2100">
              <a:latin typeface="Arial"/>
              <a:cs typeface="Arial"/>
            </a:endParaRPr>
          </a:p>
          <a:p>
            <a:pPr marR="81915" algn="r">
              <a:lnSpc>
                <a:spcPct val="100000"/>
              </a:lnSpc>
              <a:spcBef>
                <a:spcPts val="70"/>
              </a:spcBef>
            </a:pPr>
            <a:r>
              <a:rPr sz="2100" spc="15">
                <a:latin typeface="Arial"/>
                <a:cs typeface="Arial"/>
              </a:rPr>
              <a:t>a</a:t>
            </a:r>
            <a:r>
              <a:rPr sz="2100">
                <a:latin typeface="Arial"/>
                <a:cs typeface="Arial"/>
              </a:rPr>
              <a:t>tt</a:t>
            </a:r>
            <a:r>
              <a:rPr sz="2100" spc="15">
                <a:latin typeface="Arial"/>
                <a:cs typeface="Arial"/>
              </a:rPr>
              <a:t>e</a:t>
            </a:r>
            <a:r>
              <a:rPr sz="2100" spc="25">
                <a:latin typeface="Arial"/>
                <a:cs typeface="Arial"/>
              </a:rPr>
              <a:t>m</a:t>
            </a:r>
            <a:r>
              <a:rPr sz="2100" spc="15">
                <a:latin typeface="Arial"/>
                <a:cs typeface="Arial"/>
              </a:rPr>
              <a:t>pt</a:t>
            </a:r>
            <a:endParaRPr sz="21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824479" y="2955983"/>
            <a:ext cx="567055" cy="172720"/>
          </a:xfrm>
          <a:custGeom>
            <a:avLst/>
            <a:gdLst/>
            <a:ahLst/>
            <a:cxnLst/>
            <a:rect l="l" t="t" r="r" b="b"/>
            <a:pathLst>
              <a:path w="567054" h="172719">
                <a:moveTo>
                  <a:pt x="480621" y="0"/>
                </a:moveTo>
                <a:lnTo>
                  <a:pt x="480621" y="43133"/>
                </a:lnTo>
                <a:lnTo>
                  <a:pt x="0" y="43133"/>
                </a:lnTo>
                <a:lnTo>
                  <a:pt x="0" y="129396"/>
                </a:lnTo>
                <a:lnTo>
                  <a:pt x="480621" y="129396"/>
                </a:lnTo>
                <a:lnTo>
                  <a:pt x="480621" y="172528"/>
                </a:lnTo>
                <a:lnTo>
                  <a:pt x="566884" y="86264"/>
                </a:lnTo>
                <a:lnTo>
                  <a:pt x="480621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824479" y="2955983"/>
            <a:ext cx="567055" cy="172720"/>
          </a:xfrm>
          <a:custGeom>
            <a:avLst/>
            <a:gdLst/>
            <a:ahLst/>
            <a:cxnLst/>
            <a:rect l="l" t="t" r="r" b="b"/>
            <a:pathLst>
              <a:path w="567054" h="172719">
                <a:moveTo>
                  <a:pt x="0" y="43132"/>
                </a:moveTo>
                <a:lnTo>
                  <a:pt x="480621" y="43132"/>
                </a:lnTo>
                <a:lnTo>
                  <a:pt x="480621" y="0"/>
                </a:lnTo>
                <a:lnTo>
                  <a:pt x="566885" y="86264"/>
                </a:lnTo>
                <a:lnTo>
                  <a:pt x="480621" y="172528"/>
                </a:lnTo>
                <a:lnTo>
                  <a:pt x="480621" y="129396"/>
                </a:lnTo>
                <a:lnTo>
                  <a:pt x="0" y="129396"/>
                </a:lnTo>
                <a:lnTo>
                  <a:pt x="0" y="43132"/>
                </a:lnTo>
                <a:close/>
              </a:path>
            </a:pathLst>
          </a:custGeom>
          <a:ln w="12700">
            <a:solidFill>
              <a:srgbClr val="0070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370718" y="4858424"/>
            <a:ext cx="203835" cy="349250"/>
          </a:xfrm>
          <a:custGeom>
            <a:avLst/>
            <a:gdLst/>
            <a:ahLst/>
            <a:cxnLst/>
            <a:rect l="l" t="t" r="r" b="b"/>
            <a:pathLst>
              <a:path w="203835" h="349250">
                <a:moveTo>
                  <a:pt x="152772" y="101847"/>
                </a:moveTo>
                <a:lnTo>
                  <a:pt x="50923" y="101847"/>
                </a:lnTo>
                <a:lnTo>
                  <a:pt x="50923" y="348830"/>
                </a:lnTo>
                <a:lnTo>
                  <a:pt x="152772" y="348830"/>
                </a:lnTo>
                <a:lnTo>
                  <a:pt x="152772" y="101847"/>
                </a:lnTo>
                <a:close/>
              </a:path>
              <a:path w="203835" h="349250">
                <a:moveTo>
                  <a:pt x="101847" y="0"/>
                </a:moveTo>
                <a:lnTo>
                  <a:pt x="0" y="101847"/>
                </a:lnTo>
                <a:lnTo>
                  <a:pt x="203695" y="101847"/>
                </a:lnTo>
                <a:lnTo>
                  <a:pt x="101847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370718" y="4858424"/>
            <a:ext cx="203835" cy="349250"/>
          </a:xfrm>
          <a:custGeom>
            <a:avLst/>
            <a:gdLst/>
            <a:ahLst/>
            <a:cxnLst/>
            <a:rect l="l" t="t" r="r" b="b"/>
            <a:pathLst>
              <a:path w="203835" h="349250">
                <a:moveTo>
                  <a:pt x="50923" y="348831"/>
                </a:moveTo>
                <a:lnTo>
                  <a:pt x="50923" y="101847"/>
                </a:lnTo>
                <a:lnTo>
                  <a:pt x="0" y="101847"/>
                </a:lnTo>
                <a:lnTo>
                  <a:pt x="101848" y="0"/>
                </a:lnTo>
                <a:lnTo>
                  <a:pt x="203696" y="101847"/>
                </a:lnTo>
                <a:lnTo>
                  <a:pt x="152772" y="101847"/>
                </a:lnTo>
                <a:lnTo>
                  <a:pt x="152772" y="348831"/>
                </a:lnTo>
                <a:lnTo>
                  <a:pt x="50923" y="348831"/>
                </a:lnTo>
                <a:close/>
              </a:path>
            </a:pathLst>
          </a:custGeom>
          <a:ln w="12700">
            <a:solidFill>
              <a:srgbClr val="0070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410648" y="3541942"/>
            <a:ext cx="2358390" cy="749300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46990" rIns="0" bIns="0" rtlCol="0">
            <a:spAutoFit/>
          </a:bodyPr>
          <a:lstStyle/>
          <a:p>
            <a:pPr marR="84455" algn="r">
              <a:lnSpc>
                <a:spcPts val="2510"/>
              </a:lnSpc>
              <a:spcBef>
                <a:spcPts val="370"/>
              </a:spcBef>
            </a:pPr>
            <a:r>
              <a:rPr sz="2100" spc="10">
                <a:latin typeface="Arial"/>
                <a:cs typeface="Arial"/>
              </a:rPr>
              <a:t>This </a:t>
            </a:r>
            <a:r>
              <a:rPr sz="2100" spc="15">
                <a:latin typeface="Arial"/>
                <a:cs typeface="Arial"/>
              </a:rPr>
              <a:t>answer</a:t>
            </a:r>
            <a:r>
              <a:rPr sz="2100" spc="-80">
                <a:latin typeface="Arial"/>
                <a:cs typeface="Arial"/>
              </a:rPr>
              <a:t> </a:t>
            </a:r>
            <a:r>
              <a:rPr sz="2100" spc="15">
                <a:latin typeface="Arial"/>
                <a:cs typeface="Arial"/>
              </a:rPr>
              <a:t>does</a:t>
            </a:r>
            <a:endParaRPr sz="2100">
              <a:latin typeface="Arial"/>
              <a:cs typeface="Arial"/>
            </a:endParaRPr>
          </a:p>
          <a:p>
            <a:pPr marR="83185" algn="r">
              <a:lnSpc>
                <a:spcPts val="2510"/>
              </a:lnSpc>
            </a:pPr>
            <a:r>
              <a:rPr sz="2100" spc="10">
                <a:latin typeface="Arial"/>
                <a:cs typeface="Arial"/>
              </a:rPr>
              <a:t>not</a:t>
            </a:r>
            <a:r>
              <a:rPr sz="2100" spc="-85">
                <a:latin typeface="Arial"/>
                <a:cs typeface="Arial"/>
              </a:rPr>
              <a:t> </a:t>
            </a:r>
            <a:r>
              <a:rPr sz="2100" spc="10">
                <a:latin typeface="Arial"/>
                <a:cs typeface="Arial"/>
              </a:rPr>
              <a:t>matter</a:t>
            </a:r>
            <a:endParaRPr sz="21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824479" y="3755491"/>
            <a:ext cx="567055" cy="172720"/>
          </a:xfrm>
          <a:custGeom>
            <a:avLst/>
            <a:gdLst/>
            <a:ahLst/>
            <a:cxnLst/>
            <a:rect l="l" t="t" r="r" b="b"/>
            <a:pathLst>
              <a:path w="567054" h="172720">
                <a:moveTo>
                  <a:pt x="480621" y="0"/>
                </a:moveTo>
                <a:lnTo>
                  <a:pt x="480621" y="43133"/>
                </a:lnTo>
                <a:lnTo>
                  <a:pt x="0" y="43133"/>
                </a:lnTo>
                <a:lnTo>
                  <a:pt x="0" y="129396"/>
                </a:lnTo>
                <a:lnTo>
                  <a:pt x="480621" y="129396"/>
                </a:lnTo>
                <a:lnTo>
                  <a:pt x="480621" y="172528"/>
                </a:lnTo>
                <a:lnTo>
                  <a:pt x="566884" y="86264"/>
                </a:lnTo>
                <a:lnTo>
                  <a:pt x="480621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824479" y="3755491"/>
            <a:ext cx="567055" cy="172720"/>
          </a:xfrm>
          <a:custGeom>
            <a:avLst/>
            <a:gdLst/>
            <a:ahLst/>
            <a:cxnLst/>
            <a:rect l="l" t="t" r="r" b="b"/>
            <a:pathLst>
              <a:path w="567054" h="172720">
                <a:moveTo>
                  <a:pt x="0" y="43132"/>
                </a:moveTo>
                <a:lnTo>
                  <a:pt x="480621" y="43132"/>
                </a:lnTo>
                <a:lnTo>
                  <a:pt x="480621" y="0"/>
                </a:lnTo>
                <a:lnTo>
                  <a:pt x="566885" y="86264"/>
                </a:lnTo>
                <a:lnTo>
                  <a:pt x="480621" y="172528"/>
                </a:lnTo>
                <a:lnTo>
                  <a:pt x="480621" y="129396"/>
                </a:lnTo>
                <a:lnTo>
                  <a:pt x="0" y="129396"/>
                </a:lnTo>
                <a:lnTo>
                  <a:pt x="0" y="43132"/>
                </a:lnTo>
                <a:close/>
              </a:path>
            </a:pathLst>
          </a:custGeom>
          <a:ln w="12700">
            <a:solidFill>
              <a:srgbClr val="0070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740077" y="5313488"/>
            <a:ext cx="3866515" cy="749300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59055" rIns="0" bIns="0" rtlCol="0">
            <a:spAutoFit/>
          </a:bodyPr>
          <a:lstStyle/>
          <a:p>
            <a:pPr marL="90805" marR="189865">
              <a:lnSpc>
                <a:spcPts val="2500"/>
              </a:lnSpc>
              <a:spcBef>
                <a:spcPts val="465"/>
              </a:spcBef>
            </a:pPr>
            <a:r>
              <a:rPr sz="2100" spc="10">
                <a:latin typeface="Arial"/>
                <a:cs typeface="Arial"/>
              </a:rPr>
              <a:t>This </a:t>
            </a:r>
            <a:r>
              <a:rPr sz="2100">
                <a:latin typeface="Arial"/>
                <a:cs typeface="Arial"/>
              </a:rPr>
              <a:t>is </a:t>
            </a:r>
            <a:r>
              <a:rPr sz="2100" spc="15">
                <a:latin typeface="Arial"/>
                <a:cs typeface="Arial"/>
              </a:rPr>
              <a:t>what </a:t>
            </a:r>
            <a:r>
              <a:rPr sz="2100" spc="10">
                <a:latin typeface="Arial"/>
                <a:cs typeface="Arial"/>
              </a:rPr>
              <a:t>we </a:t>
            </a:r>
            <a:r>
              <a:rPr sz="2100" spc="15">
                <a:latin typeface="Arial"/>
                <a:cs typeface="Arial"/>
              </a:rPr>
              <a:t>want </a:t>
            </a:r>
            <a:r>
              <a:rPr sz="2100" spc="5">
                <a:latin typeface="Arial"/>
                <a:cs typeface="Arial"/>
              </a:rPr>
              <a:t>the</a:t>
            </a:r>
            <a:r>
              <a:rPr sz="2100" spc="-45">
                <a:latin typeface="Arial"/>
                <a:cs typeface="Arial"/>
              </a:rPr>
              <a:t> </a:t>
            </a:r>
            <a:r>
              <a:rPr sz="2100" spc="10">
                <a:latin typeface="Arial"/>
                <a:cs typeface="Arial"/>
              </a:rPr>
              <a:t>local  DNS server </a:t>
            </a:r>
            <a:r>
              <a:rPr sz="2100">
                <a:latin typeface="Arial"/>
                <a:cs typeface="Arial"/>
              </a:rPr>
              <a:t>to</a:t>
            </a:r>
            <a:r>
              <a:rPr sz="2100" spc="20">
                <a:latin typeface="Arial"/>
                <a:cs typeface="Arial"/>
              </a:rPr>
              <a:t> </a:t>
            </a:r>
            <a:r>
              <a:rPr sz="2100" spc="10">
                <a:latin typeface="Arial"/>
                <a:cs typeface="Arial"/>
              </a:rPr>
              <a:t>cache</a:t>
            </a:r>
            <a:endParaRPr sz="21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8028316" y="4451229"/>
            <a:ext cx="3082925" cy="407670"/>
          </a:xfrm>
          <a:custGeom>
            <a:avLst/>
            <a:gdLst/>
            <a:ahLst/>
            <a:cxnLst/>
            <a:rect l="l" t="t" r="r" b="b"/>
            <a:pathLst>
              <a:path w="3082925" h="407670">
                <a:moveTo>
                  <a:pt x="0" y="0"/>
                </a:moveTo>
                <a:lnTo>
                  <a:pt x="3082505" y="0"/>
                </a:lnTo>
                <a:lnTo>
                  <a:pt x="3082505" y="407193"/>
                </a:lnTo>
                <a:lnTo>
                  <a:pt x="0" y="407193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6142009" y="5313488"/>
            <a:ext cx="5368290" cy="749300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59055" rIns="0" bIns="0" rtlCol="0">
            <a:spAutoFit/>
          </a:bodyPr>
          <a:lstStyle/>
          <a:p>
            <a:pPr marL="90805" marR="262890">
              <a:lnSpc>
                <a:spcPts val="2500"/>
              </a:lnSpc>
              <a:spcBef>
                <a:spcPts val="465"/>
              </a:spcBef>
            </a:pPr>
            <a:r>
              <a:rPr sz="2100" spc="10">
                <a:latin typeface="Arial"/>
                <a:cs typeface="Arial"/>
              </a:rPr>
              <a:t>Tell </a:t>
            </a:r>
            <a:r>
              <a:rPr sz="2100" spc="5">
                <a:latin typeface="Arial"/>
                <a:cs typeface="Arial"/>
              </a:rPr>
              <a:t>the </a:t>
            </a:r>
            <a:r>
              <a:rPr sz="2100" spc="10">
                <a:latin typeface="Arial"/>
                <a:cs typeface="Arial"/>
              </a:rPr>
              <a:t>DNS server </a:t>
            </a:r>
            <a:r>
              <a:rPr sz="2100">
                <a:latin typeface="Arial"/>
                <a:cs typeface="Arial"/>
              </a:rPr>
              <a:t>to </a:t>
            </a:r>
            <a:r>
              <a:rPr sz="2100" spc="10">
                <a:latin typeface="Arial"/>
                <a:cs typeface="Arial"/>
              </a:rPr>
              <a:t>use </a:t>
            </a:r>
            <a:r>
              <a:rPr sz="2100" spc="5">
                <a:latin typeface="Arial"/>
                <a:cs typeface="Arial"/>
              </a:rPr>
              <a:t>this </a:t>
            </a:r>
            <a:r>
              <a:rPr sz="2100" spc="10">
                <a:latin typeface="Arial"/>
                <a:cs typeface="Arial"/>
              </a:rPr>
              <a:t>one as </a:t>
            </a:r>
            <a:r>
              <a:rPr sz="2100" spc="5">
                <a:latin typeface="Arial"/>
                <a:cs typeface="Arial"/>
              </a:rPr>
              <a:t>the  </a:t>
            </a:r>
            <a:r>
              <a:rPr sz="2100" spc="10">
                <a:latin typeface="Arial"/>
                <a:cs typeface="Arial"/>
              </a:rPr>
              <a:t>nameserver </a:t>
            </a:r>
            <a:r>
              <a:rPr sz="2100" spc="5">
                <a:latin typeface="Arial"/>
                <a:cs typeface="Arial"/>
              </a:rPr>
              <a:t>for the </a:t>
            </a:r>
            <a:r>
              <a:rPr sz="2100" spc="10">
                <a:latin typeface="Arial"/>
                <a:cs typeface="Arial"/>
              </a:rPr>
              <a:t>example.com</a:t>
            </a:r>
            <a:r>
              <a:rPr sz="2100" spc="25">
                <a:latin typeface="Arial"/>
                <a:cs typeface="Arial"/>
              </a:rPr>
              <a:t> </a:t>
            </a:r>
            <a:r>
              <a:rPr sz="2100" spc="10">
                <a:latin typeface="Arial"/>
                <a:cs typeface="Arial"/>
              </a:rPr>
              <a:t>domain</a:t>
            </a:r>
            <a:endParaRPr sz="210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9082660" y="4911540"/>
            <a:ext cx="203835" cy="349250"/>
          </a:xfrm>
          <a:custGeom>
            <a:avLst/>
            <a:gdLst/>
            <a:ahLst/>
            <a:cxnLst/>
            <a:rect l="l" t="t" r="r" b="b"/>
            <a:pathLst>
              <a:path w="203834" h="349250">
                <a:moveTo>
                  <a:pt x="152772" y="101847"/>
                </a:moveTo>
                <a:lnTo>
                  <a:pt x="50924" y="101847"/>
                </a:lnTo>
                <a:lnTo>
                  <a:pt x="50924" y="348830"/>
                </a:lnTo>
                <a:lnTo>
                  <a:pt x="152772" y="348830"/>
                </a:lnTo>
                <a:lnTo>
                  <a:pt x="152772" y="101847"/>
                </a:lnTo>
                <a:close/>
              </a:path>
              <a:path w="203834" h="349250">
                <a:moveTo>
                  <a:pt x="101847" y="0"/>
                </a:moveTo>
                <a:lnTo>
                  <a:pt x="0" y="101847"/>
                </a:lnTo>
                <a:lnTo>
                  <a:pt x="203696" y="101847"/>
                </a:lnTo>
                <a:lnTo>
                  <a:pt x="101847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9082660" y="4911540"/>
            <a:ext cx="203835" cy="349250"/>
          </a:xfrm>
          <a:custGeom>
            <a:avLst/>
            <a:gdLst/>
            <a:ahLst/>
            <a:cxnLst/>
            <a:rect l="l" t="t" r="r" b="b"/>
            <a:pathLst>
              <a:path w="203834" h="349250">
                <a:moveTo>
                  <a:pt x="50923" y="348831"/>
                </a:moveTo>
                <a:lnTo>
                  <a:pt x="50923" y="101847"/>
                </a:lnTo>
                <a:lnTo>
                  <a:pt x="0" y="101847"/>
                </a:lnTo>
                <a:lnTo>
                  <a:pt x="101848" y="0"/>
                </a:lnTo>
                <a:lnTo>
                  <a:pt x="203696" y="101847"/>
                </a:lnTo>
                <a:lnTo>
                  <a:pt x="152772" y="101847"/>
                </a:lnTo>
                <a:lnTo>
                  <a:pt x="152772" y="348831"/>
                </a:lnTo>
                <a:lnTo>
                  <a:pt x="50923" y="348831"/>
                </a:lnTo>
                <a:close/>
              </a:path>
            </a:pathLst>
          </a:custGeom>
          <a:ln w="12700">
            <a:solidFill>
              <a:srgbClr val="0070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005878" y="0"/>
            <a:ext cx="5711190" cy="11747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6265"/>
              </a:lnSpc>
              <a:spcBef>
                <a:spcPts val="95"/>
              </a:spcBef>
            </a:pPr>
            <a:r>
              <a:rPr sz="4500" b="1" spc="-355">
                <a:solidFill>
                  <a:srgbClr val="404040"/>
                </a:solidFill>
                <a:latin typeface="Arial"/>
                <a:cs typeface="Arial"/>
              </a:rPr>
              <a:t>Countermeasures</a:t>
            </a:r>
            <a:endParaRPr sz="4500">
              <a:latin typeface="Arial"/>
              <a:cs typeface="Arial"/>
            </a:endParaRPr>
          </a:p>
          <a:p>
            <a:pPr marL="12700">
              <a:lnSpc>
                <a:spcPts val="2785"/>
              </a:lnSpc>
            </a:pPr>
            <a:r>
              <a:rPr sz="2400" b="1" spc="-204">
                <a:solidFill>
                  <a:srgbClr val="C00000"/>
                </a:solidFill>
                <a:latin typeface="Arial"/>
                <a:cs typeface="Arial"/>
              </a:rPr>
              <a:t>Protecting</a:t>
            </a:r>
            <a:r>
              <a:rPr sz="2400" b="1" spc="-415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400" b="1" spc="-220">
                <a:solidFill>
                  <a:srgbClr val="C00000"/>
                </a:solidFill>
                <a:latin typeface="Arial"/>
                <a:cs typeface="Arial"/>
              </a:rPr>
              <a:t>Against</a:t>
            </a:r>
            <a:r>
              <a:rPr sz="2400" b="1" spc="-409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400" b="1" spc="-360">
                <a:solidFill>
                  <a:srgbClr val="C00000"/>
                </a:solidFill>
                <a:latin typeface="Arial"/>
                <a:cs typeface="Arial"/>
              </a:rPr>
              <a:t>DNS</a:t>
            </a:r>
            <a:r>
              <a:rPr sz="2400" b="1" spc="-415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400" b="1" spc="-310">
                <a:solidFill>
                  <a:srgbClr val="C00000"/>
                </a:solidFill>
                <a:latin typeface="Arial"/>
                <a:cs typeface="Arial"/>
              </a:rPr>
              <a:t>Cache</a:t>
            </a:r>
            <a:r>
              <a:rPr sz="2400" b="1" spc="-42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400" b="1" spc="-250">
                <a:solidFill>
                  <a:srgbClr val="C00000"/>
                </a:solidFill>
                <a:latin typeface="Arial"/>
                <a:cs typeface="Arial"/>
              </a:rPr>
              <a:t>Poisoning</a:t>
            </a:r>
            <a:r>
              <a:rPr sz="2400" b="1" spc="-409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400" b="1" spc="-204">
                <a:solidFill>
                  <a:srgbClr val="C00000"/>
                </a:solidFill>
                <a:latin typeface="Arial"/>
                <a:cs typeface="Arial"/>
              </a:rPr>
              <a:t>Attacks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267445" y="72448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9051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257734" y="2222665"/>
            <a:ext cx="4356895" cy="267138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13440" y="668020"/>
            <a:ext cx="10879455" cy="3482340"/>
          </a:xfrm>
          <a:prstGeom prst="rect">
            <a:avLst/>
          </a:prstGeom>
        </p:spPr>
        <p:txBody>
          <a:bodyPr vert="horz" wrap="square" lIns="0" tIns="204470" rIns="0" bIns="0" rtlCol="0">
            <a:spAutoFit/>
          </a:bodyPr>
          <a:lstStyle/>
          <a:p>
            <a:pPr marL="71755">
              <a:lnSpc>
                <a:spcPct val="100000"/>
              </a:lnSpc>
              <a:spcBef>
                <a:spcPts val="1610"/>
              </a:spcBef>
            </a:pPr>
            <a:r>
              <a:rPr sz="2200" spc="-20">
                <a:solidFill>
                  <a:srgbClr val="595959"/>
                </a:solidFill>
                <a:latin typeface="Century"/>
                <a:cs typeface="Century"/>
              </a:rPr>
              <a:t>Protection </a:t>
            </a:r>
            <a:r>
              <a:rPr sz="2200" spc="-40">
                <a:solidFill>
                  <a:srgbClr val="595959"/>
                </a:solidFill>
                <a:latin typeface="Century"/>
                <a:cs typeface="Century"/>
              </a:rPr>
              <a:t>Against </a:t>
            </a:r>
            <a:r>
              <a:rPr sz="2200" spc="-145">
                <a:solidFill>
                  <a:srgbClr val="595959"/>
                </a:solidFill>
                <a:latin typeface="Century"/>
                <a:cs typeface="Century"/>
              </a:rPr>
              <a:t>DNS </a:t>
            </a:r>
            <a:r>
              <a:rPr sz="2200" spc="-40">
                <a:solidFill>
                  <a:srgbClr val="595959"/>
                </a:solidFill>
                <a:latin typeface="Century"/>
                <a:cs typeface="Century"/>
              </a:rPr>
              <a:t>Cache </a:t>
            </a:r>
            <a:r>
              <a:rPr sz="2200" spc="-30">
                <a:solidFill>
                  <a:srgbClr val="595959"/>
                </a:solidFill>
                <a:latin typeface="Century"/>
                <a:cs typeface="Century"/>
              </a:rPr>
              <a:t>Poisoning</a:t>
            </a:r>
            <a:r>
              <a:rPr sz="2200" spc="-450">
                <a:solidFill>
                  <a:srgbClr val="595959"/>
                </a:solidFill>
                <a:latin typeface="Century"/>
                <a:cs typeface="Century"/>
              </a:rPr>
              <a:t> </a:t>
            </a:r>
            <a:r>
              <a:rPr sz="2200" spc="-35">
                <a:solidFill>
                  <a:srgbClr val="595959"/>
                </a:solidFill>
                <a:latin typeface="Century"/>
                <a:cs typeface="Century"/>
              </a:rPr>
              <a:t>Attacks</a:t>
            </a:r>
            <a:endParaRPr sz="2200">
              <a:latin typeface="Century"/>
              <a:cs typeface="Century"/>
            </a:endParaRPr>
          </a:p>
          <a:p>
            <a:pPr marL="469900" marR="5080" indent="-457200">
              <a:lnSpc>
                <a:spcPct val="102699"/>
              </a:lnSpc>
              <a:spcBef>
                <a:spcPts val="1440"/>
              </a:spcBef>
              <a:buChar char="○"/>
              <a:tabLst>
                <a:tab pos="469265" algn="l"/>
                <a:tab pos="469900" algn="l"/>
              </a:tabLst>
            </a:pPr>
            <a:r>
              <a:rPr sz="2200" spc="-5">
                <a:latin typeface="Arial"/>
                <a:cs typeface="Arial"/>
              </a:rPr>
              <a:t>DNSSEC is </a:t>
            </a:r>
            <a:r>
              <a:rPr sz="2200">
                <a:latin typeface="Arial"/>
                <a:cs typeface="Arial"/>
              </a:rPr>
              <a:t>a set of </a:t>
            </a:r>
            <a:r>
              <a:rPr sz="2200" spc="-5">
                <a:latin typeface="Arial"/>
                <a:cs typeface="Arial"/>
              </a:rPr>
              <a:t>extension </a:t>
            </a:r>
            <a:r>
              <a:rPr sz="2200">
                <a:latin typeface="Arial"/>
                <a:cs typeface="Arial"/>
              </a:rPr>
              <a:t>to </a:t>
            </a:r>
            <a:r>
              <a:rPr sz="2200" spc="-5">
                <a:latin typeface="Arial"/>
                <a:cs typeface="Arial"/>
              </a:rPr>
              <a:t>DNS, aiming </a:t>
            </a:r>
            <a:r>
              <a:rPr sz="2200">
                <a:latin typeface="Arial"/>
                <a:cs typeface="Arial"/>
              </a:rPr>
              <a:t>to </a:t>
            </a:r>
            <a:r>
              <a:rPr sz="2200" spc="-5">
                <a:latin typeface="Arial"/>
                <a:cs typeface="Arial"/>
              </a:rPr>
              <a:t>provide authentication </a:t>
            </a:r>
            <a:r>
              <a:rPr sz="2200">
                <a:latin typeface="Arial"/>
                <a:cs typeface="Arial"/>
              </a:rPr>
              <a:t>and </a:t>
            </a:r>
            <a:r>
              <a:rPr sz="2200" spc="-5">
                <a:latin typeface="Arial"/>
                <a:cs typeface="Arial"/>
              </a:rPr>
              <a:t>integrity  checking </a:t>
            </a:r>
            <a:r>
              <a:rPr sz="2200">
                <a:latin typeface="Arial"/>
                <a:cs typeface="Arial"/>
              </a:rPr>
              <a:t>on </a:t>
            </a:r>
            <a:r>
              <a:rPr sz="2200" spc="-5">
                <a:latin typeface="Arial"/>
                <a:cs typeface="Arial"/>
              </a:rPr>
              <a:t>DNS </a:t>
            </a:r>
            <a:r>
              <a:rPr sz="2200">
                <a:latin typeface="Arial"/>
                <a:cs typeface="Arial"/>
              </a:rPr>
              <a:t>data.</a:t>
            </a:r>
          </a:p>
          <a:p>
            <a:pPr marL="469900" indent="-457200">
              <a:lnSpc>
                <a:spcPct val="100000"/>
              </a:lnSpc>
              <a:spcBef>
                <a:spcPts val="960"/>
              </a:spcBef>
              <a:buChar char="○"/>
              <a:tabLst>
                <a:tab pos="469265" algn="l"/>
                <a:tab pos="469900" algn="l"/>
              </a:tabLst>
            </a:pPr>
            <a:r>
              <a:rPr sz="2200" spc="-5">
                <a:latin typeface="Arial"/>
                <a:cs typeface="Arial"/>
              </a:rPr>
              <a:t>With DNSSEC, all answers </a:t>
            </a:r>
            <a:r>
              <a:rPr sz="2200">
                <a:latin typeface="Arial"/>
                <a:cs typeface="Arial"/>
              </a:rPr>
              <a:t>from </a:t>
            </a:r>
            <a:r>
              <a:rPr sz="2200" spc="-5">
                <a:latin typeface="Arial"/>
                <a:cs typeface="Arial"/>
              </a:rPr>
              <a:t>DNSSEC </a:t>
            </a:r>
            <a:r>
              <a:rPr sz="2200">
                <a:latin typeface="Arial"/>
                <a:cs typeface="Arial"/>
              </a:rPr>
              <a:t>protected zones are </a:t>
            </a:r>
            <a:r>
              <a:rPr sz="2200" spc="-5">
                <a:latin typeface="Arial"/>
                <a:cs typeface="Arial"/>
              </a:rPr>
              <a:t>digitally</a:t>
            </a:r>
            <a:r>
              <a:rPr sz="2200" spc="35">
                <a:latin typeface="Arial"/>
                <a:cs typeface="Arial"/>
              </a:rPr>
              <a:t> </a:t>
            </a:r>
            <a:r>
              <a:rPr sz="2200" spc="-5">
                <a:latin typeface="Arial"/>
                <a:cs typeface="Arial"/>
              </a:rPr>
              <a:t>signed.</a:t>
            </a:r>
            <a:endParaRPr sz="2200">
              <a:latin typeface="Arial"/>
              <a:cs typeface="Arial"/>
            </a:endParaRPr>
          </a:p>
          <a:p>
            <a:pPr marL="469900" marR="49530" indent="-457200">
              <a:lnSpc>
                <a:spcPts val="2590"/>
              </a:lnSpc>
              <a:spcBef>
                <a:spcPts val="1185"/>
              </a:spcBef>
              <a:buChar char="○"/>
              <a:tabLst>
                <a:tab pos="469265" algn="l"/>
                <a:tab pos="469900" algn="l"/>
              </a:tabLst>
            </a:pPr>
            <a:r>
              <a:rPr sz="2200" spc="-5">
                <a:latin typeface="Arial"/>
                <a:cs typeface="Arial"/>
              </a:rPr>
              <a:t>By checking </a:t>
            </a:r>
            <a:r>
              <a:rPr sz="2200">
                <a:latin typeface="Arial"/>
                <a:cs typeface="Arial"/>
              </a:rPr>
              <a:t>the </a:t>
            </a:r>
            <a:r>
              <a:rPr sz="2200" spc="-5">
                <a:latin typeface="Arial"/>
                <a:cs typeface="Arial"/>
              </a:rPr>
              <a:t>digital signatures, </a:t>
            </a:r>
            <a:r>
              <a:rPr sz="2200">
                <a:latin typeface="Arial"/>
                <a:cs typeface="Arial"/>
              </a:rPr>
              <a:t>a </a:t>
            </a:r>
            <a:r>
              <a:rPr sz="2200" spc="-5">
                <a:latin typeface="Arial"/>
                <a:cs typeface="Arial"/>
              </a:rPr>
              <a:t>DNS resolver is able </a:t>
            </a:r>
            <a:r>
              <a:rPr sz="2200">
                <a:latin typeface="Arial"/>
                <a:cs typeface="Arial"/>
              </a:rPr>
              <a:t>to check </a:t>
            </a:r>
            <a:r>
              <a:rPr sz="2200" spc="-5">
                <a:latin typeface="Arial"/>
                <a:cs typeface="Arial"/>
              </a:rPr>
              <a:t>if </a:t>
            </a:r>
            <a:r>
              <a:rPr sz="2200">
                <a:latin typeface="Arial"/>
                <a:cs typeface="Arial"/>
              </a:rPr>
              <a:t>the </a:t>
            </a:r>
            <a:r>
              <a:rPr sz="2200" spc="-5">
                <a:latin typeface="Arial"/>
                <a:cs typeface="Arial"/>
              </a:rPr>
              <a:t>information  is authentic </a:t>
            </a:r>
            <a:r>
              <a:rPr sz="2200">
                <a:latin typeface="Arial"/>
                <a:cs typeface="Arial"/>
              </a:rPr>
              <a:t>or</a:t>
            </a:r>
            <a:r>
              <a:rPr sz="2200" spc="10">
                <a:latin typeface="Arial"/>
                <a:cs typeface="Arial"/>
              </a:rPr>
              <a:t> </a:t>
            </a:r>
            <a:r>
              <a:rPr sz="2200">
                <a:latin typeface="Arial"/>
                <a:cs typeface="Arial"/>
              </a:rPr>
              <a:t>not.</a:t>
            </a:r>
          </a:p>
          <a:p>
            <a:pPr marL="469900" marR="314325" indent="-457200">
              <a:lnSpc>
                <a:spcPct val="102699"/>
              </a:lnSpc>
              <a:spcBef>
                <a:spcPts val="815"/>
              </a:spcBef>
              <a:buChar char="○"/>
              <a:tabLst>
                <a:tab pos="469265" algn="l"/>
                <a:tab pos="469900" algn="l"/>
              </a:tabLst>
            </a:pPr>
            <a:r>
              <a:rPr sz="2200" spc="-5">
                <a:latin typeface="Arial"/>
                <a:cs typeface="Arial"/>
              </a:rPr>
              <a:t>DNS </a:t>
            </a:r>
            <a:r>
              <a:rPr sz="2200">
                <a:latin typeface="Arial"/>
                <a:cs typeface="Arial"/>
              </a:rPr>
              <a:t>cache </a:t>
            </a:r>
            <a:r>
              <a:rPr sz="2200" spc="-5">
                <a:latin typeface="Arial"/>
                <a:cs typeface="Arial"/>
              </a:rPr>
              <a:t>poisoning will </a:t>
            </a:r>
            <a:r>
              <a:rPr sz="2200">
                <a:latin typeface="Arial"/>
                <a:cs typeface="Arial"/>
              </a:rPr>
              <a:t>be defeated by </a:t>
            </a:r>
            <a:r>
              <a:rPr sz="2200" spc="-5">
                <a:latin typeface="Arial"/>
                <a:cs typeface="Arial"/>
              </a:rPr>
              <a:t>this mechanism </a:t>
            </a:r>
            <a:r>
              <a:rPr sz="2200">
                <a:latin typeface="Arial"/>
                <a:cs typeface="Arial"/>
              </a:rPr>
              <a:t>as any fake data </a:t>
            </a:r>
            <a:r>
              <a:rPr sz="2200" spc="-5">
                <a:latin typeface="Arial"/>
                <a:cs typeface="Arial"/>
              </a:rPr>
              <a:t>will </a:t>
            </a:r>
            <a:r>
              <a:rPr sz="2200">
                <a:latin typeface="Arial"/>
                <a:cs typeface="Arial"/>
              </a:rPr>
              <a:t>be  detected because they </a:t>
            </a:r>
            <a:r>
              <a:rPr sz="2200" spc="-5">
                <a:latin typeface="Arial"/>
                <a:cs typeface="Arial"/>
              </a:rPr>
              <a:t>will fail </a:t>
            </a:r>
            <a:r>
              <a:rPr sz="2200">
                <a:latin typeface="Arial"/>
                <a:cs typeface="Arial"/>
              </a:rPr>
              <a:t>the </a:t>
            </a:r>
            <a:r>
              <a:rPr sz="2200" spc="-5">
                <a:latin typeface="Arial"/>
                <a:cs typeface="Arial"/>
              </a:rPr>
              <a:t>signature</a:t>
            </a:r>
            <a:r>
              <a:rPr sz="2200" spc="10">
                <a:latin typeface="Arial"/>
                <a:cs typeface="Arial"/>
              </a:rPr>
              <a:t> </a:t>
            </a:r>
            <a:r>
              <a:rPr sz="2200" spc="-5">
                <a:latin typeface="Arial"/>
                <a:cs typeface="Arial"/>
              </a:rPr>
              <a:t>checking.</a:t>
            </a:r>
            <a:endParaRPr sz="22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4400" y="152400"/>
            <a:ext cx="3113466" cy="63286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335"/>
              <a:t>D</a:t>
            </a:r>
            <a:r>
              <a:rPr spc="-345"/>
              <a:t>N</a:t>
            </a:r>
            <a:r>
              <a:rPr spc="-595"/>
              <a:t>SS</a:t>
            </a:r>
            <a:r>
              <a:rPr spc="-650"/>
              <a:t>E</a:t>
            </a:r>
            <a:r>
              <a:rPr spc="-630"/>
              <a:t>C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152400"/>
            <a:ext cx="6136005" cy="889000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65"/>
              </a:spcBef>
            </a:pPr>
            <a:r>
              <a:rPr spc="-190"/>
              <a:t>Protection </a:t>
            </a:r>
            <a:r>
              <a:rPr spc="-275"/>
              <a:t>Using</a:t>
            </a:r>
            <a:r>
              <a:rPr spc="-720"/>
              <a:t> </a:t>
            </a:r>
            <a:r>
              <a:rPr spc="-525"/>
              <a:t>DNSSEC</a:t>
            </a:r>
          </a:p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sz="2200" b="0" spc="-20">
                <a:solidFill>
                  <a:srgbClr val="595959"/>
                </a:solidFill>
                <a:latin typeface="Century"/>
                <a:cs typeface="Century"/>
              </a:rPr>
              <a:t>Protection</a:t>
            </a:r>
            <a:r>
              <a:rPr sz="2200" b="0" spc="-150">
                <a:solidFill>
                  <a:srgbClr val="595959"/>
                </a:solidFill>
                <a:latin typeface="Century"/>
                <a:cs typeface="Century"/>
              </a:rPr>
              <a:t> </a:t>
            </a:r>
            <a:r>
              <a:rPr sz="2200" b="0" spc="-40">
                <a:solidFill>
                  <a:srgbClr val="595959"/>
                </a:solidFill>
                <a:latin typeface="Century"/>
                <a:cs typeface="Century"/>
              </a:rPr>
              <a:t>Against</a:t>
            </a:r>
            <a:r>
              <a:rPr sz="2200" b="0" spc="-145">
                <a:solidFill>
                  <a:srgbClr val="595959"/>
                </a:solidFill>
                <a:latin typeface="Century"/>
                <a:cs typeface="Century"/>
              </a:rPr>
              <a:t> DNS</a:t>
            </a:r>
            <a:r>
              <a:rPr sz="2200" b="0" spc="-150">
                <a:solidFill>
                  <a:srgbClr val="595959"/>
                </a:solidFill>
                <a:latin typeface="Century"/>
                <a:cs typeface="Century"/>
              </a:rPr>
              <a:t> </a:t>
            </a:r>
            <a:r>
              <a:rPr sz="2200" b="0" spc="-40">
                <a:solidFill>
                  <a:srgbClr val="595959"/>
                </a:solidFill>
                <a:latin typeface="Century"/>
                <a:cs typeface="Century"/>
              </a:rPr>
              <a:t>Cache</a:t>
            </a:r>
            <a:r>
              <a:rPr sz="2200" b="0" spc="-145">
                <a:solidFill>
                  <a:srgbClr val="595959"/>
                </a:solidFill>
                <a:latin typeface="Century"/>
                <a:cs typeface="Century"/>
              </a:rPr>
              <a:t> </a:t>
            </a:r>
            <a:r>
              <a:rPr sz="2200" b="0" spc="-30">
                <a:solidFill>
                  <a:srgbClr val="595959"/>
                </a:solidFill>
                <a:latin typeface="Century"/>
                <a:cs typeface="Century"/>
              </a:rPr>
              <a:t>Poisoning</a:t>
            </a:r>
            <a:r>
              <a:rPr sz="2200" b="0" spc="-150">
                <a:solidFill>
                  <a:srgbClr val="595959"/>
                </a:solidFill>
                <a:latin typeface="Century"/>
                <a:cs typeface="Century"/>
              </a:rPr>
              <a:t> </a:t>
            </a:r>
            <a:r>
              <a:rPr sz="2200" b="0" spc="-35">
                <a:solidFill>
                  <a:srgbClr val="595959"/>
                </a:solidFill>
                <a:latin typeface="Century"/>
                <a:cs typeface="Century"/>
              </a:rPr>
              <a:t>Attacks</a:t>
            </a:r>
            <a:endParaRPr sz="2200">
              <a:latin typeface="Century"/>
              <a:cs typeface="Century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509852" y="1840990"/>
            <a:ext cx="8816221" cy="42122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61040" y="668020"/>
            <a:ext cx="10769600" cy="4420870"/>
          </a:xfrm>
          <a:prstGeom prst="rect">
            <a:avLst/>
          </a:prstGeom>
        </p:spPr>
        <p:txBody>
          <a:bodyPr vert="horz" wrap="square" lIns="0" tIns="204470" rIns="0" bIns="0" rtlCol="0">
            <a:spAutoFit/>
          </a:bodyPr>
          <a:lstStyle/>
          <a:p>
            <a:pPr marL="224154">
              <a:lnSpc>
                <a:spcPct val="100000"/>
              </a:lnSpc>
              <a:spcBef>
                <a:spcPts val="1610"/>
              </a:spcBef>
            </a:pPr>
            <a:r>
              <a:rPr sz="2200" spc="-20">
                <a:solidFill>
                  <a:srgbClr val="595959"/>
                </a:solidFill>
                <a:latin typeface="Century"/>
                <a:cs typeface="Century"/>
              </a:rPr>
              <a:t>Protection </a:t>
            </a:r>
            <a:r>
              <a:rPr sz="2200" spc="-40">
                <a:solidFill>
                  <a:srgbClr val="595959"/>
                </a:solidFill>
                <a:latin typeface="Century"/>
                <a:cs typeface="Century"/>
              </a:rPr>
              <a:t>Against </a:t>
            </a:r>
            <a:r>
              <a:rPr sz="2200" spc="-145">
                <a:solidFill>
                  <a:srgbClr val="595959"/>
                </a:solidFill>
                <a:latin typeface="Century"/>
                <a:cs typeface="Century"/>
              </a:rPr>
              <a:t>DNS </a:t>
            </a:r>
            <a:r>
              <a:rPr sz="2200" spc="-40">
                <a:solidFill>
                  <a:srgbClr val="595959"/>
                </a:solidFill>
                <a:latin typeface="Century"/>
                <a:cs typeface="Century"/>
              </a:rPr>
              <a:t>Cache </a:t>
            </a:r>
            <a:r>
              <a:rPr sz="2200" spc="-30">
                <a:solidFill>
                  <a:srgbClr val="595959"/>
                </a:solidFill>
                <a:latin typeface="Century"/>
                <a:cs typeface="Century"/>
              </a:rPr>
              <a:t>Poisoning</a:t>
            </a:r>
            <a:r>
              <a:rPr sz="2200" spc="-450">
                <a:solidFill>
                  <a:srgbClr val="595959"/>
                </a:solidFill>
                <a:latin typeface="Century"/>
                <a:cs typeface="Century"/>
              </a:rPr>
              <a:t> </a:t>
            </a:r>
            <a:r>
              <a:rPr sz="2200" spc="-35">
                <a:solidFill>
                  <a:srgbClr val="595959"/>
                </a:solidFill>
                <a:latin typeface="Century"/>
                <a:cs typeface="Century"/>
              </a:rPr>
              <a:t>Attacks</a:t>
            </a:r>
            <a:endParaRPr sz="2200">
              <a:latin typeface="Century"/>
              <a:cs typeface="Century"/>
            </a:endParaRPr>
          </a:p>
          <a:p>
            <a:pPr marL="279400" marR="285115" indent="-266700">
              <a:lnSpc>
                <a:spcPct val="102699"/>
              </a:lnSpc>
              <a:spcBef>
                <a:spcPts val="1440"/>
              </a:spcBef>
            </a:pPr>
            <a:r>
              <a:rPr sz="2200" b="1" spc="-15">
                <a:latin typeface="Arial"/>
                <a:cs typeface="Arial"/>
              </a:rPr>
              <a:t>Transport </a:t>
            </a:r>
            <a:r>
              <a:rPr sz="2200" b="1">
                <a:latin typeface="Arial"/>
                <a:cs typeface="Arial"/>
              </a:rPr>
              <a:t>Layer </a:t>
            </a:r>
            <a:r>
              <a:rPr sz="2200" b="1" spc="-5">
                <a:latin typeface="Arial"/>
                <a:cs typeface="Arial"/>
              </a:rPr>
              <a:t>Security </a:t>
            </a:r>
            <a:r>
              <a:rPr sz="2200" b="1">
                <a:latin typeface="Arial"/>
                <a:cs typeface="Arial"/>
              </a:rPr>
              <a:t>(TLS/SSL) </a:t>
            </a:r>
            <a:r>
              <a:rPr sz="2200">
                <a:latin typeface="Arial"/>
                <a:cs typeface="Arial"/>
              </a:rPr>
              <a:t>protocol </a:t>
            </a:r>
            <a:r>
              <a:rPr sz="2200" spc="-5">
                <a:latin typeface="Arial"/>
                <a:cs typeface="Arial"/>
              </a:rPr>
              <a:t>provides </a:t>
            </a:r>
            <a:r>
              <a:rPr sz="2200">
                <a:latin typeface="Arial"/>
                <a:cs typeface="Arial"/>
              </a:rPr>
              <a:t>a </a:t>
            </a:r>
            <a:r>
              <a:rPr sz="2200" spc="-5">
                <a:latin typeface="Arial"/>
                <a:cs typeface="Arial"/>
              </a:rPr>
              <a:t>solution against </a:t>
            </a:r>
            <a:r>
              <a:rPr sz="2200">
                <a:latin typeface="Arial"/>
                <a:cs typeface="Arial"/>
              </a:rPr>
              <a:t>the cache  </a:t>
            </a:r>
            <a:r>
              <a:rPr sz="2200" spc="-5">
                <a:latin typeface="Arial"/>
                <a:cs typeface="Arial"/>
              </a:rPr>
              <a:t>poisoning </a:t>
            </a:r>
            <a:r>
              <a:rPr sz="2200">
                <a:latin typeface="Arial"/>
                <a:cs typeface="Arial"/>
              </a:rPr>
              <a:t>attacks.</a:t>
            </a:r>
          </a:p>
          <a:p>
            <a:pPr marL="622300" marR="5080" indent="-457200">
              <a:lnSpc>
                <a:spcPct val="100499"/>
              </a:lnSpc>
              <a:spcBef>
                <a:spcPts val="1450"/>
              </a:spcBef>
              <a:buChar char="○"/>
              <a:tabLst>
                <a:tab pos="621665" algn="l"/>
                <a:tab pos="622300" algn="l"/>
              </a:tabLst>
            </a:pPr>
            <a:r>
              <a:rPr sz="2200" spc="-5">
                <a:latin typeface="Arial"/>
                <a:cs typeface="Arial"/>
              </a:rPr>
              <a:t>After getting </a:t>
            </a:r>
            <a:r>
              <a:rPr sz="2200">
                <a:latin typeface="Arial"/>
                <a:cs typeface="Arial"/>
              </a:rPr>
              <a:t>the IP address for a </a:t>
            </a:r>
            <a:r>
              <a:rPr sz="2200" spc="-5">
                <a:latin typeface="Arial"/>
                <a:cs typeface="Arial"/>
              </a:rPr>
              <a:t>domain </a:t>
            </a:r>
            <a:r>
              <a:rPr sz="2200">
                <a:latin typeface="Arial"/>
                <a:cs typeface="Arial"/>
              </a:rPr>
              <a:t>name </a:t>
            </a:r>
            <a:r>
              <a:rPr sz="2200" spc="-10">
                <a:latin typeface="Arial"/>
                <a:cs typeface="Arial"/>
              </a:rPr>
              <a:t>(</a:t>
            </a:r>
            <a:r>
              <a:rPr sz="2200" u="sng" spc="-10">
                <a:solidFill>
                  <a:srgbClr val="5ECCF3"/>
                </a:solidFill>
                <a:uFill>
                  <a:solidFill>
                    <a:srgbClr val="5ECCF3"/>
                  </a:solidFill>
                </a:uFill>
                <a:latin typeface="Arial"/>
                <a:cs typeface="Arial"/>
              </a:rPr>
              <a:t>www.example.net</a:t>
            </a:r>
            <a:r>
              <a:rPr sz="2200" spc="-10">
                <a:latin typeface="Arial"/>
                <a:cs typeface="Arial"/>
              </a:rPr>
              <a:t>) </a:t>
            </a:r>
            <a:r>
              <a:rPr sz="2200" spc="-5">
                <a:latin typeface="Arial"/>
                <a:cs typeface="Arial"/>
              </a:rPr>
              <a:t>using DNS  protocol, </a:t>
            </a:r>
            <a:r>
              <a:rPr sz="2200">
                <a:latin typeface="Arial"/>
                <a:cs typeface="Arial"/>
              </a:rPr>
              <a:t>a computer </a:t>
            </a:r>
            <a:r>
              <a:rPr sz="2200" spc="-5">
                <a:latin typeface="Arial"/>
                <a:cs typeface="Arial"/>
              </a:rPr>
              <a:t>will </a:t>
            </a:r>
            <a:r>
              <a:rPr sz="2200">
                <a:latin typeface="Arial"/>
                <a:cs typeface="Arial"/>
              </a:rPr>
              <a:t>ask the </a:t>
            </a:r>
            <a:r>
              <a:rPr sz="2200" spc="-5">
                <a:latin typeface="Arial"/>
                <a:cs typeface="Arial"/>
              </a:rPr>
              <a:t>owner </a:t>
            </a:r>
            <a:r>
              <a:rPr sz="2200">
                <a:latin typeface="Arial"/>
                <a:cs typeface="Arial"/>
              </a:rPr>
              <a:t>(server) of the IP address to proof that </a:t>
            </a:r>
            <a:r>
              <a:rPr sz="2200" spc="-5">
                <a:latin typeface="Arial"/>
                <a:cs typeface="Arial"/>
              </a:rPr>
              <a:t>it is  indeed </a:t>
            </a:r>
            <a:r>
              <a:rPr sz="2200" spc="-10">
                <a:solidFill>
                  <a:srgbClr val="FF8021"/>
                </a:solidFill>
                <a:latin typeface="Arial"/>
                <a:cs typeface="Arial"/>
                <a:hlinkClick r:id="rId2"/>
              </a:rPr>
              <a:t>www.example.net.</a:t>
            </a:r>
            <a:endParaRPr sz="2200">
              <a:latin typeface="Arial"/>
              <a:cs typeface="Arial"/>
            </a:endParaRPr>
          </a:p>
          <a:p>
            <a:pPr marL="622300" marR="372745" indent="-457200">
              <a:lnSpc>
                <a:spcPct val="100499"/>
              </a:lnSpc>
              <a:spcBef>
                <a:spcPts val="1739"/>
              </a:spcBef>
              <a:buChar char="○"/>
              <a:tabLst>
                <a:tab pos="621665" algn="l"/>
                <a:tab pos="622300" algn="l"/>
              </a:tabLst>
            </a:pPr>
            <a:r>
              <a:rPr sz="2200">
                <a:latin typeface="Arial"/>
                <a:cs typeface="Arial"/>
              </a:rPr>
              <a:t>The server has to present a </a:t>
            </a:r>
            <a:r>
              <a:rPr sz="2200" spc="-5">
                <a:latin typeface="Arial"/>
                <a:cs typeface="Arial"/>
              </a:rPr>
              <a:t>public-key certificate signed </a:t>
            </a:r>
            <a:r>
              <a:rPr sz="2200">
                <a:latin typeface="Arial"/>
                <a:cs typeface="Arial"/>
              </a:rPr>
              <a:t>by a trusted </a:t>
            </a:r>
            <a:r>
              <a:rPr sz="2200" spc="-5">
                <a:latin typeface="Arial"/>
                <a:cs typeface="Arial"/>
              </a:rPr>
              <a:t>entity </a:t>
            </a:r>
            <a:r>
              <a:rPr sz="2200">
                <a:latin typeface="Arial"/>
                <a:cs typeface="Arial"/>
              </a:rPr>
              <a:t>and  demonstrates that </a:t>
            </a:r>
            <a:r>
              <a:rPr sz="2200" spc="-5">
                <a:latin typeface="Arial"/>
                <a:cs typeface="Arial"/>
              </a:rPr>
              <a:t>it knows </a:t>
            </a:r>
            <a:r>
              <a:rPr sz="2200">
                <a:latin typeface="Arial"/>
                <a:cs typeface="Arial"/>
              </a:rPr>
              <a:t>the </a:t>
            </a:r>
            <a:r>
              <a:rPr sz="2200" spc="-5">
                <a:latin typeface="Arial"/>
                <a:cs typeface="Arial"/>
              </a:rPr>
              <a:t>corresponding private </a:t>
            </a:r>
            <a:r>
              <a:rPr sz="2200">
                <a:latin typeface="Arial"/>
                <a:cs typeface="Arial"/>
              </a:rPr>
              <a:t>key </a:t>
            </a:r>
            <a:r>
              <a:rPr sz="2200" spc="-5">
                <a:latin typeface="Arial"/>
                <a:cs typeface="Arial"/>
              </a:rPr>
              <a:t>associated with </a:t>
            </a:r>
            <a:r>
              <a:rPr sz="2200" spc="-5">
                <a:solidFill>
                  <a:srgbClr val="FF8021"/>
                </a:solidFill>
                <a:latin typeface="Arial"/>
                <a:cs typeface="Arial"/>
                <a:hlinkClick r:id="rId2"/>
              </a:rPr>
              <a:t> </a:t>
            </a:r>
            <a:r>
              <a:rPr sz="2200" spc="-10">
                <a:solidFill>
                  <a:srgbClr val="FF8021"/>
                </a:solidFill>
                <a:latin typeface="Arial"/>
                <a:cs typeface="Arial"/>
                <a:hlinkClick r:id="rId2"/>
              </a:rPr>
              <a:t>www.example.net </a:t>
            </a:r>
            <a:r>
              <a:rPr sz="2200" spc="-5">
                <a:latin typeface="Arial"/>
                <a:cs typeface="Arial"/>
              </a:rPr>
              <a:t>(i.e., it is </a:t>
            </a:r>
            <a:r>
              <a:rPr sz="2200">
                <a:latin typeface="Arial"/>
                <a:cs typeface="Arial"/>
              </a:rPr>
              <a:t>the </a:t>
            </a:r>
            <a:r>
              <a:rPr sz="2200" spc="-5">
                <a:latin typeface="Arial"/>
                <a:cs typeface="Arial"/>
              </a:rPr>
              <a:t>owner </a:t>
            </a:r>
            <a:r>
              <a:rPr sz="2200">
                <a:latin typeface="Arial"/>
                <a:cs typeface="Arial"/>
              </a:rPr>
              <a:t>of the</a:t>
            </a:r>
            <a:r>
              <a:rPr sz="2200" spc="35">
                <a:latin typeface="Arial"/>
                <a:cs typeface="Arial"/>
              </a:rPr>
              <a:t> </a:t>
            </a:r>
            <a:r>
              <a:rPr sz="2200" spc="-5">
                <a:latin typeface="Arial"/>
                <a:cs typeface="Arial"/>
              </a:rPr>
              <a:t>certificate).</a:t>
            </a:r>
            <a:endParaRPr sz="2200">
              <a:latin typeface="Arial"/>
              <a:cs typeface="Arial"/>
            </a:endParaRPr>
          </a:p>
          <a:p>
            <a:pPr marL="622300" indent="-457200">
              <a:lnSpc>
                <a:spcPct val="100000"/>
              </a:lnSpc>
              <a:spcBef>
                <a:spcPts val="1850"/>
              </a:spcBef>
              <a:buChar char="○"/>
              <a:tabLst>
                <a:tab pos="621665" algn="l"/>
                <a:tab pos="622300" algn="l"/>
              </a:tabLst>
            </a:pPr>
            <a:r>
              <a:rPr sz="2200">
                <a:latin typeface="Arial"/>
                <a:cs typeface="Arial"/>
              </a:rPr>
              <a:t>HTTPS </a:t>
            </a:r>
            <a:r>
              <a:rPr sz="2200" spc="-5">
                <a:latin typeface="Arial"/>
                <a:cs typeface="Arial"/>
              </a:rPr>
              <a:t>is built </a:t>
            </a:r>
            <a:r>
              <a:rPr sz="2200">
                <a:latin typeface="Arial"/>
                <a:cs typeface="Arial"/>
              </a:rPr>
              <a:t>on top of </a:t>
            </a:r>
            <a:r>
              <a:rPr sz="2200" spc="-5">
                <a:latin typeface="Arial"/>
                <a:cs typeface="Arial"/>
              </a:rPr>
              <a:t>TLS/SSL. </a:t>
            </a:r>
            <a:r>
              <a:rPr sz="2200">
                <a:latin typeface="Arial"/>
                <a:cs typeface="Arial"/>
              </a:rPr>
              <a:t>It defeats </a:t>
            </a:r>
            <a:r>
              <a:rPr sz="2200" spc="-5">
                <a:latin typeface="Arial"/>
                <a:cs typeface="Arial"/>
              </a:rPr>
              <a:t>DNS </a:t>
            </a:r>
            <a:r>
              <a:rPr sz="2200">
                <a:latin typeface="Arial"/>
                <a:cs typeface="Arial"/>
              </a:rPr>
              <a:t>cache </a:t>
            </a:r>
            <a:r>
              <a:rPr sz="2200" spc="-5">
                <a:latin typeface="Arial"/>
                <a:cs typeface="Arial"/>
              </a:rPr>
              <a:t>poisoning</a:t>
            </a:r>
            <a:r>
              <a:rPr sz="2200" spc="-40">
                <a:latin typeface="Arial"/>
                <a:cs typeface="Arial"/>
              </a:rPr>
              <a:t> </a:t>
            </a:r>
            <a:r>
              <a:rPr sz="2200">
                <a:latin typeface="Arial"/>
                <a:cs typeface="Arial"/>
              </a:rPr>
              <a:t>attacks.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72734" y="35154"/>
            <a:ext cx="5323266" cy="63286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190"/>
              <a:t>Protection </a:t>
            </a:r>
            <a:r>
              <a:rPr spc="-275"/>
              <a:t>Using</a:t>
            </a:r>
            <a:r>
              <a:rPr spc="-735"/>
              <a:t> </a:t>
            </a:r>
            <a:r>
              <a:rPr spc="-395"/>
              <a:t>TLS/SSL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13440" y="668020"/>
            <a:ext cx="10983595" cy="3012440"/>
          </a:xfrm>
          <a:prstGeom prst="rect">
            <a:avLst/>
          </a:prstGeom>
        </p:spPr>
        <p:txBody>
          <a:bodyPr vert="horz" wrap="square" lIns="0" tIns="204470" rIns="0" bIns="0" rtlCol="0">
            <a:spAutoFit/>
          </a:bodyPr>
          <a:lstStyle/>
          <a:p>
            <a:pPr marL="71755">
              <a:lnSpc>
                <a:spcPct val="100000"/>
              </a:lnSpc>
              <a:spcBef>
                <a:spcPts val="1610"/>
              </a:spcBef>
            </a:pPr>
            <a:r>
              <a:rPr sz="2200" spc="-20">
                <a:solidFill>
                  <a:srgbClr val="595959"/>
                </a:solidFill>
                <a:latin typeface="Century"/>
                <a:cs typeface="Century"/>
              </a:rPr>
              <a:t>Protection </a:t>
            </a:r>
            <a:r>
              <a:rPr sz="2200" spc="-40">
                <a:solidFill>
                  <a:srgbClr val="595959"/>
                </a:solidFill>
                <a:latin typeface="Century"/>
                <a:cs typeface="Century"/>
              </a:rPr>
              <a:t>Against </a:t>
            </a:r>
            <a:r>
              <a:rPr sz="2200" spc="-145">
                <a:solidFill>
                  <a:srgbClr val="595959"/>
                </a:solidFill>
                <a:latin typeface="Century"/>
                <a:cs typeface="Century"/>
              </a:rPr>
              <a:t>DNS </a:t>
            </a:r>
            <a:r>
              <a:rPr sz="2200" spc="-40">
                <a:solidFill>
                  <a:srgbClr val="595959"/>
                </a:solidFill>
                <a:latin typeface="Century"/>
                <a:cs typeface="Century"/>
              </a:rPr>
              <a:t>Cache </a:t>
            </a:r>
            <a:r>
              <a:rPr sz="2200" spc="-30">
                <a:solidFill>
                  <a:srgbClr val="595959"/>
                </a:solidFill>
                <a:latin typeface="Century"/>
                <a:cs typeface="Century"/>
              </a:rPr>
              <a:t>Poisoning</a:t>
            </a:r>
            <a:r>
              <a:rPr sz="2200" spc="-450">
                <a:solidFill>
                  <a:srgbClr val="595959"/>
                </a:solidFill>
                <a:latin typeface="Century"/>
                <a:cs typeface="Century"/>
              </a:rPr>
              <a:t> </a:t>
            </a:r>
            <a:r>
              <a:rPr sz="2200" spc="-35">
                <a:solidFill>
                  <a:srgbClr val="595959"/>
                </a:solidFill>
                <a:latin typeface="Century"/>
                <a:cs typeface="Century"/>
              </a:rPr>
              <a:t>Attacks</a:t>
            </a:r>
            <a:endParaRPr sz="2200">
              <a:latin typeface="Century"/>
              <a:cs typeface="Century"/>
            </a:endParaRPr>
          </a:p>
          <a:p>
            <a:pPr marL="469900" marR="5080" indent="-457200">
              <a:lnSpc>
                <a:spcPct val="102699"/>
              </a:lnSpc>
              <a:spcBef>
                <a:spcPts val="1440"/>
              </a:spcBef>
              <a:buChar char="○"/>
              <a:tabLst>
                <a:tab pos="469265" algn="l"/>
                <a:tab pos="469900" algn="l"/>
              </a:tabLst>
            </a:pPr>
            <a:r>
              <a:rPr sz="2200" spc="-5">
                <a:latin typeface="Arial"/>
                <a:cs typeface="Arial"/>
              </a:rPr>
              <a:t>Both DNSSEC </a:t>
            </a:r>
            <a:r>
              <a:rPr sz="2200">
                <a:latin typeface="Arial"/>
                <a:cs typeface="Arial"/>
              </a:rPr>
              <a:t>and </a:t>
            </a:r>
            <a:r>
              <a:rPr sz="2200" spc="-5">
                <a:latin typeface="Arial"/>
                <a:cs typeface="Arial"/>
              </a:rPr>
              <a:t>TLS/SSL </a:t>
            </a:r>
            <a:r>
              <a:rPr sz="2200">
                <a:latin typeface="Arial"/>
                <a:cs typeface="Arial"/>
              </a:rPr>
              <a:t>are based on the </a:t>
            </a:r>
            <a:r>
              <a:rPr sz="2200" spc="-5">
                <a:latin typeface="Arial"/>
                <a:cs typeface="Arial"/>
              </a:rPr>
              <a:t>public </a:t>
            </a:r>
            <a:r>
              <a:rPr sz="2200">
                <a:latin typeface="Arial"/>
                <a:cs typeface="Arial"/>
              </a:rPr>
              <a:t>key </a:t>
            </a:r>
            <a:r>
              <a:rPr sz="2200" spc="-20">
                <a:latin typeface="Arial"/>
                <a:cs typeface="Arial"/>
              </a:rPr>
              <a:t>technology, </a:t>
            </a:r>
            <a:r>
              <a:rPr sz="2200">
                <a:latin typeface="Arial"/>
                <a:cs typeface="Arial"/>
              </a:rPr>
              <a:t>but </a:t>
            </a:r>
            <a:r>
              <a:rPr sz="2200" spc="-5">
                <a:latin typeface="Arial"/>
                <a:cs typeface="Arial"/>
              </a:rPr>
              <a:t>their chains  </a:t>
            </a:r>
            <a:r>
              <a:rPr sz="2200">
                <a:latin typeface="Arial"/>
                <a:cs typeface="Arial"/>
              </a:rPr>
              <a:t>of trust are</a:t>
            </a:r>
            <a:r>
              <a:rPr sz="2200" spc="-5">
                <a:latin typeface="Arial"/>
                <a:cs typeface="Arial"/>
              </a:rPr>
              <a:t> different.</a:t>
            </a:r>
            <a:endParaRPr sz="2200">
              <a:latin typeface="Arial"/>
              <a:cs typeface="Arial"/>
            </a:endParaRPr>
          </a:p>
          <a:p>
            <a:pPr marL="469900" marR="154940" indent="-457200">
              <a:lnSpc>
                <a:spcPct val="101800"/>
              </a:lnSpc>
              <a:spcBef>
                <a:spcPts val="915"/>
              </a:spcBef>
              <a:buChar char="○"/>
              <a:tabLst>
                <a:tab pos="469265" algn="l"/>
                <a:tab pos="469900" algn="l"/>
              </a:tabLst>
            </a:pPr>
            <a:r>
              <a:rPr sz="2200" spc="-5">
                <a:latin typeface="Arial"/>
                <a:cs typeface="Arial"/>
              </a:rPr>
              <a:t>DNSSEC provides chain </a:t>
            </a:r>
            <a:r>
              <a:rPr sz="2200">
                <a:latin typeface="Arial"/>
                <a:cs typeface="Arial"/>
              </a:rPr>
              <a:t>of trust </a:t>
            </a:r>
            <a:r>
              <a:rPr sz="2200" spc="-5">
                <a:latin typeface="Arial"/>
                <a:cs typeface="Arial"/>
              </a:rPr>
              <a:t>using </a:t>
            </a:r>
            <a:r>
              <a:rPr sz="2200" b="1" spc="-5">
                <a:latin typeface="Arial"/>
                <a:cs typeface="Arial"/>
              </a:rPr>
              <a:t>DNS </a:t>
            </a:r>
            <a:r>
              <a:rPr sz="2200" b="1">
                <a:latin typeface="Arial"/>
                <a:cs typeface="Arial"/>
              </a:rPr>
              <a:t>zone </a:t>
            </a:r>
            <a:r>
              <a:rPr sz="2200" b="1" spc="-5">
                <a:latin typeface="Arial"/>
                <a:cs typeface="Arial"/>
              </a:rPr>
              <a:t>hierarchy</a:t>
            </a:r>
            <a:r>
              <a:rPr sz="2200" spc="-5">
                <a:latin typeface="Arial"/>
                <a:cs typeface="Arial"/>
              </a:rPr>
              <a:t>, </a:t>
            </a:r>
            <a:r>
              <a:rPr sz="2200">
                <a:latin typeface="Arial"/>
                <a:cs typeface="Arial"/>
              </a:rPr>
              <a:t>so nameservers </a:t>
            </a:r>
            <a:r>
              <a:rPr sz="2200" spc="-5">
                <a:latin typeface="Arial"/>
                <a:cs typeface="Arial"/>
              </a:rPr>
              <a:t>in </a:t>
            </a:r>
            <a:r>
              <a:rPr sz="2200">
                <a:latin typeface="Arial"/>
                <a:cs typeface="Arial"/>
              </a:rPr>
              <a:t>the  parent zones vouch for those </a:t>
            </a:r>
            <a:r>
              <a:rPr sz="2200" spc="-5">
                <a:latin typeface="Arial"/>
                <a:cs typeface="Arial"/>
              </a:rPr>
              <a:t>in </a:t>
            </a:r>
            <a:r>
              <a:rPr sz="2200">
                <a:latin typeface="Arial"/>
                <a:cs typeface="Arial"/>
              </a:rPr>
              <a:t>the </a:t>
            </a:r>
            <a:r>
              <a:rPr sz="2200" spc="-5">
                <a:latin typeface="Arial"/>
                <a:cs typeface="Arial"/>
              </a:rPr>
              <a:t>child</a:t>
            </a:r>
            <a:r>
              <a:rPr sz="2200">
                <a:latin typeface="Arial"/>
                <a:cs typeface="Arial"/>
              </a:rPr>
              <a:t> zones.</a:t>
            </a:r>
          </a:p>
          <a:p>
            <a:pPr marL="469900" marR="507365" indent="-457200">
              <a:lnSpc>
                <a:spcPts val="2620"/>
              </a:lnSpc>
              <a:spcBef>
                <a:spcPts val="1065"/>
              </a:spcBef>
              <a:buChar char="○"/>
              <a:tabLst>
                <a:tab pos="469265" algn="l"/>
                <a:tab pos="469900" algn="l"/>
              </a:tabLst>
            </a:pPr>
            <a:r>
              <a:rPr sz="2200" spc="-5">
                <a:latin typeface="Arial"/>
                <a:cs typeface="Arial"/>
              </a:rPr>
              <a:t>TLS/SSL relies </a:t>
            </a:r>
            <a:r>
              <a:rPr sz="2200">
                <a:latin typeface="Arial"/>
                <a:cs typeface="Arial"/>
              </a:rPr>
              <a:t>on </a:t>
            </a:r>
            <a:r>
              <a:rPr sz="2200" spc="-5">
                <a:latin typeface="Arial"/>
                <a:cs typeface="Arial"/>
              </a:rPr>
              <a:t>Public Key </a:t>
            </a:r>
            <a:r>
              <a:rPr sz="2200">
                <a:latin typeface="Arial"/>
                <a:cs typeface="Arial"/>
              </a:rPr>
              <a:t>Infrastructure </a:t>
            </a:r>
            <a:r>
              <a:rPr sz="2200" spc="-5">
                <a:latin typeface="Arial"/>
                <a:cs typeface="Arial"/>
              </a:rPr>
              <a:t>which contains Certificate Authorities  vouching </a:t>
            </a:r>
            <a:r>
              <a:rPr sz="2200">
                <a:latin typeface="Arial"/>
                <a:cs typeface="Arial"/>
              </a:rPr>
              <a:t>for other</a:t>
            </a:r>
            <a:r>
              <a:rPr sz="2200" spc="10">
                <a:latin typeface="Arial"/>
                <a:cs typeface="Arial"/>
              </a:rPr>
              <a:t> </a:t>
            </a:r>
            <a:r>
              <a:rPr sz="2200">
                <a:latin typeface="Arial"/>
                <a:cs typeface="Arial"/>
              </a:rPr>
              <a:t>computers.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81971" y="228600"/>
            <a:ext cx="5323266" cy="63286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525"/>
              <a:t>DNSSEC </a:t>
            </a:r>
            <a:r>
              <a:rPr spc="-225"/>
              <a:t>versus</a:t>
            </a:r>
            <a:r>
              <a:rPr spc="-405"/>
              <a:t> </a:t>
            </a:r>
            <a:r>
              <a:rPr spc="-395"/>
              <a:t>TLS/SSL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628370" y="36095"/>
            <a:ext cx="10884844" cy="704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4500" b="1" spc="-295">
                <a:solidFill>
                  <a:srgbClr val="404040"/>
                </a:solidFill>
                <a:latin typeface="Arial"/>
                <a:cs typeface="Arial"/>
              </a:rPr>
              <a:t>Attacks</a:t>
            </a:r>
            <a:r>
              <a:rPr sz="4500" b="1" spc="-69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4500" b="1" spc="-250">
                <a:solidFill>
                  <a:srgbClr val="404040"/>
                </a:solidFill>
                <a:latin typeface="Arial"/>
                <a:cs typeface="Arial"/>
              </a:rPr>
              <a:t>from</a:t>
            </a:r>
            <a:r>
              <a:rPr lang="en-US" sz="4500" b="1" spc="-25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lang="en-US" sz="4500" b="1" spc="-270">
                <a:solidFill>
                  <a:srgbClr val="C00000"/>
                </a:solidFill>
                <a:cs typeface="Arial"/>
              </a:rPr>
              <a:t>Malicious </a:t>
            </a:r>
            <a:r>
              <a:rPr lang="en-US" sz="4500" b="1" spc="-465">
                <a:solidFill>
                  <a:srgbClr val="C00000"/>
                </a:solidFill>
                <a:cs typeface="Arial"/>
              </a:rPr>
              <a:t>DNS</a:t>
            </a:r>
            <a:r>
              <a:rPr lang="en-US" sz="4500" b="1" spc="-740">
                <a:solidFill>
                  <a:srgbClr val="C00000"/>
                </a:solidFill>
                <a:cs typeface="Arial"/>
              </a:rPr>
              <a:t> </a:t>
            </a:r>
            <a:r>
              <a:rPr lang="en-US" sz="4500" b="1" spc="-240">
                <a:solidFill>
                  <a:srgbClr val="C00000"/>
                </a:solidFill>
                <a:cs typeface="Arial"/>
              </a:rPr>
              <a:t>Server</a:t>
            </a:r>
            <a:endParaRPr lang="en-US" sz="4500"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267445" y="72448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9051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591172" y="1066800"/>
            <a:ext cx="9686428" cy="4724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33400" y="1295400"/>
            <a:ext cx="10439400" cy="4953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38200" y="152400"/>
            <a:ext cx="4707890" cy="914400"/>
          </a:xfrm>
          <a:prstGeom prst="rect">
            <a:avLst/>
          </a:prstGeom>
        </p:spPr>
        <p:txBody>
          <a:bodyPr vert="horz" wrap="square" lIns="0" tIns="425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spc="-185"/>
              <a:t>Experiment</a:t>
            </a:r>
            <a:r>
              <a:rPr spc="-459"/>
              <a:t> </a:t>
            </a:r>
            <a:r>
              <a:rPr spc="-225"/>
              <a:t>Setup</a:t>
            </a:r>
          </a:p>
          <a:p>
            <a:pPr marL="12700">
              <a:lnSpc>
                <a:spcPct val="100000"/>
              </a:lnSpc>
              <a:spcBef>
                <a:spcPts val="165"/>
              </a:spcBef>
            </a:pPr>
            <a:r>
              <a:rPr sz="2400" b="0" spc="-25">
                <a:solidFill>
                  <a:srgbClr val="595959"/>
                </a:solidFill>
                <a:latin typeface="Century"/>
                <a:cs typeface="Century"/>
              </a:rPr>
              <a:t>Attack </a:t>
            </a:r>
            <a:r>
              <a:rPr sz="2400" b="0" spc="15">
                <a:solidFill>
                  <a:srgbClr val="595959"/>
                </a:solidFill>
                <a:latin typeface="Century"/>
                <a:cs typeface="Century"/>
              </a:rPr>
              <a:t>from </a:t>
            </a:r>
            <a:r>
              <a:rPr sz="2400" b="0" spc="-40">
                <a:solidFill>
                  <a:srgbClr val="595959"/>
                </a:solidFill>
                <a:latin typeface="Century"/>
                <a:cs typeface="Century"/>
              </a:rPr>
              <a:t>Malicious</a:t>
            </a:r>
            <a:r>
              <a:rPr sz="2400" b="0" spc="-505">
                <a:solidFill>
                  <a:srgbClr val="595959"/>
                </a:solidFill>
                <a:latin typeface="Century"/>
                <a:cs typeface="Century"/>
              </a:rPr>
              <a:t> </a:t>
            </a:r>
            <a:r>
              <a:rPr sz="2400" b="0" spc="-160">
                <a:solidFill>
                  <a:srgbClr val="595959"/>
                </a:solidFill>
                <a:latin typeface="Century"/>
                <a:cs typeface="Century"/>
              </a:rPr>
              <a:t>DNS </a:t>
            </a:r>
            <a:r>
              <a:rPr sz="2400" b="0" spc="-60">
                <a:solidFill>
                  <a:srgbClr val="595959"/>
                </a:solidFill>
                <a:latin typeface="Century"/>
                <a:cs typeface="Century"/>
              </a:rPr>
              <a:t>Server</a:t>
            </a:r>
            <a:endParaRPr sz="2400">
              <a:latin typeface="Century"/>
              <a:cs typeface="Century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66700" y="668020"/>
            <a:ext cx="5829300" cy="4485005"/>
          </a:xfrm>
          <a:prstGeom prst="rect">
            <a:avLst/>
          </a:prstGeom>
        </p:spPr>
        <p:txBody>
          <a:bodyPr vert="horz" wrap="square" lIns="0" tIns="204470" rIns="0" bIns="0" rtlCol="0">
            <a:spAutoFit/>
          </a:bodyPr>
          <a:lstStyle/>
          <a:p>
            <a:pPr marL="224154">
              <a:lnSpc>
                <a:spcPct val="100000"/>
              </a:lnSpc>
              <a:spcBef>
                <a:spcPts val="1610"/>
              </a:spcBef>
            </a:pPr>
            <a:r>
              <a:rPr sz="2200" spc="30">
                <a:solidFill>
                  <a:srgbClr val="595959"/>
                </a:solidFill>
                <a:latin typeface="Century"/>
                <a:cs typeface="Century"/>
              </a:rPr>
              <a:t>Write </a:t>
            </a:r>
            <a:r>
              <a:rPr sz="2200" spc="-95">
                <a:solidFill>
                  <a:srgbClr val="595959"/>
                </a:solidFill>
                <a:latin typeface="Century"/>
                <a:cs typeface="Century"/>
              </a:rPr>
              <a:t>a </a:t>
            </a:r>
            <a:r>
              <a:rPr sz="2200" spc="-35">
                <a:solidFill>
                  <a:srgbClr val="595959"/>
                </a:solidFill>
                <a:latin typeface="Century"/>
                <a:cs typeface="Century"/>
              </a:rPr>
              <a:t>Malicious </a:t>
            </a:r>
            <a:r>
              <a:rPr sz="2200" spc="-145">
                <a:solidFill>
                  <a:srgbClr val="595959"/>
                </a:solidFill>
                <a:latin typeface="Century"/>
                <a:cs typeface="Century"/>
              </a:rPr>
              <a:t>DNS</a:t>
            </a:r>
            <a:r>
              <a:rPr sz="2200" spc="-465">
                <a:solidFill>
                  <a:srgbClr val="595959"/>
                </a:solidFill>
                <a:latin typeface="Century"/>
                <a:cs typeface="Century"/>
              </a:rPr>
              <a:t> </a:t>
            </a:r>
            <a:r>
              <a:rPr sz="2200" spc="-50">
                <a:solidFill>
                  <a:srgbClr val="595959"/>
                </a:solidFill>
                <a:latin typeface="Century"/>
                <a:cs typeface="Century"/>
              </a:rPr>
              <a:t>Server</a:t>
            </a:r>
            <a:endParaRPr sz="2200">
              <a:latin typeface="Century"/>
              <a:cs typeface="Century"/>
            </a:endParaRPr>
          </a:p>
          <a:p>
            <a:pPr marL="279400" marR="71120" indent="-266700">
              <a:lnSpc>
                <a:spcPct val="101200"/>
              </a:lnSpc>
              <a:spcBef>
                <a:spcPts val="1480"/>
              </a:spcBef>
              <a:buClr>
                <a:srgbClr val="00B0F0"/>
              </a:buClr>
              <a:buChar char="○"/>
              <a:tabLst>
                <a:tab pos="279400" algn="l"/>
              </a:tabLst>
            </a:pPr>
            <a:r>
              <a:rPr sz="2200" spc="-5">
                <a:latin typeface="Arial"/>
                <a:cs typeface="Arial"/>
              </a:rPr>
              <a:t>When </a:t>
            </a:r>
            <a:r>
              <a:rPr sz="2200">
                <a:latin typeface="Arial"/>
                <a:cs typeface="Arial"/>
              </a:rPr>
              <a:t>a user </a:t>
            </a:r>
            <a:r>
              <a:rPr sz="2200" spc="-5">
                <a:latin typeface="Arial"/>
                <a:cs typeface="Arial"/>
              </a:rPr>
              <a:t>visits </a:t>
            </a:r>
            <a:r>
              <a:rPr sz="2200">
                <a:latin typeface="Arial"/>
                <a:cs typeface="Arial"/>
              </a:rPr>
              <a:t>a </a:t>
            </a:r>
            <a:r>
              <a:rPr sz="2200" spc="-5">
                <a:latin typeface="Arial"/>
                <a:cs typeface="Arial"/>
              </a:rPr>
              <a:t>website, </a:t>
            </a:r>
            <a:r>
              <a:rPr sz="2200">
                <a:latin typeface="Arial"/>
                <a:cs typeface="Arial"/>
              </a:rPr>
              <a:t>such as  attacker32.com, a </a:t>
            </a:r>
            <a:r>
              <a:rPr sz="2200" spc="-5">
                <a:latin typeface="Arial"/>
                <a:cs typeface="Arial"/>
              </a:rPr>
              <a:t>DNS </a:t>
            </a:r>
            <a:r>
              <a:rPr sz="2200">
                <a:latin typeface="Arial"/>
                <a:cs typeface="Arial"/>
              </a:rPr>
              <a:t>query </a:t>
            </a:r>
            <a:r>
              <a:rPr sz="2200" spc="-5">
                <a:latin typeface="Arial"/>
                <a:cs typeface="Arial"/>
              </a:rPr>
              <a:t>will eventually  </a:t>
            </a:r>
            <a:r>
              <a:rPr sz="2200">
                <a:latin typeface="Arial"/>
                <a:cs typeface="Arial"/>
              </a:rPr>
              <a:t>come to the </a:t>
            </a:r>
            <a:r>
              <a:rPr sz="2200" spc="-5">
                <a:latin typeface="Arial"/>
                <a:cs typeface="Arial"/>
              </a:rPr>
              <a:t>authoritative </a:t>
            </a:r>
            <a:r>
              <a:rPr sz="2200">
                <a:latin typeface="Arial"/>
                <a:cs typeface="Arial"/>
              </a:rPr>
              <a:t>nameserver of the  attacker32.com </a:t>
            </a:r>
            <a:r>
              <a:rPr sz="2200" spc="-5">
                <a:latin typeface="Arial"/>
                <a:cs typeface="Arial"/>
              </a:rPr>
              <a:t>domain.</a:t>
            </a:r>
            <a:endParaRPr sz="2200">
              <a:latin typeface="Arial"/>
              <a:cs typeface="Arial"/>
            </a:endParaRPr>
          </a:p>
          <a:p>
            <a:pPr marL="279400" marR="5080" indent="-266700">
              <a:lnSpc>
                <a:spcPct val="99700"/>
              </a:lnSpc>
              <a:spcBef>
                <a:spcPts val="1475"/>
              </a:spcBef>
              <a:buClr>
                <a:srgbClr val="00B0F0"/>
              </a:buClr>
              <a:buChar char="○"/>
              <a:tabLst>
                <a:tab pos="279400" algn="l"/>
              </a:tabLst>
            </a:pPr>
            <a:r>
              <a:rPr sz="2200">
                <a:latin typeface="Arial"/>
                <a:cs typeface="Arial"/>
              </a:rPr>
              <a:t>In </a:t>
            </a:r>
            <a:r>
              <a:rPr sz="2200" spc="-5">
                <a:latin typeface="Arial"/>
                <a:cs typeface="Arial"/>
              </a:rPr>
              <a:t>addition </a:t>
            </a:r>
            <a:r>
              <a:rPr sz="2200">
                <a:latin typeface="Arial"/>
                <a:cs typeface="Arial"/>
              </a:rPr>
              <a:t>to </a:t>
            </a:r>
            <a:r>
              <a:rPr sz="2200" spc="-5">
                <a:latin typeface="Arial"/>
                <a:cs typeface="Arial"/>
              </a:rPr>
              <a:t>providing </a:t>
            </a:r>
            <a:r>
              <a:rPr sz="2200">
                <a:latin typeface="Arial"/>
                <a:cs typeface="Arial"/>
              </a:rPr>
              <a:t>an IP address </a:t>
            </a:r>
            <a:r>
              <a:rPr sz="2200" spc="-5">
                <a:latin typeface="Arial"/>
                <a:cs typeface="Arial"/>
              </a:rPr>
              <a:t>in </a:t>
            </a:r>
            <a:r>
              <a:rPr sz="2200">
                <a:latin typeface="Arial"/>
                <a:cs typeface="Arial"/>
              </a:rPr>
              <a:t>the  </a:t>
            </a:r>
            <a:r>
              <a:rPr sz="2200" spc="-5">
                <a:latin typeface="Arial"/>
                <a:cs typeface="Arial"/>
              </a:rPr>
              <a:t>answer section </a:t>
            </a:r>
            <a:r>
              <a:rPr sz="2200">
                <a:latin typeface="Arial"/>
                <a:cs typeface="Arial"/>
              </a:rPr>
              <a:t>of the response, </a:t>
            </a:r>
            <a:r>
              <a:rPr sz="2200" spc="-5">
                <a:latin typeface="Arial"/>
                <a:cs typeface="Arial"/>
              </a:rPr>
              <a:t>DNS </a:t>
            </a:r>
            <a:r>
              <a:rPr sz="2200">
                <a:latin typeface="Arial"/>
                <a:cs typeface="Arial"/>
              </a:rPr>
              <a:t>server  can </a:t>
            </a:r>
            <a:r>
              <a:rPr sz="2200" spc="-5">
                <a:latin typeface="Arial"/>
                <a:cs typeface="Arial"/>
              </a:rPr>
              <a:t>also provide information in </a:t>
            </a:r>
            <a:r>
              <a:rPr sz="2200">
                <a:latin typeface="Arial"/>
                <a:cs typeface="Arial"/>
              </a:rPr>
              <a:t>the </a:t>
            </a:r>
            <a:r>
              <a:rPr sz="2200" b="1">
                <a:latin typeface="Arial"/>
                <a:cs typeface="Arial"/>
              </a:rPr>
              <a:t>authority  </a:t>
            </a:r>
            <a:r>
              <a:rPr sz="2200">
                <a:latin typeface="Arial"/>
                <a:cs typeface="Arial"/>
              </a:rPr>
              <a:t>and </a:t>
            </a:r>
            <a:r>
              <a:rPr sz="2200" b="1">
                <a:latin typeface="Arial"/>
                <a:cs typeface="Arial"/>
              </a:rPr>
              <a:t>additional</a:t>
            </a:r>
            <a:r>
              <a:rPr sz="2200" b="1" spc="-5">
                <a:latin typeface="Arial"/>
                <a:cs typeface="Arial"/>
              </a:rPr>
              <a:t> </a:t>
            </a:r>
            <a:r>
              <a:rPr sz="2200" spc="-5">
                <a:latin typeface="Arial"/>
                <a:cs typeface="Arial"/>
              </a:rPr>
              <a:t>sections.</a:t>
            </a:r>
            <a:endParaRPr sz="2200">
              <a:latin typeface="Arial"/>
              <a:cs typeface="Arial"/>
            </a:endParaRPr>
          </a:p>
          <a:p>
            <a:pPr marL="279400" marR="147320" indent="-266700">
              <a:lnSpc>
                <a:spcPts val="2590"/>
              </a:lnSpc>
              <a:spcBef>
                <a:spcPts val="1685"/>
              </a:spcBef>
              <a:buClr>
                <a:srgbClr val="00B0F0"/>
              </a:buClr>
              <a:buChar char="○"/>
              <a:tabLst>
                <a:tab pos="279400" algn="l"/>
              </a:tabLst>
            </a:pPr>
            <a:r>
              <a:rPr sz="2200" spc="-5">
                <a:latin typeface="Arial"/>
                <a:cs typeface="Arial"/>
              </a:rPr>
              <a:t>Attackers </a:t>
            </a:r>
            <a:r>
              <a:rPr sz="2200">
                <a:latin typeface="Arial"/>
                <a:cs typeface="Arial"/>
              </a:rPr>
              <a:t>can use these </a:t>
            </a:r>
            <a:r>
              <a:rPr sz="2200" spc="-5">
                <a:latin typeface="Arial"/>
                <a:cs typeface="Arial"/>
              </a:rPr>
              <a:t>sections </a:t>
            </a:r>
            <a:r>
              <a:rPr sz="2200">
                <a:latin typeface="Arial"/>
                <a:cs typeface="Arial"/>
              </a:rPr>
              <a:t>to </a:t>
            </a:r>
            <a:r>
              <a:rPr sz="2200" spc="-5">
                <a:latin typeface="Arial"/>
                <a:cs typeface="Arial"/>
              </a:rPr>
              <a:t>provide  </a:t>
            </a:r>
            <a:r>
              <a:rPr sz="2200">
                <a:latin typeface="Arial"/>
                <a:cs typeface="Arial"/>
              </a:rPr>
              <a:t>fraudulent</a:t>
            </a:r>
            <a:r>
              <a:rPr sz="2200" spc="-5">
                <a:latin typeface="Arial"/>
                <a:cs typeface="Arial"/>
              </a:rPr>
              <a:t> information.</a:t>
            </a:r>
            <a:endParaRPr sz="22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43000" y="35154"/>
            <a:ext cx="8523666" cy="63286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190"/>
              <a:t>Attacks</a:t>
            </a:r>
            <a:r>
              <a:rPr spc="-455"/>
              <a:t> </a:t>
            </a:r>
            <a:r>
              <a:rPr spc="-140"/>
              <a:t>from</a:t>
            </a:r>
            <a:r>
              <a:rPr spc="-450"/>
              <a:t> </a:t>
            </a:r>
            <a:r>
              <a:rPr spc="-220"/>
              <a:t>Malicious</a:t>
            </a:r>
            <a:r>
              <a:rPr spc="-455"/>
              <a:t> </a:t>
            </a:r>
            <a:r>
              <a:rPr spc="-390"/>
              <a:t>DNS</a:t>
            </a:r>
            <a:r>
              <a:rPr spc="-455"/>
              <a:t> </a:t>
            </a:r>
            <a:r>
              <a:rPr spc="-204"/>
              <a:t>Server</a:t>
            </a:r>
          </a:p>
        </p:txBody>
      </p:sp>
      <p:sp>
        <p:nvSpPr>
          <p:cNvPr id="4" name="object 4"/>
          <p:cNvSpPr/>
          <p:nvPr/>
        </p:nvSpPr>
        <p:spPr>
          <a:xfrm>
            <a:off x="6324601" y="914400"/>
            <a:ext cx="5600700" cy="5562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4837" y="119763"/>
            <a:ext cx="7152067" cy="1000274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0"/>
              </a:spcBef>
            </a:pPr>
            <a:r>
              <a:rPr spc="-195">
                <a:solidFill>
                  <a:srgbClr val="000000"/>
                </a:solidFill>
              </a:rPr>
              <a:t>Fake</a:t>
            </a:r>
            <a:r>
              <a:rPr spc="-450">
                <a:solidFill>
                  <a:srgbClr val="000000"/>
                </a:solidFill>
              </a:rPr>
              <a:t> </a:t>
            </a:r>
            <a:r>
              <a:rPr spc="-160">
                <a:solidFill>
                  <a:srgbClr val="000000"/>
                </a:solidFill>
              </a:rPr>
              <a:t>Data</a:t>
            </a:r>
            <a:r>
              <a:rPr spc="-445">
                <a:solidFill>
                  <a:srgbClr val="000000"/>
                </a:solidFill>
              </a:rPr>
              <a:t> </a:t>
            </a:r>
            <a:r>
              <a:rPr spc="-150">
                <a:solidFill>
                  <a:srgbClr val="000000"/>
                </a:solidFill>
              </a:rPr>
              <a:t>in</a:t>
            </a:r>
            <a:r>
              <a:rPr spc="-450">
                <a:solidFill>
                  <a:srgbClr val="000000"/>
                </a:solidFill>
              </a:rPr>
              <a:t> </a:t>
            </a:r>
            <a:r>
              <a:rPr spc="-105">
                <a:solidFill>
                  <a:srgbClr val="000000"/>
                </a:solidFill>
              </a:rPr>
              <a:t>the</a:t>
            </a:r>
            <a:r>
              <a:rPr spc="-450">
                <a:solidFill>
                  <a:srgbClr val="000000"/>
                </a:solidFill>
              </a:rPr>
              <a:t> </a:t>
            </a:r>
            <a:r>
              <a:rPr spc="-185">
                <a:solidFill>
                  <a:srgbClr val="000000"/>
                </a:solidFill>
              </a:rPr>
              <a:t>Additional</a:t>
            </a:r>
            <a:r>
              <a:rPr spc="-445">
                <a:solidFill>
                  <a:srgbClr val="000000"/>
                </a:solidFill>
              </a:rPr>
              <a:t> </a:t>
            </a:r>
            <a:r>
              <a:rPr spc="-250">
                <a:solidFill>
                  <a:srgbClr val="000000"/>
                </a:solidFill>
              </a:rPr>
              <a:t>Section</a:t>
            </a:r>
          </a:p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sz="2000" b="0" spc="-25">
                <a:solidFill>
                  <a:srgbClr val="595959"/>
                </a:solidFill>
                <a:latin typeface="Century"/>
                <a:cs typeface="Century"/>
              </a:rPr>
              <a:t>Attack </a:t>
            </a:r>
            <a:r>
              <a:rPr sz="2000" b="0" spc="15">
                <a:solidFill>
                  <a:srgbClr val="595959"/>
                </a:solidFill>
                <a:latin typeface="Century"/>
                <a:cs typeface="Century"/>
              </a:rPr>
              <a:t>from </a:t>
            </a:r>
            <a:r>
              <a:rPr sz="2000" b="0" spc="-35">
                <a:solidFill>
                  <a:srgbClr val="595959"/>
                </a:solidFill>
                <a:latin typeface="Century"/>
                <a:cs typeface="Century"/>
              </a:rPr>
              <a:t>Malicious</a:t>
            </a:r>
            <a:r>
              <a:rPr sz="2000" b="0" spc="-405">
                <a:solidFill>
                  <a:srgbClr val="595959"/>
                </a:solidFill>
                <a:latin typeface="Century"/>
                <a:cs typeface="Century"/>
              </a:rPr>
              <a:t> </a:t>
            </a:r>
            <a:r>
              <a:rPr sz="2000" b="0" spc="-135">
                <a:solidFill>
                  <a:srgbClr val="595959"/>
                </a:solidFill>
                <a:latin typeface="Century"/>
                <a:cs typeface="Century"/>
              </a:rPr>
              <a:t>DNS </a:t>
            </a:r>
            <a:r>
              <a:rPr sz="2000" b="0" spc="-50">
                <a:solidFill>
                  <a:srgbClr val="595959"/>
                </a:solidFill>
                <a:latin typeface="Century"/>
                <a:cs typeface="Century"/>
              </a:rPr>
              <a:t>Server</a:t>
            </a:r>
            <a:endParaRPr sz="2000">
              <a:latin typeface="Century"/>
              <a:cs typeface="Century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229830" y="2188990"/>
            <a:ext cx="7998143" cy="23832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62104" y="3493927"/>
            <a:ext cx="2106930" cy="1200785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29209" rIns="0" bIns="0" rtlCol="0">
            <a:spAutoFit/>
          </a:bodyPr>
          <a:lstStyle/>
          <a:p>
            <a:pPr marL="199390" marR="85090" indent="473075">
              <a:lnSpc>
                <a:spcPct val="100800"/>
              </a:lnSpc>
              <a:spcBef>
                <a:spcPts val="229"/>
              </a:spcBef>
            </a:pPr>
            <a:r>
              <a:rPr sz="2400" spc="-5">
                <a:latin typeface="Arial"/>
                <a:cs typeface="Arial"/>
              </a:rPr>
              <a:t>A</a:t>
            </a:r>
            <a:r>
              <a:rPr sz="2400">
                <a:latin typeface="Arial"/>
                <a:cs typeface="Arial"/>
              </a:rPr>
              <a:t>ddi</a:t>
            </a:r>
            <a:r>
              <a:rPr sz="2400" spc="-10">
                <a:latin typeface="Arial"/>
                <a:cs typeface="Arial"/>
              </a:rPr>
              <a:t>t</a:t>
            </a:r>
            <a:r>
              <a:rPr sz="2400">
                <a:latin typeface="Arial"/>
                <a:cs typeface="Arial"/>
              </a:rPr>
              <a:t>ional  </a:t>
            </a:r>
            <a:r>
              <a:rPr sz="2400" spc="-5">
                <a:latin typeface="Arial"/>
                <a:cs typeface="Arial"/>
              </a:rPr>
              <a:t>information</a:t>
            </a:r>
            <a:r>
              <a:rPr sz="2400" spc="-60">
                <a:latin typeface="Arial"/>
                <a:cs typeface="Arial"/>
              </a:rPr>
              <a:t> </a:t>
            </a:r>
            <a:r>
              <a:rPr sz="2400">
                <a:latin typeface="Arial"/>
                <a:cs typeface="Arial"/>
              </a:rPr>
              <a:t>is</a:t>
            </a:r>
          </a:p>
          <a:p>
            <a:pPr marL="842010">
              <a:lnSpc>
                <a:spcPct val="100000"/>
              </a:lnSpc>
              <a:spcBef>
                <a:spcPts val="25"/>
              </a:spcBef>
            </a:pPr>
            <a:r>
              <a:rPr sz="2400">
                <a:latin typeface="Arial"/>
                <a:cs typeface="Arial"/>
              </a:rPr>
              <a:t>provided</a:t>
            </a:r>
          </a:p>
        </p:txBody>
      </p:sp>
      <p:sp>
        <p:nvSpPr>
          <p:cNvPr id="5" name="object 5"/>
          <p:cNvSpPr/>
          <p:nvPr/>
        </p:nvSpPr>
        <p:spPr>
          <a:xfrm>
            <a:off x="2912582" y="3921781"/>
            <a:ext cx="241300" cy="640080"/>
          </a:xfrm>
          <a:custGeom>
            <a:avLst/>
            <a:gdLst/>
            <a:ahLst/>
            <a:cxnLst/>
            <a:rect l="l" t="t" r="r" b="b"/>
            <a:pathLst>
              <a:path w="241300" h="640079">
                <a:moveTo>
                  <a:pt x="240888" y="639943"/>
                </a:moveTo>
                <a:lnTo>
                  <a:pt x="194005" y="637692"/>
                </a:lnTo>
                <a:lnTo>
                  <a:pt x="155721" y="631554"/>
                </a:lnTo>
                <a:lnTo>
                  <a:pt x="129908" y="622450"/>
                </a:lnTo>
                <a:lnTo>
                  <a:pt x="120443" y="611301"/>
                </a:lnTo>
                <a:lnTo>
                  <a:pt x="120444" y="348612"/>
                </a:lnTo>
                <a:lnTo>
                  <a:pt x="110979" y="337464"/>
                </a:lnTo>
                <a:lnTo>
                  <a:pt x="85167" y="328360"/>
                </a:lnTo>
                <a:lnTo>
                  <a:pt x="46882" y="322222"/>
                </a:lnTo>
                <a:lnTo>
                  <a:pt x="0" y="319971"/>
                </a:lnTo>
                <a:lnTo>
                  <a:pt x="46882" y="317720"/>
                </a:lnTo>
                <a:lnTo>
                  <a:pt x="85167" y="311582"/>
                </a:lnTo>
                <a:lnTo>
                  <a:pt x="110979" y="302478"/>
                </a:lnTo>
                <a:lnTo>
                  <a:pt x="120444" y="291330"/>
                </a:lnTo>
                <a:lnTo>
                  <a:pt x="120444" y="28641"/>
                </a:lnTo>
                <a:lnTo>
                  <a:pt x="129909" y="17492"/>
                </a:lnTo>
                <a:lnTo>
                  <a:pt x="155721" y="8388"/>
                </a:lnTo>
                <a:lnTo>
                  <a:pt x="194006" y="2250"/>
                </a:lnTo>
                <a:lnTo>
                  <a:pt x="240888" y="0"/>
                </a:lnTo>
              </a:path>
            </a:pathLst>
          </a:custGeom>
          <a:ln w="19050">
            <a:solidFill>
              <a:srgbClr val="0070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528685" y="4109479"/>
            <a:ext cx="307975" cy="264795"/>
          </a:xfrm>
          <a:custGeom>
            <a:avLst/>
            <a:gdLst/>
            <a:ahLst/>
            <a:cxnLst/>
            <a:rect l="l" t="t" r="r" b="b"/>
            <a:pathLst>
              <a:path w="307975" h="264795">
                <a:moveTo>
                  <a:pt x="175265" y="0"/>
                </a:moveTo>
                <a:lnTo>
                  <a:pt x="175265" y="66136"/>
                </a:lnTo>
                <a:lnTo>
                  <a:pt x="0" y="66136"/>
                </a:lnTo>
                <a:lnTo>
                  <a:pt x="0" y="198408"/>
                </a:lnTo>
                <a:lnTo>
                  <a:pt x="175265" y="198408"/>
                </a:lnTo>
                <a:lnTo>
                  <a:pt x="175265" y="264543"/>
                </a:lnTo>
                <a:lnTo>
                  <a:pt x="307536" y="132271"/>
                </a:lnTo>
                <a:lnTo>
                  <a:pt x="175265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528685" y="4109479"/>
            <a:ext cx="307975" cy="264795"/>
          </a:xfrm>
          <a:custGeom>
            <a:avLst/>
            <a:gdLst/>
            <a:ahLst/>
            <a:cxnLst/>
            <a:rect l="l" t="t" r="r" b="b"/>
            <a:pathLst>
              <a:path w="307975" h="264795">
                <a:moveTo>
                  <a:pt x="0" y="66136"/>
                </a:moveTo>
                <a:lnTo>
                  <a:pt x="175265" y="66136"/>
                </a:lnTo>
                <a:lnTo>
                  <a:pt x="175265" y="0"/>
                </a:lnTo>
                <a:lnTo>
                  <a:pt x="307537" y="132272"/>
                </a:lnTo>
                <a:lnTo>
                  <a:pt x="175265" y="264544"/>
                </a:lnTo>
                <a:lnTo>
                  <a:pt x="175265" y="198408"/>
                </a:lnTo>
                <a:lnTo>
                  <a:pt x="0" y="198408"/>
                </a:lnTo>
                <a:lnTo>
                  <a:pt x="0" y="66136"/>
                </a:lnTo>
                <a:close/>
              </a:path>
            </a:pathLst>
          </a:custGeom>
          <a:ln w="12700">
            <a:solidFill>
              <a:srgbClr val="0070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954837" y="5309108"/>
            <a:ext cx="8110855" cy="76009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75"/>
              </a:spcBef>
            </a:pPr>
            <a:r>
              <a:rPr sz="2400" spc="-5">
                <a:latin typeface="Arial"/>
                <a:cs typeface="Arial"/>
              </a:rPr>
              <a:t>They </a:t>
            </a:r>
            <a:r>
              <a:rPr sz="2400">
                <a:latin typeface="Arial"/>
                <a:cs typeface="Arial"/>
              </a:rPr>
              <a:t>will be discarded: out of zone. </a:t>
            </a:r>
            <a:r>
              <a:rPr sz="2400" spc="-5">
                <a:latin typeface="Arial"/>
                <a:cs typeface="Arial"/>
              </a:rPr>
              <a:t>They </a:t>
            </a:r>
            <a:r>
              <a:rPr sz="2400">
                <a:latin typeface="Arial"/>
                <a:cs typeface="Arial"/>
              </a:rPr>
              <a:t>will cause </a:t>
            </a:r>
            <a:r>
              <a:rPr sz="2400" spc="-5">
                <a:latin typeface="Arial"/>
                <a:cs typeface="Arial"/>
              </a:rPr>
              <a:t>security  </a:t>
            </a:r>
            <a:r>
              <a:rPr sz="2400">
                <a:latin typeface="Arial"/>
                <a:cs typeface="Arial"/>
              </a:rPr>
              <a:t>problems if not</a:t>
            </a:r>
            <a:r>
              <a:rPr sz="2400" spc="-35">
                <a:latin typeface="Arial"/>
                <a:cs typeface="Arial"/>
              </a:rPr>
              <a:t> </a:t>
            </a:r>
            <a:r>
              <a:rPr sz="2400">
                <a:latin typeface="Arial"/>
                <a:cs typeface="Arial"/>
              </a:rPr>
              <a:t>discarded.</a:t>
            </a:r>
          </a:p>
        </p:txBody>
      </p:sp>
      <p:sp>
        <p:nvSpPr>
          <p:cNvPr id="9" name="object 9"/>
          <p:cNvSpPr/>
          <p:nvPr/>
        </p:nvSpPr>
        <p:spPr>
          <a:xfrm>
            <a:off x="2643750" y="4561723"/>
            <a:ext cx="154305" cy="701675"/>
          </a:xfrm>
          <a:custGeom>
            <a:avLst/>
            <a:gdLst/>
            <a:ahLst/>
            <a:cxnLst/>
            <a:rect l="l" t="t" r="r" b="b"/>
            <a:pathLst>
              <a:path w="154305" h="701675">
                <a:moveTo>
                  <a:pt x="153769" y="624730"/>
                </a:moveTo>
                <a:lnTo>
                  <a:pt x="0" y="624730"/>
                </a:lnTo>
                <a:lnTo>
                  <a:pt x="76884" y="701615"/>
                </a:lnTo>
                <a:lnTo>
                  <a:pt x="153769" y="624730"/>
                </a:lnTo>
                <a:close/>
              </a:path>
              <a:path w="154305" h="701675">
                <a:moveTo>
                  <a:pt x="115326" y="0"/>
                </a:moveTo>
                <a:lnTo>
                  <a:pt x="38442" y="0"/>
                </a:lnTo>
                <a:lnTo>
                  <a:pt x="38442" y="624730"/>
                </a:lnTo>
                <a:lnTo>
                  <a:pt x="115326" y="624730"/>
                </a:lnTo>
                <a:lnTo>
                  <a:pt x="115326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643750" y="4561723"/>
            <a:ext cx="154305" cy="701675"/>
          </a:xfrm>
          <a:custGeom>
            <a:avLst/>
            <a:gdLst/>
            <a:ahLst/>
            <a:cxnLst/>
            <a:rect l="l" t="t" r="r" b="b"/>
            <a:pathLst>
              <a:path w="154305" h="701675">
                <a:moveTo>
                  <a:pt x="0" y="624731"/>
                </a:moveTo>
                <a:lnTo>
                  <a:pt x="38442" y="624731"/>
                </a:lnTo>
                <a:lnTo>
                  <a:pt x="38442" y="0"/>
                </a:lnTo>
                <a:lnTo>
                  <a:pt x="115326" y="0"/>
                </a:lnTo>
                <a:lnTo>
                  <a:pt x="115326" y="624731"/>
                </a:lnTo>
                <a:lnTo>
                  <a:pt x="153769" y="624731"/>
                </a:lnTo>
                <a:lnTo>
                  <a:pt x="76884" y="701615"/>
                </a:lnTo>
                <a:lnTo>
                  <a:pt x="0" y="624731"/>
                </a:lnTo>
                <a:close/>
              </a:path>
            </a:pathLst>
          </a:custGeom>
          <a:ln w="12700">
            <a:solidFill>
              <a:srgbClr val="0070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486243" y="991765"/>
            <a:ext cx="133350" cy="3105150"/>
          </a:xfrm>
          <a:custGeom>
            <a:avLst/>
            <a:gdLst/>
            <a:ahLst/>
            <a:cxnLst/>
            <a:rect l="l" t="t" r="r" b="b"/>
            <a:pathLst>
              <a:path w="133350" h="3105150">
                <a:moveTo>
                  <a:pt x="44449" y="2971327"/>
                </a:moveTo>
                <a:lnTo>
                  <a:pt x="0" y="2971398"/>
                </a:lnTo>
                <a:lnTo>
                  <a:pt x="66888" y="3104640"/>
                </a:lnTo>
                <a:lnTo>
                  <a:pt x="122208" y="2993556"/>
                </a:lnTo>
                <a:lnTo>
                  <a:pt x="44485" y="2993556"/>
                </a:lnTo>
                <a:lnTo>
                  <a:pt x="44449" y="2971327"/>
                </a:lnTo>
                <a:close/>
              </a:path>
              <a:path w="133350" h="3105150">
                <a:moveTo>
                  <a:pt x="133350" y="2971184"/>
                </a:moveTo>
                <a:lnTo>
                  <a:pt x="44449" y="2971327"/>
                </a:lnTo>
                <a:lnTo>
                  <a:pt x="44485" y="2993556"/>
                </a:lnTo>
                <a:lnTo>
                  <a:pt x="88935" y="2993485"/>
                </a:lnTo>
                <a:lnTo>
                  <a:pt x="88899" y="2971255"/>
                </a:lnTo>
                <a:lnTo>
                  <a:pt x="133314" y="2971255"/>
                </a:lnTo>
                <a:close/>
              </a:path>
              <a:path w="133350" h="3105150">
                <a:moveTo>
                  <a:pt x="133314" y="2971255"/>
                </a:moveTo>
                <a:lnTo>
                  <a:pt x="88899" y="2971255"/>
                </a:lnTo>
                <a:lnTo>
                  <a:pt x="88935" y="2993485"/>
                </a:lnTo>
                <a:lnTo>
                  <a:pt x="44485" y="2993556"/>
                </a:lnTo>
                <a:lnTo>
                  <a:pt x="122208" y="2993556"/>
                </a:lnTo>
                <a:lnTo>
                  <a:pt x="133314" y="2971255"/>
                </a:lnTo>
                <a:close/>
              </a:path>
              <a:path w="133350" h="3105150">
                <a:moveTo>
                  <a:pt x="84122" y="0"/>
                </a:moveTo>
                <a:lnTo>
                  <a:pt x="39672" y="71"/>
                </a:lnTo>
                <a:lnTo>
                  <a:pt x="44449" y="2971327"/>
                </a:lnTo>
                <a:lnTo>
                  <a:pt x="88899" y="2971255"/>
                </a:lnTo>
                <a:lnTo>
                  <a:pt x="84122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0916606" y="994870"/>
            <a:ext cx="450308" cy="406176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037082" y="48102"/>
            <a:ext cx="8216265" cy="6296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en-US" altLang="en-US" sz="4000">
                <a:cs typeface="Calibri" panose="020F0502020204030204" pitchFamily="34" charset="0"/>
              </a:rPr>
              <a:t>TCP/IP Network Model (review)</a:t>
            </a:r>
            <a:endParaRPr sz="4300">
              <a:latin typeface="Calibri Light"/>
              <a:cs typeface="Calibri Ligh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28444" y="5162804"/>
            <a:ext cx="9417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i="1">
                <a:solidFill>
                  <a:srgbClr val="000099"/>
                </a:solidFill>
                <a:latin typeface="Arial"/>
                <a:cs typeface="Arial"/>
              </a:rPr>
              <a:t>source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975629" y="977381"/>
            <a:ext cx="450309" cy="406176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35445" y="4491817"/>
            <a:ext cx="803274" cy="7715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05865" y="4565827"/>
            <a:ext cx="390582" cy="35329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313688" y="844296"/>
            <a:ext cx="1850136" cy="409651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0" name="object 10"/>
          <p:cNvGraphicFramePr>
            <a:graphicFrameLocks noGrp="1"/>
          </p:cNvGraphicFramePr>
          <p:nvPr/>
        </p:nvGraphicFramePr>
        <p:xfrm>
          <a:off x="1364808" y="988979"/>
          <a:ext cx="1649095" cy="387098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490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05499">
                <a:tc>
                  <a:txBody>
                    <a:bodyPr/>
                    <a:lstStyle/>
                    <a:p>
                      <a:pPr marL="26670" algn="ctr">
                        <a:lnSpc>
                          <a:spcPct val="100000"/>
                        </a:lnSpc>
                        <a:spcBef>
                          <a:spcPts val="1265"/>
                        </a:spcBef>
                      </a:pPr>
                      <a:r>
                        <a:rPr sz="2400" spc="-10">
                          <a:latin typeface="Calibri"/>
                          <a:cs typeface="Calibri"/>
                        </a:rPr>
                        <a:t>application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60655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6975">
                <a:tc>
                  <a:txBody>
                    <a:bodyPr/>
                    <a:lstStyle/>
                    <a:p>
                      <a:pPr marL="27305" algn="ctr">
                        <a:lnSpc>
                          <a:spcPct val="100000"/>
                        </a:lnSpc>
                        <a:spcBef>
                          <a:spcPts val="1115"/>
                        </a:spcBef>
                      </a:pPr>
                      <a:r>
                        <a:rPr sz="2400" spc="-10">
                          <a:latin typeface="Calibri"/>
                          <a:cs typeface="Calibri"/>
                        </a:rPr>
                        <a:t>transport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41605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7015">
                <a:tc>
                  <a:txBody>
                    <a:bodyPr/>
                    <a:lstStyle/>
                    <a:p>
                      <a:pPr marL="27305" algn="ctr">
                        <a:lnSpc>
                          <a:spcPct val="100000"/>
                        </a:lnSpc>
                        <a:spcBef>
                          <a:spcPts val="1055"/>
                        </a:spcBef>
                      </a:pPr>
                      <a:r>
                        <a:rPr sz="2400" spc="-10">
                          <a:latin typeface="Calibri"/>
                          <a:cs typeface="Calibri"/>
                        </a:rPr>
                        <a:t>network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33985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81989">
                <a:tc>
                  <a:txBody>
                    <a:bodyPr/>
                    <a:lstStyle/>
                    <a:p>
                      <a:pPr marL="27305" algn="ctr">
                        <a:lnSpc>
                          <a:spcPct val="100000"/>
                        </a:lnSpc>
                        <a:spcBef>
                          <a:spcPts val="1445"/>
                        </a:spcBef>
                      </a:pPr>
                      <a:r>
                        <a:rPr sz="2400" spc="-5">
                          <a:latin typeface="Calibri"/>
                          <a:cs typeface="Calibri"/>
                        </a:rPr>
                        <a:t>link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83515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49504">
                <a:tc>
                  <a:txBody>
                    <a:bodyPr/>
                    <a:lstStyle/>
                    <a:p>
                      <a:pPr marL="26670" algn="ctr">
                        <a:lnSpc>
                          <a:spcPct val="100000"/>
                        </a:lnSpc>
                        <a:spcBef>
                          <a:spcPts val="1480"/>
                        </a:spcBef>
                      </a:pPr>
                      <a:r>
                        <a:rPr sz="2400" spc="-15">
                          <a:latin typeface="Calibri"/>
                          <a:cs typeface="Calibri"/>
                        </a:rPr>
                        <a:t>physical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8796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1" name="object 11"/>
          <p:cNvSpPr/>
          <p:nvPr/>
        </p:nvSpPr>
        <p:spPr>
          <a:xfrm>
            <a:off x="11126122" y="4379576"/>
            <a:ext cx="352662" cy="79684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1126121" y="4470395"/>
            <a:ext cx="157480" cy="16510"/>
          </a:xfrm>
          <a:custGeom>
            <a:avLst/>
            <a:gdLst/>
            <a:ahLst/>
            <a:cxnLst/>
            <a:rect l="l" t="t" r="r" b="b"/>
            <a:pathLst>
              <a:path w="157479" h="16510">
                <a:moveTo>
                  <a:pt x="0" y="16353"/>
                </a:moveTo>
                <a:lnTo>
                  <a:pt x="157264" y="16353"/>
                </a:lnTo>
                <a:lnTo>
                  <a:pt x="157264" y="0"/>
                </a:lnTo>
                <a:lnTo>
                  <a:pt x="0" y="0"/>
                </a:lnTo>
                <a:lnTo>
                  <a:pt x="0" y="1635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1121359" y="4465633"/>
            <a:ext cx="167005" cy="26034"/>
          </a:xfrm>
          <a:custGeom>
            <a:avLst/>
            <a:gdLst/>
            <a:ahLst/>
            <a:cxnLst/>
            <a:rect l="l" t="t" r="r" b="b"/>
            <a:pathLst>
              <a:path w="167004" h="26035">
                <a:moveTo>
                  <a:pt x="0" y="25879"/>
                </a:moveTo>
                <a:lnTo>
                  <a:pt x="166790" y="25879"/>
                </a:lnTo>
                <a:lnTo>
                  <a:pt x="166790" y="0"/>
                </a:lnTo>
                <a:lnTo>
                  <a:pt x="0" y="0"/>
                </a:lnTo>
                <a:lnTo>
                  <a:pt x="0" y="258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1267659" y="4462015"/>
            <a:ext cx="152400" cy="52705"/>
          </a:xfrm>
          <a:custGeom>
            <a:avLst/>
            <a:gdLst/>
            <a:ahLst/>
            <a:cxnLst/>
            <a:rect l="l" t="t" r="r" b="b"/>
            <a:pathLst>
              <a:path w="152400" h="52704">
                <a:moveTo>
                  <a:pt x="125816" y="0"/>
                </a:moveTo>
                <a:lnTo>
                  <a:pt x="26135" y="0"/>
                </a:lnTo>
                <a:lnTo>
                  <a:pt x="15961" y="2053"/>
                </a:lnTo>
                <a:lnTo>
                  <a:pt x="7654" y="7654"/>
                </a:lnTo>
                <a:lnTo>
                  <a:pt x="2053" y="15961"/>
                </a:lnTo>
                <a:lnTo>
                  <a:pt x="0" y="26135"/>
                </a:lnTo>
                <a:lnTo>
                  <a:pt x="2053" y="36307"/>
                </a:lnTo>
                <a:lnTo>
                  <a:pt x="7654" y="44614"/>
                </a:lnTo>
                <a:lnTo>
                  <a:pt x="15961" y="50215"/>
                </a:lnTo>
                <a:lnTo>
                  <a:pt x="26135" y="52269"/>
                </a:lnTo>
                <a:lnTo>
                  <a:pt x="125816" y="52269"/>
                </a:lnTo>
                <a:lnTo>
                  <a:pt x="135988" y="50215"/>
                </a:lnTo>
                <a:lnTo>
                  <a:pt x="144295" y="44614"/>
                </a:lnTo>
                <a:lnTo>
                  <a:pt x="149896" y="36307"/>
                </a:lnTo>
                <a:lnTo>
                  <a:pt x="151950" y="26135"/>
                </a:lnTo>
                <a:lnTo>
                  <a:pt x="149896" y="15961"/>
                </a:lnTo>
                <a:lnTo>
                  <a:pt x="144295" y="7654"/>
                </a:lnTo>
                <a:lnTo>
                  <a:pt x="135988" y="2053"/>
                </a:lnTo>
                <a:lnTo>
                  <a:pt x="1258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1270188" y="4467459"/>
            <a:ext cx="146682" cy="4138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1128750" y="4585920"/>
            <a:ext cx="157480" cy="16510"/>
          </a:xfrm>
          <a:custGeom>
            <a:avLst/>
            <a:gdLst/>
            <a:ahLst/>
            <a:cxnLst/>
            <a:rect l="l" t="t" r="r" b="b"/>
            <a:pathLst>
              <a:path w="157479" h="16510">
                <a:moveTo>
                  <a:pt x="0" y="16355"/>
                </a:moveTo>
                <a:lnTo>
                  <a:pt x="157265" y="16355"/>
                </a:lnTo>
                <a:lnTo>
                  <a:pt x="157265" y="0"/>
                </a:lnTo>
                <a:lnTo>
                  <a:pt x="0" y="0"/>
                </a:lnTo>
                <a:lnTo>
                  <a:pt x="0" y="163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1123988" y="4581157"/>
            <a:ext cx="167005" cy="26034"/>
          </a:xfrm>
          <a:custGeom>
            <a:avLst/>
            <a:gdLst/>
            <a:ahLst/>
            <a:cxnLst/>
            <a:rect l="l" t="t" r="r" b="b"/>
            <a:pathLst>
              <a:path w="167004" h="26035">
                <a:moveTo>
                  <a:pt x="0" y="25879"/>
                </a:moveTo>
                <a:lnTo>
                  <a:pt x="166790" y="25879"/>
                </a:lnTo>
                <a:lnTo>
                  <a:pt x="166790" y="0"/>
                </a:lnTo>
                <a:lnTo>
                  <a:pt x="0" y="0"/>
                </a:lnTo>
                <a:lnTo>
                  <a:pt x="0" y="258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1267555" y="4574835"/>
            <a:ext cx="152400" cy="46990"/>
          </a:xfrm>
          <a:custGeom>
            <a:avLst/>
            <a:gdLst/>
            <a:ahLst/>
            <a:cxnLst/>
            <a:rect l="l" t="t" r="r" b="b"/>
            <a:pathLst>
              <a:path w="152400" h="46989">
                <a:moveTo>
                  <a:pt x="128638" y="0"/>
                </a:moveTo>
                <a:lnTo>
                  <a:pt x="23313" y="0"/>
                </a:lnTo>
                <a:lnTo>
                  <a:pt x="14238" y="1832"/>
                </a:lnTo>
                <a:lnTo>
                  <a:pt x="6828" y="6828"/>
                </a:lnTo>
                <a:lnTo>
                  <a:pt x="1832" y="14238"/>
                </a:lnTo>
                <a:lnTo>
                  <a:pt x="0" y="23313"/>
                </a:lnTo>
                <a:lnTo>
                  <a:pt x="1832" y="32388"/>
                </a:lnTo>
                <a:lnTo>
                  <a:pt x="6828" y="39799"/>
                </a:lnTo>
                <a:lnTo>
                  <a:pt x="14238" y="44795"/>
                </a:lnTo>
                <a:lnTo>
                  <a:pt x="23313" y="46628"/>
                </a:lnTo>
                <a:lnTo>
                  <a:pt x="128638" y="46628"/>
                </a:lnTo>
                <a:lnTo>
                  <a:pt x="137712" y="44795"/>
                </a:lnTo>
                <a:lnTo>
                  <a:pt x="145123" y="39799"/>
                </a:lnTo>
                <a:lnTo>
                  <a:pt x="150119" y="32388"/>
                </a:lnTo>
                <a:lnTo>
                  <a:pt x="151951" y="23313"/>
                </a:lnTo>
                <a:lnTo>
                  <a:pt x="150119" y="14238"/>
                </a:lnTo>
                <a:lnTo>
                  <a:pt x="145123" y="6828"/>
                </a:lnTo>
                <a:lnTo>
                  <a:pt x="137712" y="1832"/>
                </a:lnTo>
                <a:lnTo>
                  <a:pt x="12863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1270295" y="4580539"/>
            <a:ext cx="146682" cy="3589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1128750" y="4701444"/>
            <a:ext cx="157480" cy="16510"/>
          </a:xfrm>
          <a:custGeom>
            <a:avLst/>
            <a:gdLst/>
            <a:ahLst/>
            <a:cxnLst/>
            <a:rect l="l" t="t" r="r" b="b"/>
            <a:pathLst>
              <a:path w="157479" h="16510">
                <a:moveTo>
                  <a:pt x="0" y="16353"/>
                </a:moveTo>
                <a:lnTo>
                  <a:pt x="157265" y="16353"/>
                </a:lnTo>
                <a:lnTo>
                  <a:pt x="157265" y="0"/>
                </a:lnTo>
                <a:lnTo>
                  <a:pt x="0" y="0"/>
                </a:lnTo>
                <a:lnTo>
                  <a:pt x="0" y="1635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1123988" y="4696682"/>
            <a:ext cx="167005" cy="26034"/>
          </a:xfrm>
          <a:custGeom>
            <a:avLst/>
            <a:gdLst/>
            <a:ahLst/>
            <a:cxnLst/>
            <a:rect l="l" t="t" r="r" b="b"/>
            <a:pathLst>
              <a:path w="167004" h="26035">
                <a:moveTo>
                  <a:pt x="0" y="25879"/>
                </a:moveTo>
                <a:lnTo>
                  <a:pt x="166790" y="25879"/>
                </a:lnTo>
                <a:lnTo>
                  <a:pt x="166790" y="0"/>
                </a:lnTo>
                <a:lnTo>
                  <a:pt x="0" y="0"/>
                </a:lnTo>
                <a:lnTo>
                  <a:pt x="0" y="258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1131382" y="4806182"/>
            <a:ext cx="157480" cy="16510"/>
          </a:xfrm>
          <a:custGeom>
            <a:avLst/>
            <a:gdLst/>
            <a:ahLst/>
            <a:cxnLst/>
            <a:rect l="l" t="t" r="r" b="b"/>
            <a:pathLst>
              <a:path w="157479" h="16510">
                <a:moveTo>
                  <a:pt x="0" y="16353"/>
                </a:moveTo>
                <a:lnTo>
                  <a:pt x="157264" y="16353"/>
                </a:lnTo>
                <a:lnTo>
                  <a:pt x="157264" y="0"/>
                </a:lnTo>
                <a:lnTo>
                  <a:pt x="0" y="0"/>
                </a:lnTo>
                <a:lnTo>
                  <a:pt x="0" y="1635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1126620" y="4801420"/>
            <a:ext cx="167005" cy="26034"/>
          </a:xfrm>
          <a:custGeom>
            <a:avLst/>
            <a:gdLst/>
            <a:ahLst/>
            <a:cxnLst/>
            <a:rect l="l" t="t" r="r" b="b"/>
            <a:pathLst>
              <a:path w="167004" h="26035">
                <a:moveTo>
                  <a:pt x="0" y="25879"/>
                </a:moveTo>
                <a:lnTo>
                  <a:pt x="166790" y="25879"/>
                </a:lnTo>
                <a:lnTo>
                  <a:pt x="166790" y="0"/>
                </a:lnTo>
                <a:lnTo>
                  <a:pt x="0" y="0"/>
                </a:lnTo>
                <a:lnTo>
                  <a:pt x="0" y="258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1265031" y="4803243"/>
            <a:ext cx="152400" cy="46990"/>
          </a:xfrm>
          <a:custGeom>
            <a:avLst/>
            <a:gdLst/>
            <a:ahLst/>
            <a:cxnLst/>
            <a:rect l="l" t="t" r="r" b="b"/>
            <a:pathLst>
              <a:path w="152400" h="46989">
                <a:moveTo>
                  <a:pt x="128564" y="0"/>
                </a:moveTo>
                <a:lnTo>
                  <a:pt x="23436" y="0"/>
                </a:lnTo>
                <a:lnTo>
                  <a:pt x="14314" y="1841"/>
                </a:lnTo>
                <a:lnTo>
                  <a:pt x="6864" y="6864"/>
                </a:lnTo>
                <a:lnTo>
                  <a:pt x="1841" y="14313"/>
                </a:lnTo>
                <a:lnTo>
                  <a:pt x="0" y="23436"/>
                </a:lnTo>
                <a:lnTo>
                  <a:pt x="1841" y="32559"/>
                </a:lnTo>
                <a:lnTo>
                  <a:pt x="6864" y="40008"/>
                </a:lnTo>
                <a:lnTo>
                  <a:pt x="14314" y="45031"/>
                </a:lnTo>
                <a:lnTo>
                  <a:pt x="23436" y="46873"/>
                </a:lnTo>
                <a:lnTo>
                  <a:pt x="128564" y="46873"/>
                </a:lnTo>
                <a:lnTo>
                  <a:pt x="137687" y="45031"/>
                </a:lnTo>
                <a:lnTo>
                  <a:pt x="145136" y="40008"/>
                </a:lnTo>
                <a:lnTo>
                  <a:pt x="150159" y="32559"/>
                </a:lnTo>
                <a:lnTo>
                  <a:pt x="152001" y="23436"/>
                </a:lnTo>
                <a:lnTo>
                  <a:pt x="150159" y="14313"/>
                </a:lnTo>
                <a:lnTo>
                  <a:pt x="145136" y="6864"/>
                </a:lnTo>
                <a:lnTo>
                  <a:pt x="137687" y="1841"/>
                </a:lnTo>
                <a:lnTo>
                  <a:pt x="12856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1267567" y="4803243"/>
            <a:ext cx="146722" cy="4120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1265029" y="4693094"/>
            <a:ext cx="154940" cy="46990"/>
          </a:xfrm>
          <a:custGeom>
            <a:avLst/>
            <a:gdLst/>
            <a:ahLst/>
            <a:cxnLst/>
            <a:rect l="l" t="t" r="r" b="b"/>
            <a:pathLst>
              <a:path w="154940" h="46989">
                <a:moveTo>
                  <a:pt x="131221" y="0"/>
                </a:moveTo>
                <a:lnTo>
                  <a:pt x="23313" y="0"/>
                </a:lnTo>
                <a:lnTo>
                  <a:pt x="14238" y="1831"/>
                </a:lnTo>
                <a:lnTo>
                  <a:pt x="6828" y="6827"/>
                </a:lnTo>
                <a:lnTo>
                  <a:pt x="1832" y="14238"/>
                </a:lnTo>
                <a:lnTo>
                  <a:pt x="0" y="23313"/>
                </a:lnTo>
                <a:lnTo>
                  <a:pt x="1832" y="32387"/>
                </a:lnTo>
                <a:lnTo>
                  <a:pt x="6828" y="39798"/>
                </a:lnTo>
                <a:lnTo>
                  <a:pt x="14238" y="44794"/>
                </a:lnTo>
                <a:lnTo>
                  <a:pt x="23313" y="46626"/>
                </a:lnTo>
                <a:lnTo>
                  <a:pt x="131221" y="46626"/>
                </a:lnTo>
                <a:lnTo>
                  <a:pt x="140296" y="44794"/>
                </a:lnTo>
                <a:lnTo>
                  <a:pt x="147706" y="39798"/>
                </a:lnTo>
                <a:lnTo>
                  <a:pt x="152702" y="32387"/>
                </a:lnTo>
                <a:lnTo>
                  <a:pt x="154534" y="23313"/>
                </a:lnTo>
                <a:lnTo>
                  <a:pt x="152702" y="14238"/>
                </a:lnTo>
                <a:lnTo>
                  <a:pt x="147706" y="6827"/>
                </a:lnTo>
                <a:lnTo>
                  <a:pt x="140296" y="1831"/>
                </a:lnTo>
                <a:lnTo>
                  <a:pt x="13122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1267562" y="4379576"/>
            <a:ext cx="152001" cy="79510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1393812" y="4374814"/>
            <a:ext cx="27940" cy="805180"/>
          </a:xfrm>
          <a:custGeom>
            <a:avLst/>
            <a:gdLst/>
            <a:ahLst/>
            <a:cxnLst/>
            <a:rect l="l" t="t" r="r" b="b"/>
            <a:pathLst>
              <a:path w="27940" h="805179">
                <a:moveTo>
                  <a:pt x="0" y="804627"/>
                </a:moveTo>
                <a:lnTo>
                  <a:pt x="27934" y="804627"/>
                </a:lnTo>
                <a:lnTo>
                  <a:pt x="27934" y="0"/>
                </a:lnTo>
                <a:lnTo>
                  <a:pt x="0" y="0"/>
                </a:lnTo>
                <a:lnTo>
                  <a:pt x="0" y="80462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1415932" y="4580700"/>
            <a:ext cx="62327" cy="74117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1416720" y="4466916"/>
            <a:ext cx="64168" cy="8351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1413301" y="5138837"/>
            <a:ext cx="69165" cy="7063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1107711" y="5161108"/>
            <a:ext cx="314960" cy="52705"/>
          </a:xfrm>
          <a:custGeom>
            <a:avLst/>
            <a:gdLst/>
            <a:ahLst/>
            <a:cxnLst/>
            <a:rect l="l" t="t" r="r" b="b"/>
            <a:pathLst>
              <a:path w="314959" h="52704">
                <a:moveTo>
                  <a:pt x="288433" y="0"/>
                </a:moveTo>
                <a:lnTo>
                  <a:pt x="26098" y="0"/>
                </a:lnTo>
                <a:lnTo>
                  <a:pt x="15939" y="2050"/>
                </a:lnTo>
                <a:lnTo>
                  <a:pt x="7644" y="7643"/>
                </a:lnTo>
                <a:lnTo>
                  <a:pt x="2050" y="15939"/>
                </a:lnTo>
                <a:lnTo>
                  <a:pt x="0" y="26097"/>
                </a:lnTo>
                <a:lnTo>
                  <a:pt x="2051" y="36256"/>
                </a:lnTo>
                <a:lnTo>
                  <a:pt x="7644" y="44551"/>
                </a:lnTo>
                <a:lnTo>
                  <a:pt x="15941" y="50144"/>
                </a:lnTo>
                <a:lnTo>
                  <a:pt x="26098" y="52194"/>
                </a:lnTo>
                <a:lnTo>
                  <a:pt x="288434" y="52194"/>
                </a:lnTo>
                <a:lnTo>
                  <a:pt x="298591" y="50144"/>
                </a:lnTo>
                <a:lnTo>
                  <a:pt x="306886" y="44551"/>
                </a:lnTo>
                <a:lnTo>
                  <a:pt x="312479" y="36255"/>
                </a:lnTo>
                <a:lnTo>
                  <a:pt x="314530" y="26097"/>
                </a:lnTo>
                <a:lnTo>
                  <a:pt x="312479" y="15939"/>
                </a:lnTo>
                <a:lnTo>
                  <a:pt x="306887" y="7643"/>
                </a:lnTo>
                <a:lnTo>
                  <a:pt x="298591" y="2050"/>
                </a:lnTo>
                <a:lnTo>
                  <a:pt x="288433" y="0"/>
                </a:lnTo>
                <a:close/>
              </a:path>
            </a:pathLst>
          </a:custGeom>
          <a:solidFill>
            <a:srgbClr val="DDDDD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1107711" y="5161108"/>
            <a:ext cx="314960" cy="52705"/>
          </a:xfrm>
          <a:custGeom>
            <a:avLst/>
            <a:gdLst/>
            <a:ahLst/>
            <a:cxnLst/>
            <a:rect l="l" t="t" r="r" b="b"/>
            <a:pathLst>
              <a:path w="314959" h="52704">
                <a:moveTo>
                  <a:pt x="0" y="26097"/>
                </a:moveTo>
                <a:lnTo>
                  <a:pt x="2050" y="15939"/>
                </a:lnTo>
                <a:lnTo>
                  <a:pt x="7643" y="7643"/>
                </a:lnTo>
                <a:lnTo>
                  <a:pt x="15939" y="2050"/>
                </a:lnTo>
                <a:lnTo>
                  <a:pt x="26097" y="0"/>
                </a:lnTo>
                <a:lnTo>
                  <a:pt x="288432" y="0"/>
                </a:lnTo>
                <a:lnTo>
                  <a:pt x="298591" y="2050"/>
                </a:lnTo>
                <a:lnTo>
                  <a:pt x="306886" y="7643"/>
                </a:lnTo>
                <a:lnTo>
                  <a:pt x="312479" y="15939"/>
                </a:lnTo>
                <a:lnTo>
                  <a:pt x="314530" y="26097"/>
                </a:lnTo>
                <a:lnTo>
                  <a:pt x="312479" y="36256"/>
                </a:lnTo>
                <a:lnTo>
                  <a:pt x="306886" y="44551"/>
                </a:lnTo>
                <a:lnTo>
                  <a:pt x="298590" y="50144"/>
                </a:lnTo>
                <a:lnTo>
                  <a:pt x="288432" y="52195"/>
                </a:lnTo>
                <a:lnTo>
                  <a:pt x="26097" y="52195"/>
                </a:lnTo>
                <a:lnTo>
                  <a:pt x="15939" y="50144"/>
                </a:lnTo>
                <a:lnTo>
                  <a:pt x="7643" y="44551"/>
                </a:lnTo>
                <a:lnTo>
                  <a:pt x="2050" y="36255"/>
                </a:lnTo>
                <a:lnTo>
                  <a:pt x="0" y="26097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1126122" y="5174678"/>
            <a:ext cx="280342" cy="27489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1126121" y="5174678"/>
            <a:ext cx="280670" cy="27940"/>
          </a:xfrm>
          <a:custGeom>
            <a:avLst/>
            <a:gdLst/>
            <a:ahLst/>
            <a:cxnLst/>
            <a:rect l="l" t="t" r="r" b="b"/>
            <a:pathLst>
              <a:path w="280670" h="27939">
                <a:moveTo>
                  <a:pt x="0" y="13744"/>
                </a:moveTo>
                <a:lnTo>
                  <a:pt x="0" y="6153"/>
                </a:lnTo>
                <a:lnTo>
                  <a:pt x="6153" y="0"/>
                </a:lnTo>
                <a:lnTo>
                  <a:pt x="13744" y="0"/>
                </a:lnTo>
                <a:lnTo>
                  <a:pt x="266597" y="0"/>
                </a:lnTo>
                <a:lnTo>
                  <a:pt x="274188" y="0"/>
                </a:lnTo>
                <a:lnTo>
                  <a:pt x="280342" y="6153"/>
                </a:lnTo>
                <a:lnTo>
                  <a:pt x="280342" y="13744"/>
                </a:lnTo>
                <a:lnTo>
                  <a:pt x="280342" y="21335"/>
                </a:lnTo>
                <a:lnTo>
                  <a:pt x="274188" y="27489"/>
                </a:lnTo>
                <a:lnTo>
                  <a:pt x="266597" y="27489"/>
                </a:lnTo>
                <a:lnTo>
                  <a:pt x="13744" y="27489"/>
                </a:lnTo>
                <a:lnTo>
                  <a:pt x="6153" y="27489"/>
                </a:lnTo>
                <a:lnTo>
                  <a:pt x="0" y="21335"/>
                </a:lnTo>
                <a:lnTo>
                  <a:pt x="0" y="13744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1152158" y="5059154"/>
            <a:ext cx="41910" cy="49530"/>
          </a:xfrm>
          <a:custGeom>
            <a:avLst/>
            <a:gdLst/>
            <a:ahLst/>
            <a:cxnLst/>
            <a:rect l="l" t="t" r="r" b="b"/>
            <a:pathLst>
              <a:path w="41909" h="49529">
                <a:moveTo>
                  <a:pt x="20906" y="0"/>
                </a:moveTo>
                <a:lnTo>
                  <a:pt x="12768" y="1941"/>
                </a:lnTo>
                <a:lnTo>
                  <a:pt x="6123" y="7236"/>
                </a:lnTo>
                <a:lnTo>
                  <a:pt x="1642" y="15088"/>
                </a:lnTo>
                <a:lnTo>
                  <a:pt x="0" y="24705"/>
                </a:lnTo>
                <a:lnTo>
                  <a:pt x="1642" y="34321"/>
                </a:lnTo>
                <a:lnTo>
                  <a:pt x="6123" y="42174"/>
                </a:lnTo>
                <a:lnTo>
                  <a:pt x="12768" y="47469"/>
                </a:lnTo>
                <a:lnTo>
                  <a:pt x="20906" y="49411"/>
                </a:lnTo>
                <a:lnTo>
                  <a:pt x="29044" y="47469"/>
                </a:lnTo>
                <a:lnTo>
                  <a:pt x="35690" y="42174"/>
                </a:lnTo>
                <a:lnTo>
                  <a:pt x="40171" y="34321"/>
                </a:lnTo>
                <a:lnTo>
                  <a:pt x="41814" y="24705"/>
                </a:lnTo>
                <a:lnTo>
                  <a:pt x="40171" y="15088"/>
                </a:lnTo>
                <a:lnTo>
                  <a:pt x="35690" y="7236"/>
                </a:lnTo>
                <a:lnTo>
                  <a:pt x="29044" y="1941"/>
                </a:lnTo>
                <a:lnTo>
                  <a:pt x="20906" y="0"/>
                </a:lnTo>
                <a:close/>
              </a:path>
            </a:pathLst>
          </a:custGeom>
          <a:solidFill>
            <a:srgbClr val="33CC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1199494" y="5059154"/>
            <a:ext cx="41910" cy="49530"/>
          </a:xfrm>
          <a:custGeom>
            <a:avLst/>
            <a:gdLst/>
            <a:ahLst/>
            <a:cxnLst/>
            <a:rect l="l" t="t" r="r" b="b"/>
            <a:pathLst>
              <a:path w="41909" h="49529">
                <a:moveTo>
                  <a:pt x="20906" y="0"/>
                </a:moveTo>
                <a:lnTo>
                  <a:pt x="12768" y="1941"/>
                </a:lnTo>
                <a:lnTo>
                  <a:pt x="6123" y="7236"/>
                </a:lnTo>
                <a:lnTo>
                  <a:pt x="1642" y="15088"/>
                </a:lnTo>
                <a:lnTo>
                  <a:pt x="0" y="24705"/>
                </a:lnTo>
                <a:lnTo>
                  <a:pt x="1642" y="34321"/>
                </a:lnTo>
                <a:lnTo>
                  <a:pt x="6123" y="42174"/>
                </a:lnTo>
                <a:lnTo>
                  <a:pt x="12768" y="47469"/>
                </a:lnTo>
                <a:lnTo>
                  <a:pt x="20906" y="49411"/>
                </a:lnTo>
                <a:lnTo>
                  <a:pt x="29044" y="47469"/>
                </a:lnTo>
                <a:lnTo>
                  <a:pt x="35690" y="42174"/>
                </a:lnTo>
                <a:lnTo>
                  <a:pt x="40171" y="34321"/>
                </a:lnTo>
                <a:lnTo>
                  <a:pt x="41814" y="24705"/>
                </a:lnTo>
                <a:lnTo>
                  <a:pt x="40171" y="15088"/>
                </a:lnTo>
                <a:lnTo>
                  <a:pt x="35690" y="7236"/>
                </a:lnTo>
                <a:lnTo>
                  <a:pt x="29044" y="1941"/>
                </a:lnTo>
                <a:lnTo>
                  <a:pt x="2090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1243938" y="5059154"/>
            <a:ext cx="41910" cy="49530"/>
          </a:xfrm>
          <a:custGeom>
            <a:avLst/>
            <a:gdLst/>
            <a:ahLst/>
            <a:cxnLst/>
            <a:rect l="l" t="t" r="r" b="b"/>
            <a:pathLst>
              <a:path w="41909" h="49529">
                <a:moveTo>
                  <a:pt x="20908" y="0"/>
                </a:moveTo>
                <a:lnTo>
                  <a:pt x="12769" y="1941"/>
                </a:lnTo>
                <a:lnTo>
                  <a:pt x="6123" y="7236"/>
                </a:lnTo>
                <a:lnTo>
                  <a:pt x="1642" y="15088"/>
                </a:lnTo>
                <a:lnTo>
                  <a:pt x="0" y="24705"/>
                </a:lnTo>
                <a:lnTo>
                  <a:pt x="1642" y="34321"/>
                </a:lnTo>
                <a:lnTo>
                  <a:pt x="6123" y="42174"/>
                </a:lnTo>
                <a:lnTo>
                  <a:pt x="12769" y="47469"/>
                </a:lnTo>
                <a:lnTo>
                  <a:pt x="20908" y="49411"/>
                </a:lnTo>
                <a:lnTo>
                  <a:pt x="29046" y="47469"/>
                </a:lnTo>
                <a:lnTo>
                  <a:pt x="35691" y="42174"/>
                </a:lnTo>
                <a:lnTo>
                  <a:pt x="40171" y="34321"/>
                </a:lnTo>
                <a:lnTo>
                  <a:pt x="41814" y="24705"/>
                </a:lnTo>
                <a:lnTo>
                  <a:pt x="40171" y="15088"/>
                </a:lnTo>
                <a:lnTo>
                  <a:pt x="35691" y="7236"/>
                </a:lnTo>
                <a:lnTo>
                  <a:pt x="29046" y="1941"/>
                </a:lnTo>
                <a:lnTo>
                  <a:pt x="20908" y="0"/>
                </a:lnTo>
                <a:close/>
              </a:path>
            </a:pathLst>
          </a:custGeom>
          <a:solidFill>
            <a:srgbClr val="33CC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1351500" y="4869512"/>
            <a:ext cx="21590" cy="264160"/>
          </a:xfrm>
          <a:custGeom>
            <a:avLst/>
            <a:gdLst/>
            <a:ahLst/>
            <a:cxnLst/>
            <a:rect l="l" t="t" r="r" b="b"/>
            <a:pathLst>
              <a:path w="21590" h="264160">
                <a:moveTo>
                  <a:pt x="0" y="264106"/>
                </a:moveTo>
                <a:lnTo>
                  <a:pt x="21038" y="264106"/>
                </a:lnTo>
                <a:lnTo>
                  <a:pt x="21038" y="0"/>
                </a:lnTo>
                <a:lnTo>
                  <a:pt x="0" y="0"/>
                </a:lnTo>
                <a:lnTo>
                  <a:pt x="0" y="264106"/>
                </a:lnTo>
                <a:close/>
              </a:path>
            </a:pathLst>
          </a:custGeom>
          <a:solidFill>
            <a:srgbClr val="29292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1346737" y="4864750"/>
            <a:ext cx="31115" cy="273685"/>
          </a:xfrm>
          <a:custGeom>
            <a:avLst/>
            <a:gdLst/>
            <a:ahLst/>
            <a:cxnLst/>
            <a:rect l="l" t="t" r="r" b="b"/>
            <a:pathLst>
              <a:path w="31115" h="273685">
                <a:moveTo>
                  <a:pt x="0" y="273631"/>
                </a:moveTo>
                <a:lnTo>
                  <a:pt x="30564" y="273631"/>
                </a:lnTo>
                <a:lnTo>
                  <a:pt x="30564" y="0"/>
                </a:lnTo>
                <a:lnTo>
                  <a:pt x="0" y="0"/>
                </a:lnTo>
                <a:lnTo>
                  <a:pt x="0" y="27363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10295473" y="5153661"/>
            <a:ext cx="15017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i="1" spc="-5">
                <a:solidFill>
                  <a:srgbClr val="000099"/>
                </a:solidFill>
                <a:latin typeface="Arial"/>
                <a:cs typeface="Arial"/>
              </a:rPr>
              <a:t>destination</a:t>
            </a:r>
            <a:endParaRPr sz="2400">
              <a:latin typeface="Arial"/>
              <a:cs typeface="Arial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9201911" y="838200"/>
            <a:ext cx="1850136" cy="409346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43" name="object 4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1694084"/>
              </p:ext>
            </p:extLst>
          </p:nvPr>
        </p:nvGraphicFramePr>
        <p:xfrm>
          <a:off x="9293414" y="1006596"/>
          <a:ext cx="1649095" cy="387098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490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05499">
                <a:tc>
                  <a:txBody>
                    <a:bodyPr/>
                    <a:lstStyle/>
                    <a:p>
                      <a:pPr marL="26670" algn="ctr">
                        <a:lnSpc>
                          <a:spcPct val="100000"/>
                        </a:lnSpc>
                        <a:spcBef>
                          <a:spcPts val="1260"/>
                        </a:spcBef>
                      </a:pPr>
                      <a:r>
                        <a:rPr sz="2400" spc="-10">
                          <a:latin typeface="Calibri"/>
                          <a:cs typeface="Calibri"/>
                        </a:rPr>
                        <a:t>application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6002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6977">
                <a:tc>
                  <a:txBody>
                    <a:bodyPr/>
                    <a:lstStyle/>
                    <a:p>
                      <a:pPr marL="27305" algn="ctr">
                        <a:lnSpc>
                          <a:spcPct val="100000"/>
                        </a:lnSpc>
                        <a:spcBef>
                          <a:spcPts val="1130"/>
                        </a:spcBef>
                      </a:pPr>
                      <a:r>
                        <a:rPr sz="2400" spc="-10">
                          <a:latin typeface="Calibri"/>
                          <a:cs typeface="Calibri"/>
                        </a:rPr>
                        <a:t>transport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4351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7014">
                <a:tc>
                  <a:txBody>
                    <a:bodyPr/>
                    <a:lstStyle/>
                    <a:p>
                      <a:pPr marL="27305" algn="ctr">
                        <a:lnSpc>
                          <a:spcPct val="100000"/>
                        </a:lnSpc>
                        <a:spcBef>
                          <a:spcPts val="1050"/>
                        </a:spcBef>
                      </a:pPr>
                      <a:r>
                        <a:rPr sz="2400" spc="-10">
                          <a:latin typeface="Calibri"/>
                          <a:cs typeface="Calibri"/>
                        </a:rPr>
                        <a:t>network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3335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81989">
                <a:tc>
                  <a:txBody>
                    <a:bodyPr/>
                    <a:lstStyle/>
                    <a:p>
                      <a:pPr marL="27305" algn="ctr">
                        <a:lnSpc>
                          <a:spcPct val="100000"/>
                        </a:lnSpc>
                        <a:spcBef>
                          <a:spcPts val="1440"/>
                        </a:spcBef>
                      </a:pPr>
                      <a:r>
                        <a:rPr sz="2400" spc="-5">
                          <a:latin typeface="Calibri"/>
                          <a:cs typeface="Calibri"/>
                        </a:rPr>
                        <a:t>link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8288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49504">
                <a:tc>
                  <a:txBody>
                    <a:bodyPr/>
                    <a:lstStyle/>
                    <a:p>
                      <a:pPr marL="26670" algn="ctr">
                        <a:lnSpc>
                          <a:spcPct val="100000"/>
                        </a:lnSpc>
                        <a:spcBef>
                          <a:spcPts val="1495"/>
                        </a:spcBef>
                      </a:pPr>
                      <a:r>
                        <a:rPr sz="2400" spc="-15">
                          <a:latin typeface="Calibri"/>
                          <a:cs typeface="Calibri"/>
                        </a:rPr>
                        <a:t>physical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89865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4" name="object 44"/>
          <p:cNvSpPr/>
          <p:nvPr/>
        </p:nvSpPr>
        <p:spPr>
          <a:xfrm>
            <a:off x="4191000" y="2105378"/>
            <a:ext cx="281305" cy="320040"/>
          </a:xfrm>
          <a:custGeom>
            <a:avLst/>
            <a:gdLst/>
            <a:ahLst/>
            <a:cxnLst/>
            <a:rect l="l" t="t" r="r" b="b"/>
            <a:pathLst>
              <a:path w="281304" h="257175">
                <a:moveTo>
                  <a:pt x="0" y="0"/>
                </a:moveTo>
                <a:lnTo>
                  <a:pt x="280988" y="0"/>
                </a:lnTo>
                <a:lnTo>
                  <a:pt x="280988" y="257175"/>
                </a:lnTo>
                <a:lnTo>
                  <a:pt x="0" y="257175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00"/>
          </a:p>
        </p:txBody>
      </p:sp>
      <p:sp>
        <p:nvSpPr>
          <p:cNvPr id="45" name="object 45"/>
          <p:cNvSpPr txBox="1"/>
          <p:nvPr/>
        </p:nvSpPr>
        <p:spPr>
          <a:xfrm>
            <a:off x="4207668" y="2103748"/>
            <a:ext cx="247650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600">
                <a:latin typeface="Arial"/>
                <a:cs typeface="Arial"/>
              </a:rPr>
              <a:t>H</a:t>
            </a:r>
            <a:r>
              <a:rPr sz="1600" baseline="-13888">
                <a:latin typeface="Arial"/>
                <a:cs typeface="Arial"/>
              </a:rPr>
              <a:t>t</a:t>
            </a:r>
          </a:p>
        </p:txBody>
      </p:sp>
      <p:sp>
        <p:nvSpPr>
          <p:cNvPr id="46" name="object 46"/>
          <p:cNvSpPr/>
          <p:nvPr/>
        </p:nvSpPr>
        <p:spPr>
          <a:xfrm>
            <a:off x="4470401" y="2105377"/>
            <a:ext cx="495300" cy="320040"/>
          </a:xfrm>
          <a:custGeom>
            <a:avLst/>
            <a:gdLst/>
            <a:ahLst/>
            <a:cxnLst/>
            <a:rect l="l" t="t" r="r" b="b"/>
            <a:pathLst>
              <a:path w="495300" h="257175">
                <a:moveTo>
                  <a:pt x="0" y="0"/>
                </a:moveTo>
                <a:lnTo>
                  <a:pt x="495300" y="0"/>
                </a:lnTo>
                <a:lnTo>
                  <a:pt x="495300" y="257175"/>
                </a:lnTo>
                <a:lnTo>
                  <a:pt x="0" y="257175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00"/>
          </a:p>
        </p:txBody>
      </p:sp>
      <p:sp>
        <p:nvSpPr>
          <p:cNvPr id="47" name="object 47"/>
          <p:cNvSpPr txBox="1"/>
          <p:nvPr/>
        </p:nvSpPr>
        <p:spPr>
          <a:xfrm>
            <a:off x="4664868" y="2106797"/>
            <a:ext cx="281304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>
                <a:latin typeface="Arial"/>
                <a:cs typeface="Arial"/>
              </a:rPr>
              <a:t>M</a:t>
            </a:r>
            <a:r>
              <a:rPr lang="en-US" sz="1600" baseline="-25000">
                <a:latin typeface="Arial"/>
                <a:cs typeface="Arial"/>
              </a:rPr>
              <a:t>i</a:t>
            </a:r>
            <a:endParaRPr sz="1600">
              <a:latin typeface="Arial"/>
              <a:cs typeface="Arial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4760371" y="944030"/>
            <a:ext cx="495300" cy="338328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19050" rIns="0" bIns="0" rtlCol="0">
            <a:spAutoFit/>
          </a:bodyPr>
          <a:lstStyle/>
          <a:p>
            <a:pPr marL="207010">
              <a:lnSpc>
                <a:spcPct val="100000"/>
              </a:lnSpc>
              <a:spcBef>
                <a:spcPts val="150"/>
              </a:spcBef>
            </a:pPr>
            <a:r>
              <a:rPr sz="1600">
                <a:latin typeface="Arial"/>
                <a:cs typeface="Arial"/>
              </a:rPr>
              <a:t>M</a:t>
            </a:r>
          </a:p>
        </p:txBody>
      </p:sp>
      <p:graphicFrame>
        <p:nvGraphicFramePr>
          <p:cNvPr id="49" name="object 49"/>
          <p:cNvGraphicFramePr>
            <a:graphicFrameLocks noGrp="1"/>
          </p:cNvGraphicFramePr>
          <p:nvPr/>
        </p:nvGraphicFramePr>
        <p:xfrm>
          <a:off x="4379106" y="2864078"/>
          <a:ext cx="1028479" cy="26922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94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52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38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69226">
                <a:tc>
                  <a:txBody>
                    <a:bodyPr/>
                    <a:lstStyle/>
                    <a:p>
                      <a:pPr marL="40640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sz="1600">
                          <a:latin typeface="Arial"/>
                          <a:cs typeface="Arial"/>
                        </a:rPr>
                        <a:t>H</a:t>
                      </a:r>
                      <a:r>
                        <a:rPr sz="1600" baseline="-13888">
                          <a:latin typeface="Arial"/>
                          <a:cs typeface="Arial"/>
                        </a:rPr>
                        <a:t>n</a:t>
                      </a:r>
                    </a:p>
                  </a:txBody>
                  <a:tcPr marL="0" marR="0" marT="57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7465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1600">
                          <a:latin typeface="Arial"/>
                          <a:cs typeface="Arial"/>
                        </a:rPr>
                        <a:t>H</a:t>
                      </a:r>
                      <a:r>
                        <a:rPr sz="1600" baseline="-13888">
                          <a:latin typeface="Arial"/>
                          <a:cs typeface="Arial"/>
                        </a:rPr>
                        <a:t>t</a:t>
                      </a:r>
                    </a:p>
                  </a:txBody>
                  <a:tcPr marL="0" marR="0" marT="82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00">
                        <a:lnSpc>
                          <a:spcPct val="100000"/>
                        </a:lnSpc>
                        <a:spcBef>
                          <a:spcPts val="114"/>
                        </a:spcBef>
                      </a:pPr>
                      <a:r>
                        <a:rPr sz="1600">
                          <a:latin typeface="Arial"/>
                          <a:cs typeface="Arial"/>
                        </a:rPr>
                        <a:t>M</a:t>
                      </a:r>
                      <a:r>
                        <a:rPr lang="en-US" sz="1600" baseline="-25000">
                          <a:latin typeface="Arial"/>
                          <a:cs typeface="Arial"/>
                        </a:rPr>
                        <a:t>i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1460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0" name="object 50"/>
          <p:cNvSpPr/>
          <p:nvPr/>
        </p:nvSpPr>
        <p:spPr>
          <a:xfrm>
            <a:off x="7619977" y="901859"/>
            <a:ext cx="1278255" cy="3812540"/>
          </a:xfrm>
          <a:custGeom>
            <a:avLst/>
            <a:gdLst/>
            <a:ahLst/>
            <a:cxnLst/>
            <a:rect l="l" t="t" r="r" b="b"/>
            <a:pathLst>
              <a:path w="1278254" h="3812540">
                <a:moveTo>
                  <a:pt x="1184742" y="3174644"/>
                </a:moveTo>
                <a:lnTo>
                  <a:pt x="0" y="3772670"/>
                </a:lnTo>
                <a:lnTo>
                  <a:pt x="20030" y="3812352"/>
                </a:lnTo>
                <a:lnTo>
                  <a:pt x="1229156" y="3202016"/>
                </a:lnTo>
                <a:lnTo>
                  <a:pt x="1229174" y="3188301"/>
                </a:lnTo>
                <a:lnTo>
                  <a:pt x="1184724" y="3188301"/>
                </a:lnTo>
                <a:lnTo>
                  <a:pt x="1184742" y="3174644"/>
                </a:lnTo>
                <a:close/>
              </a:path>
              <a:path w="1278254" h="3812540">
                <a:moveTo>
                  <a:pt x="1196934" y="3168489"/>
                </a:moveTo>
                <a:lnTo>
                  <a:pt x="1184742" y="3174644"/>
                </a:lnTo>
                <a:lnTo>
                  <a:pt x="1184724" y="3188301"/>
                </a:lnTo>
                <a:lnTo>
                  <a:pt x="1196934" y="3168489"/>
                </a:lnTo>
                <a:close/>
              </a:path>
              <a:path w="1278254" h="3812540">
                <a:moveTo>
                  <a:pt x="1229200" y="3168489"/>
                </a:moveTo>
                <a:lnTo>
                  <a:pt x="1196934" y="3168489"/>
                </a:lnTo>
                <a:lnTo>
                  <a:pt x="1184724" y="3188301"/>
                </a:lnTo>
                <a:lnTo>
                  <a:pt x="1229174" y="3188301"/>
                </a:lnTo>
                <a:lnTo>
                  <a:pt x="1229200" y="3168489"/>
                </a:lnTo>
                <a:close/>
              </a:path>
              <a:path w="1278254" h="3812540">
                <a:moveTo>
                  <a:pt x="1188736" y="88871"/>
                </a:moveTo>
                <a:lnTo>
                  <a:pt x="1184742" y="3174644"/>
                </a:lnTo>
                <a:lnTo>
                  <a:pt x="1196934" y="3168489"/>
                </a:lnTo>
                <a:lnTo>
                  <a:pt x="1229200" y="3168489"/>
                </a:lnTo>
                <a:lnTo>
                  <a:pt x="1233186" y="88928"/>
                </a:lnTo>
                <a:lnTo>
                  <a:pt x="1188736" y="88871"/>
                </a:lnTo>
                <a:close/>
              </a:path>
              <a:path w="1278254" h="3812540">
                <a:moveTo>
                  <a:pt x="1260924" y="66641"/>
                </a:moveTo>
                <a:lnTo>
                  <a:pt x="1188765" y="66641"/>
                </a:lnTo>
                <a:lnTo>
                  <a:pt x="1233215" y="66699"/>
                </a:lnTo>
                <a:lnTo>
                  <a:pt x="1233186" y="88928"/>
                </a:lnTo>
                <a:lnTo>
                  <a:pt x="1277637" y="88986"/>
                </a:lnTo>
                <a:lnTo>
                  <a:pt x="1260924" y="66641"/>
                </a:lnTo>
                <a:close/>
              </a:path>
              <a:path w="1278254" h="3812540">
                <a:moveTo>
                  <a:pt x="1188765" y="66641"/>
                </a:moveTo>
                <a:lnTo>
                  <a:pt x="1188736" y="88871"/>
                </a:lnTo>
                <a:lnTo>
                  <a:pt x="1233186" y="88928"/>
                </a:lnTo>
                <a:lnTo>
                  <a:pt x="1233215" y="66699"/>
                </a:lnTo>
                <a:lnTo>
                  <a:pt x="1188765" y="66641"/>
                </a:lnTo>
                <a:close/>
              </a:path>
              <a:path w="1278254" h="3812540">
                <a:moveTo>
                  <a:pt x="1211077" y="0"/>
                </a:moveTo>
                <a:lnTo>
                  <a:pt x="1144287" y="88813"/>
                </a:lnTo>
                <a:lnTo>
                  <a:pt x="1188736" y="88871"/>
                </a:lnTo>
                <a:lnTo>
                  <a:pt x="1188765" y="66641"/>
                </a:lnTo>
                <a:lnTo>
                  <a:pt x="1260924" y="66641"/>
                </a:lnTo>
                <a:lnTo>
                  <a:pt x="1211077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7953622" y="3515768"/>
            <a:ext cx="1210945" cy="389890"/>
          </a:xfrm>
          <a:custGeom>
            <a:avLst/>
            <a:gdLst/>
            <a:ahLst/>
            <a:cxnLst/>
            <a:rect l="l" t="t" r="r" b="b"/>
            <a:pathLst>
              <a:path w="1210945" h="389889">
                <a:moveTo>
                  <a:pt x="0" y="0"/>
                </a:moveTo>
                <a:lnTo>
                  <a:pt x="1210364" y="0"/>
                </a:lnTo>
                <a:lnTo>
                  <a:pt x="1210364" y="389743"/>
                </a:lnTo>
                <a:lnTo>
                  <a:pt x="0" y="389743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7693324" y="3561143"/>
            <a:ext cx="1381125" cy="257175"/>
          </a:xfrm>
          <a:custGeom>
            <a:avLst/>
            <a:gdLst/>
            <a:ahLst/>
            <a:cxnLst/>
            <a:rect l="l" t="t" r="r" b="b"/>
            <a:pathLst>
              <a:path w="1381125" h="257175">
                <a:moveTo>
                  <a:pt x="0" y="0"/>
                </a:moveTo>
                <a:lnTo>
                  <a:pt x="1381126" y="0"/>
                </a:lnTo>
                <a:lnTo>
                  <a:pt x="1381126" y="257174"/>
                </a:lnTo>
                <a:lnTo>
                  <a:pt x="0" y="25717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53" name="object 53"/>
          <p:cNvGraphicFramePr>
            <a:graphicFrameLocks noGrp="1"/>
          </p:cNvGraphicFramePr>
          <p:nvPr/>
        </p:nvGraphicFramePr>
        <p:xfrm>
          <a:off x="7688562" y="3613530"/>
          <a:ext cx="1249693" cy="2571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14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01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39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4414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57175">
                <a:tc>
                  <a:txBody>
                    <a:bodyPr/>
                    <a:lstStyle/>
                    <a:p>
                      <a:pPr marL="86995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1400" baseline="-25000">
                          <a:latin typeface="Arial"/>
                          <a:cs typeface="Arial"/>
                        </a:rPr>
                        <a:t>H</a:t>
                      </a:r>
                      <a:r>
                        <a:rPr sz="1800" baseline="-25000">
                          <a:latin typeface="Arial"/>
                          <a:cs typeface="Arial"/>
                        </a:rPr>
                        <a:t>l</a:t>
                      </a:r>
                    </a:p>
                  </a:txBody>
                  <a:tcPr marL="0" marR="0" marT="127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5565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400" baseline="-25000">
                          <a:latin typeface="Arial"/>
                          <a:cs typeface="Arial"/>
                        </a:rPr>
                        <a:t>H</a:t>
                      </a:r>
                      <a:r>
                        <a:rPr sz="1800" baseline="-25000">
                          <a:latin typeface="Arial"/>
                          <a:cs typeface="Arial"/>
                        </a:rPr>
                        <a:t>n</a:t>
                      </a:r>
                    </a:p>
                  </a:txBody>
                  <a:tcPr marL="0" marR="0" marT="38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7465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1400" baseline="-25000">
                          <a:latin typeface="Arial"/>
                          <a:cs typeface="Arial"/>
                        </a:rPr>
                        <a:t>H</a:t>
                      </a:r>
                      <a:r>
                        <a:rPr sz="1800" baseline="-25000">
                          <a:latin typeface="Arial"/>
                          <a:cs typeface="Arial"/>
                        </a:rPr>
                        <a:t>t</a:t>
                      </a:r>
                    </a:p>
                  </a:txBody>
                  <a:tcPr marL="0" marR="0" marT="69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00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sz="1400" baseline="-25000">
                          <a:latin typeface="Arial"/>
                          <a:cs typeface="Arial"/>
                        </a:rPr>
                        <a:t>M</a:t>
                      </a:r>
                      <a:r>
                        <a:rPr lang="en-US" sz="1400" baseline="-25000">
                          <a:latin typeface="Arial"/>
                          <a:cs typeface="Arial"/>
                        </a:rPr>
                        <a:t>i</a:t>
                      </a:r>
                      <a:endParaRPr sz="1400" baseline="-25000">
                        <a:latin typeface="Arial"/>
                        <a:cs typeface="Arial"/>
                      </a:endParaRPr>
                    </a:p>
                  </a:txBody>
                  <a:tcPr marL="0" marR="0" marT="158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4" name="object 54"/>
          <p:cNvSpPr/>
          <p:nvPr/>
        </p:nvSpPr>
        <p:spPr>
          <a:xfrm>
            <a:off x="8015520" y="2815184"/>
            <a:ext cx="1057275" cy="257175"/>
          </a:xfrm>
          <a:custGeom>
            <a:avLst/>
            <a:gdLst/>
            <a:ahLst/>
            <a:cxnLst/>
            <a:rect l="l" t="t" r="r" b="b"/>
            <a:pathLst>
              <a:path w="1057275" h="257175">
                <a:moveTo>
                  <a:pt x="0" y="0"/>
                </a:moveTo>
                <a:lnTo>
                  <a:pt x="1057275" y="0"/>
                </a:lnTo>
                <a:lnTo>
                  <a:pt x="1057275" y="257175"/>
                </a:lnTo>
                <a:lnTo>
                  <a:pt x="0" y="25717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8015520" y="2815184"/>
            <a:ext cx="1057275" cy="257175"/>
          </a:xfrm>
          <a:custGeom>
            <a:avLst/>
            <a:gdLst/>
            <a:ahLst/>
            <a:cxnLst/>
            <a:rect l="l" t="t" r="r" b="b"/>
            <a:pathLst>
              <a:path w="1057275" h="257175">
                <a:moveTo>
                  <a:pt x="0" y="0"/>
                </a:moveTo>
                <a:lnTo>
                  <a:pt x="1057276" y="0"/>
                </a:lnTo>
                <a:lnTo>
                  <a:pt x="1057276" y="257175"/>
                </a:lnTo>
                <a:lnTo>
                  <a:pt x="0" y="257175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 txBox="1"/>
          <p:nvPr/>
        </p:nvSpPr>
        <p:spPr>
          <a:xfrm>
            <a:off x="8760058" y="2817877"/>
            <a:ext cx="25943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>
                <a:latin typeface="Arial"/>
                <a:cs typeface="Arial"/>
              </a:rPr>
              <a:t>M</a:t>
            </a:r>
            <a:r>
              <a:rPr lang="en-US" sz="1400" baseline="-25000">
                <a:latin typeface="Arial"/>
                <a:cs typeface="Arial"/>
              </a:rPr>
              <a:t>i</a:t>
            </a:r>
            <a:endParaRPr sz="1400">
              <a:latin typeface="Arial"/>
              <a:cs typeface="Arial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8018390" y="2808733"/>
            <a:ext cx="53022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400">
                <a:latin typeface="Arial"/>
                <a:cs typeface="Arial"/>
              </a:rPr>
              <a:t>H</a:t>
            </a:r>
            <a:r>
              <a:rPr sz="1800" baseline="-13888">
                <a:latin typeface="Arial"/>
                <a:cs typeface="Arial"/>
              </a:rPr>
              <a:t>n</a:t>
            </a:r>
            <a:r>
              <a:rPr sz="1800" spc="217" baseline="-13888">
                <a:latin typeface="Arial"/>
                <a:cs typeface="Arial"/>
              </a:rPr>
              <a:t> </a:t>
            </a:r>
            <a:r>
              <a:rPr sz="1400">
                <a:latin typeface="Arial"/>
                <a:cs typeface="Arial"/>
              </a:rPr>
              <a:t>H</a:t>
            </a:r>
            <a:r>
              <a:rPr sz="1800" baseline="-13888">
                <a:latin typeface="Arial"/>
                <a:cs typeface="Arial"/>
              </a:rPr>
              <a:t>t</a:t>
            </a:r>
          </a:p>
        </p:txBody>
      </p:sp>
      <p:sp>
        <p:nvSpPr>
          <p:cNvPr id="58" name="object 58"/>
          <p:cNvSpPr/>
          <p:nvPr/>
        </p:nvSpPr>
        <p:spPr>
          <a:xfrm>
            <a:off x="8581862" y="2815184"/>
            <a:ext cx="0" cy="257175"/>
          </a:xfrm>
          <a:custGeom>
            <a:avLst/>
            <a:gdLst/>
            <a:ahLst/>
            <a:cxnLst/>
            <a:rect l="l" t="t" r="r" b="b"/>
            <a:pathLst>
              <a:path h="257175">
                <a:moveTo>
                  <a:pt x="0" y="0"/>
                </a:moveTo>
                <a:lnTo>
                  <a:pt x="1" y="257175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8301362" y="2813472"/>
            <a:ext cx="0" cy="257175"/>
          </a:xfrm>
          <a:custGeom>
            <a:avLst/>
            <a:gdLst/>
            <a:ahLst/>
            <a:cxnLst/>
            <a:rect l="l" t="t" r="r" b="b"/>
            <a:pathLst>
              <a:path h="257175">
                <a:moveTo>
                  <a:pt x="0" y="0"/>
                </a:moveTo>
                <a:lnTo>
                  <a:pt x="1" y="257175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8265786" y="2105379"/>
            <a:ext cx="281305" cy="257175"/>
          </a:xfrm>
          <a:custGeom>
            <a:avLst/>
            <a:gdLst/>
            <a:ahLst/>
            <a:cxnLst/>
            <a:rect l="l" t="t" r="r" b="b"/>
            <a:pathLst>
              <a:path w="281304" h="257175">
                <a:moveTo>
                  <a:pt x="0" y="0"/>
                </a:moveTo>
                <a:lnTo>
                  <a:pt x="280988" y="0"/>
                </a:lnTo>
                <a:lnTo>
                  <a:pt x="280988" y="257175"/>
                </a:lnTo>
                <a:lnTo>
                  <a:pt x="0" y="25717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8265786" y="2105379"/>
            <a:ext cx="281305" cy="257175"/>
          </a:xfrm>
          <a:custGeom>
            <a:avLst/>
            <a:gdLst/>
            <a:ahLst/>
            <a:cxnLst/>
            <a:rect l="l" t="t" r="r" b="b"/>
            <a:pathLst>
              <a:path w="281304" h="257175">
                <a:moveTo>
                  <a:pt x="0" y="0"/>
                </a:moveTo>
                <a:lnTo>
                  <a:pt x="280988" y="0"/>
                </a:lnTo>
                <a:lnTo>
                  <a:pt x="280988" y="257175"/>
                </a:lnTo>
                <a:lnTo>
                  <a:pt x="0" y="257175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8545187" y="2105377"/>
            <a:ext cx="495300" cy="257175"/>
          </a:xfrm>
          <a:custGeom>
            <a:avLst/>
            <a:gdLst/>
            <a:ahLst/>
            <a:cxnLst/>
            <a:rect l="l" t="t" r="r" b="b"/>
            <a:pathLst>
              <a:path w="495300" h="257175">
                <a:moveTo>
                  <a:pt x="0" y="0"/>
                </a:moveTo>
                <a:lnTo>
                  <a:pt x="495300" y="0"/>
                </a:lnTo>
                <a:lnTo>
                  <a:pt x="495300" y="257175"/>
                </a:lnTo>
                <a:lnTo>
                  <a:pt x="0" y="25717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8545187" y="2105377"/>
            <a:ext cx="495300" cy="257175"/>
          </a:xfrm>
          <a:custGeom>
            <a:avLst/>
            <a:gdLst/>
            <a:ahLst/>
            <a:cxnLst/>
            <a:rect l="l" t="t" r="r" b="b"/>
            <a:pathLst>
              <a:path w="495300" h="257175">
                <a:moveTo>
                  <a:pt x="0" y="0"/>
                </a:moveTo>
                <a:lnTo>
                  <a:pt x="495300" y="0"/>
                </a:lnTo>
                <a:lnTo>
                  <a:pt x="495300" y="257175"/>
                </a:lnTo>
                <a:lnTo>
                  <a:pt x="0" y="257175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 txBox="1"/>
          <p:nvPr/>
        </p:nvSpPr>
        <p:spPr>
          <a:xfrm>
            <a:off x="8269754" y="2107692"/>
            <a:ext cx="66929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100"/>
              </a:spcBef>
              <a:tabLst>
                <a:tab pos="481965" algn="l"/>
              </a:tabLst>
            </a:pPr>
            <a:r>
              <a:rPr sz="1400">
                <a:latin typeface="Arial"/>
                <a:cs typeface="Arial"/>
              </a:rPr>
              <a:t>H</a:t>
            </a:r>
            <a:r>
              <a:rPr sz="1800" baseline="-13888">
                <a:latin typeface="Arial"/>
                <a:cs typeface="Arial"/>
              </a:rPr>
              <a:t>t	</a:t>
            </a:r>
            <a:r>
              <a:rPr sz="1400">
                <a:latin typeface="Arial"/>
                <a:cs typeface="Arial"/>
              </a:rPr>
              <a:t>M</a:t>
            </a:r>
            <a:r>
              <a:rPr lang="en-US" sz="1400" baseline="-25000">
                <a:latin typeface="Arial"/>
                <a:cs typeface="Arial"/>
              </a:rPr>
              <a:t>i</a:t>
            </a:r>
            <a:endParaRPr sz="1400">
              <a:latin typeface="Arial"/>
              <a:cs typeface="Arial"/>
            </a:endParaRPr>
          </a:p>
        </p:txBody>
      </p:sp>
      <p:sp>
        <p:nvSpPr>
          <p:cNvPr id="65" name="object 65"/>
          <p:cNvSpPr/>
          <p:nvPr/>
        </p:nvSpPr>
        <p:spPr>
          <a:xfrm>
            <a:off x="8524188" y="1323253"/>
            <a:ext cx="495300" cy="257175"/>
          </a:xfrm>
          <a:custGeom>
            <a:avLst/>
            <a:gdLst/>
            <a:ahLst/>
            <a:cxnLst/>
            <a:rect l="l" t="t" r="r" b="b"/>
            <a:pathLst>
              <a:path w="495300" h="257175">
                <a:moveTo>
                  <a:pt x="0" y="0"/>
                </a:moveTo>
                <a:lnTo>
                  <a:pt x="495300" y="0"/>
                </a:lnTo>
                <a:lnTo>
                  <a:pt x="495300" y="257175"/>
                </a:lnTo>
                <a:lnTo>
                  <a:pt x="0" y="25717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3558968" y="4074271"/>
            <a:ext cx="4149090" cy="686435"/>
          </a:xfrm>
          <a:custGeom>
            <a:avLst/>
            <a:gdLst/>
            <a:ahLst/>
            <a:cxnLst/>
            <a:rect l="l" t="t" r="r" b="b"/>
            <a:pathLst>
              <a:path w="4149090" h="686435">
                <a:moveTo>
                  <a:pt x="4015428" y="552704"/>
                </a:moveTo>
                <a:lnTo>
                  <a:pt x="4015226" y="597153"/>
                </a:lnTo>
                <a:lnTo>
                  <a:pt x="4037450" y="597254"/>
                </a:lnTo>
                <a:lnTo>
                  <a:pt x="4037248" y="641703"/>
                </a:lnTo>
                <a:lnTo>
                  <a:pt x="4015024" y="641703"/>
                </a:lnTo>
                <a:lnTo>
                  <a:pt x="4014823" y="686052"/>
                </a:lnTo>
                <a:lnTo>
                  <a:pt x="4104538" y="641703"/>
                </a:lnTo>
                <a:lnTo>
                  <a:pt x="4037248" y="641703"/>
                </a:lnTo>
                <a:lnTo>
                  <a:pt x="4104742" y="641602"/>
                </a:lnTo>
                <a:lnTo>
                  <a:pt x="4148475" y="619983"/>
                </a:lnTo>
                <a:lnTo>
                  <a:pt x="4015428" y="552704"/>
                </a:lnTo>
                <a:close/>
              </a:path>
              <a:path w="4149090" h="686435">
                <a:moveTo>
                  <a:pt x="4015226" y="597153"/>
                </a:moveTo>
                <a:lnTo>
                  <a:pt x="4015024" y="641602"/>
                </a:lnTo>
                <a:lnTo>
                  <a:pt x="4037248" y="641703"/>
                </a:lnTo>
                <a:lnTo>
                  <a:pt x="4037450" y="597254"/>
                </a:lnTo>
                <a:lnTo>
                  <a:pt x="4015226" y="597153"/>
                </a:lnTo>
                <a:close/>
              </a:path>
              <a:path w="4149090" h="686435">
                <a:moveTo>
                  <a:pt x="23262" y="0"/>
                </a:moveTo>
                <a:lnTo>
                  <a:pt x="0" y="37876"/>
                </a:lnTo>
                <a:lnTo>
                  <a:pt x="958571" y="626601"/>
                </a:lnTo>
                <a:lnTo>
                  <a:pt x="962560" y="627738"/>
                </a:lnTo>
                <a:lnTo>
                  <a:pt x="4015024" y="641602"/>
                </a:lnTo>
                <a:lnTo>
                  <a:pt x="4015226" y="597153"/>
                </a:lnTo>
                <a:lnTo>
                  <a:pt x="978364" y="586593"/>
                </a:lnTo>
                <a:lnTo>
                  <a:pt x="966834" y="583307"/>
                </a:lnTo>
                <a:lnTo>
                  <a:pt x="973013" y="583307"/>
                </a:lnTo>
                <a:lnTo>
                  <a:pt x="23262" y="0"/>
                </a:lnTo>
                <a:close/>
              </a:path>
              <a:path w="4149090" h="686435">
                <a:moveTo>
                  <a:pt x="966834" y="583307"/>
                </a:moveTo>
                <a:lnTo>
                  <a:pt x="978364" y="586593"/>
                </a:lnTo>
                <a:lnTo>
                  <a:pt x="973059" y="583335"/>
                </a:lnTo>
                <a:lnTo>
                  <a:pt x="966834" y="583307"/>
                </a:lnTo>
                <a:close/>
              </a:path>
              <a:path w="4149090" h="686435">
                <a:moveTo>
                  <a:pt x="973059" y="583335"/>
                </a:moveTo>
                <a:lnTo>
                  <a:pt x="978364" y="586593"/>
                </a:lnTo>
                <a:lnTo>
                  <a:pt x="1690450" y="586593"/>
                </a:lnTo>
                <a:lnTo>
                  <a:pt x="973059" y="583335"/>
                </a:lnTo>
                <a:close/>
              </a:path>
              <a:path w="4149090" h="686435">
                <a:moveTo>
                  <a:pt x="973013" y="583307"/>
                </a:moveTo>
                <a:lnTo>
                  <a:pt x="966834" y="583307"/>
                </a:lnTo>
                <a:lnTo>
                  <a:pt x="973059" y="583335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 txBox="1"/>
          <p:nvPr/>
        </p:nvSpPr>
        <p:spPr>
          <a:xfrm>
            <a:off x="3264961" y="1280708"/>
            <a:ext cx="8293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>
                <a:latin typeface="Calibri"/>
                <a:cs typeface="Calibri"/>
              </a:rPr>
              <a:t>m</a:t>
            </a:r>
            <a:r>
              <a:rPr sz="1800">
                <a:latin typeface="Calibri"/>
                <a:cs typeface="Calibri"/>
              </a:rPr>
              <a:t>e</a:t>
            </a:r>
            <a:r>
              <a:rPr sz="1800" spc="-5">
                <a:latin typeface="Calibri"/>
                <a:cs typeface="Calibri"/>
              </a:rPr>
              <a:t>ss</a:t>
            </a:r>
            <a:r>
              <a:rPr sz="1800">
                <a:latin typeface="Calibri"/>
                <a:cs typeface="Calibri"/>
              </a:rPr>
              <a:t>a</a:t>
            </a:r>
            <a:r>
              <a:rPr sz="1800" spc="-15">
                <a:latin typeface="Calibri"/>
                <a:cs typeface="Calibri"/>
              </a:rPr>
              <a:t>g</a:t>
            </a:r>
            <a:r>
              <a:rPr sz="1800">
                <a:latin typeface="Calibri"/>
                <a:cs typeface="Calibri"/>
              </a:rPr>
              <a:t>e</a:t>
            </a:r>
          </a:p>
        </p:txBody>
      </p:sp>
      <p:sp>
        <p:nvSpPr>
          <p:cNvPr id="69" name="object 69"/>
          <p:cNvSpPr txBox="1"/>
          <p:nvPr/>
        </p:nvSpPr>
        <p:spPr>
          <a:xfrm>
            <a:off x="3270839" y="2062988"/>
            <a:ext cx="8286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>
                <a:latin typeface="Calibri"/>
                <a:cs typeface="Calibri"/>
              </a:rPr>
              <a:t>s</a:t>
            </a:r>
            <a:r>
              <a:rPr sz="1800">
                <a:latin typeface="Calibri"/>
                <a:cs typeface="Calibri"/>
              </a:rPr>
              <a:t>egme</a:t>
            </a:r>
            <a:r>
              <a:rPr sz="1800" spc="-15">
                <a:latin typeface="Calibri"/>
                <a:cs typeface="Calibri"/>
              </a:rPr>
              <a:t>n</a:t>
            </a:r>
            <a:r>
              <a:rPr sz="1800">
                <a:latin typeface="Calibri"/>
                <a:cs typeface="Calibri"/>
              </a:rPr>
              <a:t>t</a:t>
            </a:r>
          </a:p>
        </p:txBody>
      </p:sp>
      <p:sp>
        <p:nvSpPr>
          <p:cNvPr id="70" name="object 70"/>
          <p:cNvSpPr txBox="1"/>
          <p:nvPr/>
        </p:nvSpPr>
        <p:spPr>
          <a:xfrm>
            <a:off x="3265271" y="2831847"/>
            <a:ext cx="911225" cy="1076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>
                <a:latin typeface="Calibri"/>
                <a:cs typeface="Calibri"/>
              </a:rPr>
              <a:t>datagram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3200">
              <a:latin typeface="Calibri"/>
              <a:cs typeface="Calibri"/>
            </a:endParaRPr>
          </a:p>
          <a:p>
            <a:pPr marL="14604">
              <a:lnSpc>
                <a:spcPct val="100000"/>
              </a:lnSpc>
            </a:pPr>
            <a:r>
              <a:rPr sz="1800" spc="-10">
                <a:latin typeface="Calibri"/>
                <a:cs typeface="Calibri"/>
              </a:rPr>
              <a:t>frame</a:t>
            </a:r>
            <a:endParaRPr sz="1800">
              <a:latin typeface="Calibri"/>
              <a:cs typeface="Calibri"/>
            </a:endParaRPr>
          </a:p>
        </p:txBody>
      </p:sp>
      <p:graphicFrame>
        <p:nvGraphicFramePr>
          <p:cNvPr id="71" name="object 71"/>
          <p:cNvGraphicFramePr>
            <a:graphicFrameLocks noGrp="1"/>
          </p:cNvGraphicFramePr>
          <p:nvPr/>
        </p:nvGraphicFramePr>
        <p:xfrm>
          <a:off x="4140748" y="3647002"/>
          <a:ext cx="1346199" cy="2571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36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22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00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9021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57175">
                <a:tc>
                  <a:txBody>
                    <a:bodyPr/>
                    <a:lstStyle/>
                    <a:p>
                      <a:pPr marL="71755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1400">
                          <a:latin typeface="Arial"/>
                          <a:cs typeface="Arial"/>
                        </a:rPr>
                        <a:t>H</a:t>
                      </a:r>
                      <a:r>
                        <a:rPr sz="1800" baseline="-13888">
                          <a:latin typeface="Arial"/>
                          <a:cs typeface="Arial"/>
                        </a:rPr>
                        <a:t>l</a:t>
                      </a:r>
                    </a:p>
                  </a:txBody>
                  <a:tcPr marL="0" marR="0" marT="952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7150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400">
                          <a:latin typeface="Arial"/>
                          <a:cs typeface="Arial"/>
                        </a:rPr>
                        <a:t>H</a:t>
                      </a:r>
                      <a:r>
                        <a:rPr sz="1800" baseline="-13888">
                          <a:latin typeface="Arial"/>
                          <a:cs typeface="Arial"/>
                        </a:rPr>
                        <a:t>n</a:t>
                      </a:r>
                    </a:p>
                  </a:txBody>
                  <a:tcPr marL="0" marR="0" marT="38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7465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400">
                          <a:latin typeface="Arial"/>
                          <a:cs typeface="Arial"/>
                        </a:rPr>
                        <a:t>H</a:t>
                      </a:r>
                      <a:r>
                        <a:rPr sz="1800" baseline="-13888">
                          <a:latin typeface="Arial"/>
                          <a:cs typeface="Arial"/>
                        </a:rPr>
                        <a:t>t</a:t>
                      </a:r>
                    </a:p>
                  </a:txBody>
                  <a:tcPr marL="0" marR="0" marT="63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00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sz="1400">
                          <a:latin typeface="Arial"/>
                          <a:cs typeface="Arial"/>
                        </a:rPr>
                        <a:t>M</a:t>
                      </a:r>
                      <a:r>
                        <a:rPr lang="en-US" sz="1400" baseline="-25000">
                          <a:latin typeface="Arial"/>
                          <a:cs typeface="Arial"/>
                        </a:rPr>
                        <a:t>i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158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3" name="object 45">
            <a:extLst>
              <a:ext uri="{FF2B5EF4-FFF2-40B4-BE49-F238E27FC236}">
                <a16:creationId xmlns:a16="http://schemas.microsoft.com/office/drawing/2014/main" id="{5FED6EE7-80D8-4880-B990-837841CAD8BB}"/>
              </a:ext>
            </a:extLst>
          </p:cNvPr>
          <p:cNvSpPr txBox="1"/>
          <p:nvPr/>
        </p:nvSpPr>
        <p:spPr>
          <a:xfrm>
            <a:off x="4343400" y="941833"/>
            <a:ext cx="416971" cy="338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600">
                <a:latin typeface="Arial"/>
                <a:cs typeface="Arial"/>
              </a:rPr>
              <a:t>H</a:t>
            </a:r>
            <a:r>
              <a:rPr lang="en-US" sz="1600" baseline="-13888">
                <a:latin typeface="Arial"/>
                <a:cs typeface="Arial"/>
              </a:rPr>
              <a:t>a</a:t>
            </a:r>
            <a:endParaRPr sz="1600" baseline="-13888">
              <a:latin typeface="Arial"/>
              <a:cs typeface="Arial"/>
            </a:endParaRPr>
          </a:p>
        </p:txBody>
      </p:sp>
      <p:graphicFrame>
        <p:nvGraphicFramePr>
          <p:cNvPr id="75" name="Table 74">
            <a:extLst>
              <a:ext uri="{FF2B5EF4-FFF2-40B4-BE49-F238E27FC236}">
                <a16:creationId xmlns:a16="http://schemas.microsoft.com/office/drawing/2014/main" id="{1D88DEE1-5B15-4F9E-9889-9D929B8CF064}"/>
              </a:ext>
            </a:extLst>
          </p:cNvPr>
          <p:cNvGraphicFramePr>
            <a:graphicFrameLocks noGrp="1"/>
          </p:cNvGraphicFramePr>
          <p:nvPr/>
        </p:nvGraphicFramePr>
        <p:xfrm>
          <a:off x="4126030" y="1528673"/>
          <a:ext cx="195506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8767">
                  <a:extLst>
                    <a:ext uri="{9D8B030D-6E8A-4147-A177-3AD203B41FA5}">
                      <a16:colId xmlns:a16="http://schemas.microsoft.com/office/drawing/2014/main" val="1487237252"/>
                    </a:ext>
                  </a:extLst>
                </a:gridCol>
                <a:gridCol w="488767">
                  <a:extLst>
                    <a:ext uri="{9D8B030D-6E8A-4147-A177-3AD203B41FA5}">
                      <a16:colId xmlns:a16="http://schemas.microsoft.com/office/drawing/2014/main" val="2434498938"/>
                    </a:ext>
                  </a:extLst>
                </a:gridCol>
                <a:gridCol w="488767">
                  <a:extLst>
                    <a:ext uri="{9D8B030D-6E8A-4147-A177-3AD203B41FA5}">
                      <a16:colId xmlns:a16="http://schemas.microsoft.com/office/drawing/2014/main" val="778089212"/>
                    </a:ext>
                  </a:extLst>
                </a:gridCol>
                <a:gridCol w="488767">
                  <a:extLst>
                    <a:ext uri="{9D8B030D-6E8A-4147-A177-3AD203B41FA5}">
                      <a16:colId xmlns:a16="http://schemas.microsoft.com/office/drawing/2014/main" val="18186715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700" b="0">
                          <a:solidFill>
                            <a:schemeClr val="tx1"/>
                          </a:solidFill>
                        </a:rPr>
                        <a:t>M</a:t>
                      </a:r>
                      <a:r>
                        <a:rPr lang="en-US" sz="1700" b="0" baseline="-2500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17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700" b="0">
                          <a:solidFill>
                            <a:schemeClr val="tx1"/>
                          </a:solidFill>
                        </a:rPr>
                        <a:t>M</a:t>
                      </a:r>
                      <a:r>
                        <a:rPr lang="en-US" sz="1700" b="0" baseline="-2500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sz="17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>
                          <a:solidFill>
                            <a:schemeClr val="tx1"/>
                          </a:solidFill>
                        </a:rPr>
                        <a:t>M</a:t>
                      </a:r>
                      <a:r>
                        <a:rPr lang="en-US" sz="1700" b="0" baseline="-25000">
                          <a:solidFill>
                            <a:schemeClr val="tx1"/>
                          </a:solidFill>
                        </a:rPr>
                        <a:t>n</a:t>
                      </a:r>
                      <a:endParaRPr lang="en-US" sz="17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9168488"/>
                  </a:ext>
                </a:extLst>
              </a:tr>
            </a:tbl>
          </a:graphicData>
        </a:graphic>
      </p:graphicFrame>
      <p:graphicFrame>
        <p:nvGraphicFramePr>
          <p:cNvPr id="76" name="Table 75">
            <a:extLst>
              <a:ext uri="{FF2B5EF4-FFF2-40B4-BE49-F238E27FC236}">
                <a16:creationId xmlns:a16="http://schemas.microsoft.com/office/drawing/2014/main" id="{99C5CA40-4854-4662-BD9A-75E6272489E8}"/>
              </a:ext>
            </a:extLst>
          </p:cNvPr>
          <p:cNvGraphicFramePr>
            <a:graphicFrameLocks noGrp="1"/>
          </p:cNvGraphicFramePr>
          <p:nvPr/>
        </p:nvGraphicFramePr>
        <p:xfrm>
          <a:off x="6847354" y="1555699"/>
          <a:ext cx="1955068" cy="350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8767">
                  <a:extLst>
                    <a:ext uri="{9D8B030D-6E8A-4147-A177-3AD203B41FA5}">
                      <a16:colId xmlns:a16="http://schemas.microsoft.com/office/drawing/2014/main" val="1487237252"/>
                    </a:ext>
                  </a:extLst>
                </a:gridCol>
                <a:gridCol w="488767">
                  <a:extLst>
                    <a:ext uri="{9D8B030D-6E8A-4147-A177-3AD203B41FA5}">
                      <a16:colId xmlns:a16="http://schemas.microsoft.com/office/drawing/2014/main" val="2434498938"/>
                    </a:ext>
                  </a:extLst>
                </a:gridCol>
                <a:gridCol w="488767">
                  <a:extLst>
                    <a:ext uri="{9D8B030D-6E8A-4147-A177-3AD203B41FA5}">
                      <a16:colId xmlns:a16="http://schemas.microsoft.com/office/drawing/2014/main" val="778089212"/>
                    </a:ext>
                  </a:extLst>
                </a:gridCol>
                <a:gridCol w="488767">
                  <a:extLst>
                    <a:ext uri="{9D8B030D-6E8A-4147-A177-3AD203B41FA5}">
                      <a16:colId xmlns:a16="http://schemas.microsoft.com/office/drawing/2014/main" val="1818671500"/>
                    </a:ext>
                  </a:extLst>
                </a:gridCol>
              </a:tblGrid>
              <a:tr h="300534">
                <a:tc>
                  <a:txBody>
                    <a:bodyPr/>
                    <a:lstStyle/>
                    <a:p>
                      <a:r>
                        <a:rPr lang="en-US" sz="1700" b="0">
                          <a:solidFill>
                            <a:schemeClr val="tx1"/>
                          </a:solidFill>
                        </a:rPr>
                        <a:t>M</a:t>
                      </a:r>
                      <a:r>
                        <a:rPr lang="en-US" sz="1700" b="0" baseline="-2500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sz="17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700" b="0">
                          <a:solidFill>
                            <a:schemeClr val="tx1"/>
                          </a:solidFill>
                        </a:rPr>
                        <a:t>M</a:t>
                      </a:r>
                      <a:r>
                        <a:rPr lang="en-US" sz="1700" b="0" baseline="-2500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17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>
                          <a:solidFill>
                            <a:schemeClr val="tx1"/>
                          </a:solidFill>
                        </a:rPr>
                        <a:t>M</a:t>
                      </a:r>
                      <a:r>
                        <a:rPr lang="en-US" sz="1700" b="0" baseline="-25000">
                          <a:solidFill>
                            <a:schemeClr val="tx1"/>
                          </a:solidFill>
                        </a:rPr>
                        <a:t>n</a:t>
                      </a:r>
                      <a:endParaRPr lang="en-US" sz="17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9168488"/>
                  </a:ext>
                </a:extLst>
              </a:tr>
            </a:tbl>
          </a:graphicData>
        </a:graphic>
      </p:graphicFrame>
      <p:sp>
        <p:nvSpPr>
          <p:cNvPr id="78" name="object 48">
            <a:extLst>
              <a:ext uri="{FF2B5EF4-FFF2-40B4-BE49-F238E27FC236}">
                <a16:creationId xmlns:a16="http://schemas.microsoft.com/office/drawing/2014/main" id="{402077A6-0F8F-4BB6-82B5-E98D72CA5025}"/>
              </a:ext>
            </a:extLst>
          </p:cNvPr>
          <p:cNvSpPr txBox="1"/>
          <p:nvPr/>
        </p:nvSpPr>
        <p:spPr>
          <a:xfrm>
            <a:off x="7996925" y="1001026"/>
            <a:ext cx="495300" cy="338328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19050" rIns="0" bIns="0" rtlCol="0">
            <a:spAutoFit/>
          </a:bodyPr>
          <a:lstStyle/>
          <a:p>
            <a:pPr marL="207010">
              <a:lnSpc>
                <a:spcPct val="100000"/>
              </a:lnSpc>
              <a:spcBef>
                <a:spcPts val="150"/>
              </a:spcBef>
            </a:pPr>
            <a:r>
              <a:rPr sz="1600">
                <a:latin typeface="Arial"/>
                <a:cs typeface="Arial"/>
              </a:rPr>
              <a:t>M</a:t>
            </a:r>
          </a:p>
        </p:txBody>
      </p:sp>
      <p:sp>
        <p:nvSpPr>
          <p:cNvPr id="79" name="object 45">
            <a:extLst>
              <a:ext uri="{FF2B5EF4-FFF2-40B4-BE49-F238E27FC236}">
                <a16:creationId xmlns:a16="http://schemas.microsoft.com/office/drawing/2014/main" id="{AA7B3D20-A778-43F1-89AD-721F305A2440}"/>
              </a:ext>
            </a:extLst>
          </p:cNvPr>
          <p:cNvSpPr txBox="1"/>
          <p:nvPr/>
        </p:nvSpPr>
        <p:spPr>
          <a:xfrm>
            <a:off x="7579954" y="998829"/>
            <a:ext cx="416971" cy="338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600">
                <a:latin typeface="Arial"/>
                <a:cs typeface="Arial"/>
              </a:rPr>
              <a:t>H</a:t>
            </a:r>
            <a:r>
              <a:rPr lang="en-US" sz="1600" baseline="-13888">
                <a:latin typeface="Arial"/>
                <a:cs typeface="Arial"/>
              </a:rPr>
              <a:t>a</a:t>
            </a:r>
            <a:endParaRPr sz="1600" baseline="-13888">
              <a:latin typeface="Arial"/>
              <a:cs typeface="Arial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8614A23A-1470-42D2-828D-48288201A8D6}"/>
              </a:ext>
            </a:extLst>
          </p:cNvPr>
          <p:cNvSpPr txBox="1"/>
          <p:nvPr/>
        </p:nvSpPr>
        <p:spPr>
          <a:xfrm>
            <a:off x="5106339" y="1971660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</a:p>
        </p:txBody>
      </p:sp>
      <p:sp>
        <p:nvSpPr>
          <p:cNvPr id="152" name="Oval 151">
            <a:extLst>
              <a:ext uri="{FF2B5EF4-FFF2-40B4-BE49-F238E27FC236}">
                <a16:creationId xmlns:a16="http://schemas.microsoft.com/office/drawing/2014/main" id="{42965C06-655C-4E23-9ECB-6B79E1996E73}"/>
              </a:ext>
            </a:extLst>
          </p:cNvPr>
          <p:cNvSpPr/>
          <p:nvPr/>
        </p:nvSpPr>
        <p:spPr>
          <a:xfrm>
            <a:off x="1452644" y="1792540"/>
            <a:ext cx="1692634" cy="75118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D180EDB1-D8C6-4C89-9B74-7E736567A1C9}"/>
              </a:ext>
            </a:extLst>
          </p:cNvPr>
          <p:cNvSpPr/>
          <p:nvPr/>
        </p:nvSpPr>
        <p:spPr>
          <a:xfrm>
            <a:off x="9385043" y="1816526"/>
            <a:ext cx="1692634" cy="75118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98C515B7-3A04-40AB-A889-C377D6135830}"/>
              </a:ext>
            </a:extLst>
          </p:cNvPr>
          <p:cNvSpPr txBox="1"/>
          <p:nvPr/>
        </p:nvSpPr>
        <p:spPr>
          <a:xfrm>
            <a:off x="3855317" y="4803601"/>
            <a:ext cx="62039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split/joint / transmission (UDP, TCP, QUIC,..)</a:t>
            </a: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60F7BED8-2150-4691-9C56-C03147F7ED87}"/>
              </a:ext>
            </a:extLst>
          </p:cNvPr>
          <p:cNvSpPr txBox="1"/>
          <p:nvPr/>
        </p:nvSpPr>
        <p:spPr>
          <a:xfrm>
            <a:off x="5009125" y="5477470"/>
            <a:ext cx="65133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FF0000"/>
                </a:solidFill>
              </a:rPr>
              <a:t>Broadcasting packages(UDP): flooding, Ping Pong attacks)</a:t>
            </a:r>
            <a:endParaRPr lang="en-US">
              <a:solidFill>
                <a:srgbClr val="FF0000"/>
              </a:solidFill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FF0000"/>
                </a:solidFill>
                <a:sym typeface="Wingdings" panose="05000000000000000000" pitchFamily="2" charset="2"/>
              </a:rPr>
              <a:t>Handshake/FIN (TCP): flooding, interrupting (reset);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FF0000"/>
                </a:solidFill>
              </a:rPr>
              <a:t>Split/joint (Sequence numbers)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701EBD52-1E5A-4CBF-86F1-5DD876A93F21}"/>
              </a:ext>
            </a:extLst>
          </p:cNvPr>
          <p:cNvSpPr/>
          <p:nvPr/>
        </p:nvSpPr>
        <p:spPr>
          <a:xfrm>
            <a:off x="1486109" y="4814437"/>
            <a:ext cx="3589444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/>
              <a:t>Support: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/>
              <a:t>multi applications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/>
              <a:t> multi users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/>
              <a:t>Quality of services</a:t>
            </a:r>
            <a:br>
              <a:rPr lang="en-US" b="1"/>
            </a:br>
            <a:r>
              <a:rPr lang="en-US" b="1"/>
              <a:t>(reliable /unreliable delivery)</a:t>
            </a:r>
          </a:p>
          <a:p>
            <a:endParaRPr lang="en-US" b="1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18671A79-7F4F-4F2C-92CA-74A1DF8B85D6}"/>
              </a:ext>
            </a:extLst>
          </p:cNvPr>
          <p:cNvSpPr/>
          <p:nvPr/>
        </p:nvSpPr>
        <p:spPr>
          <a:xfrm>
            <a:off x="261397" y="5530948"/>
            <a:ext cx="12795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rgbClr val="FF0000"/>
                </a:solidFill>
                <a:sym typeface="Wingdings" panose="05000000000000000000" pitchFamily="2" charset="2"/>
              </a:rPr>
              <a:t>Header: H</a:t>
            </a:r>
            <a:r>
              <a:rPr lang="en-US" baseline="-25000">
                <a:solidFill>
                  <a:srgbClr val="FF0000"/>
                </a:solidFill>
                <a:sym typeface="Wingdings" panose="05000000000000000000" pitchFamily="2" charset="2"/>
              </a:rPr>
              <a:t>t</a:t>
            </a:r>
            <a:endParaRPr lang="en-US">
              <a:solidFill>
                <a:srgbClr val="FF0000"/>
              </a:solidFill>
              <a:sym typeface="Wingdings" panose="05000000000000000000" pitchFamily="2" charset="2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3374ABA3-C3EB-431F-A767-FF4DB289D10A}"/>
              </a:ext>
            </a:extLst>
          </p:cNvPr>
          <p:cNvSpPr txBox="1"/>
          <p:nvPr/>
        </p:nvSpPr>
        <p:spPr>
          <a:xfrm>
            <a:off x="1877210" y="6126570"/>
            <a:ext cx="70243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TCP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AB27A680-08F4-42D5-B0AA-ABDF7A7A4D34}"/>
              </a:ext>
            </a:extLst>
          </p:cNvPr>
          <p:cNvSpPr txBox="1"/>
          <p:nvPr/>
        </p:nvSpPr>
        <p:spPr>
          <a:xfrm>
            <a:off x="3190539" y="6116834"/>
            <a:ext cx="74892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UDP</a:t>
            </a:r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9419C4E6-0961-46C0-AFAF-E89E4A4F1F45}"/>
              </a:ext>
            </a:extLst>
          </p:cNvPr>
          <p:cNvCxnSpPr>
            <a:cxnSpLocks/>
          </p:cNvCxnSpPr>
          <p:nvPr/>
        </p:nvCxnSpPr>
        <p:spPr bwMode="auto">
          <a:xfrm>
            <a:off x="5145214" y="2192120"/>
            <a:ext cx="2993067" cy="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arrow" w="med" len="med"/>
            <a:tailEnd type="arrow" w="med" len="med"/>
          </a:ln>
          <a:effectLst/>
        </p:spPr>
      </p:cxnSp>
      <p:sp>
        <p:nvSpPr>
          <p:cNvPr id="93" name="Rectangle 92">
            <a:extLst>
              <a:ext uri="{FF2B5EF4-FFF2-40B4-BE49-F238E27FC236}">
                <a16:creationId xmlns:a16="http://schemas.microsoft.com/office/drawing/2014/main" id="{67CABDD1-21BD-48D1-AB6C-6E413DCC68C0}"/>
              </a:ext>
            </a:extLst>
          </p:cNvPr>
          <p:cNvSpPr/>
          <p:nvPr/>
        </p:nvSpPr>
        <p:spPr>
          <a:xfrm>
            <a:off x="5585059" y="2288997"/>
            <a:ext cx="27109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/>
              <a:t>split/joint/transmission</a:t>
            </a:r>
          </a:p>
        </p:txBody>
      </p:sp>
    </p:spTree>
    <p:extLst>
      <p:ext uri="{BB962C8B-B14F-4D97-AF65-F5344CB8AC3E}">
        <p14:creationId xmlns:p14="http://schemas.microsoft.com/office/powerpoint/2010/main" val="188493945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2000" y="185674"/>
            <a:ext cx="7075867" cy="1000274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0"/>
              </a:spcBef>
            </a:pPr>
            <a:r>
              <a:rPr spc="-195">
                <a:solidFill>
                  <a:srgbClr val="000000"/>
                </a:solidFill>
              </a:rPr>
              <a:t>Fake</a:t>
            </a:r>
            <a:r>
              <a:rPr spc="-455">
                <a:solidFill>
                  <a:srgbClr val="000000"/>
                </a:solidFill>
              </a:rPr>
              <a:t> </a:t>
            </a:r>
            <a:r>
              <a:rPr spc="-160">
                <a:solidFill>
                  <a:srgbClr val="000000"/>
                </a:solidFill>
              </a:rPr>
              <a:t>Data</a:t>
            </a:r>
            <a:r>
              <a:rPr spc="-445">
                <a:solidFill>
                  <a:srgbClr val="000000"/>
                </a:solidFill>
              </a:rPr>
              <a:t> </a:t>
            </a:r>
            <a:r>
              <a:rPr spc="-150">
                <a:solidFill>
                  <a:srgbClr val="000000"/>
                </a:solidFill>
              </a:rPr>
              <a:t>in</a:t>
            </a:r>
            <a:r>
              <a:rPr spc="-459">
                <a:solidFill>
                  <a:srgbClr val="000000"/>
                </a:solidFill>
              </a:rPr>
              <a:t> </a:t>
            </a:r>
            <a:r>
              <a:rPr spc="-105">
                <a:solidFill>
                  <a:srgbClr val="000000"/>
                </a:solidFill>
              </a:rPr>
              <a:t>the</a:t>
            </a:r>
            <a:r>
              <a:rPr spc="-450">
                <a:solidFill>
                  <a:srgbClr val="000000"/>
                </a:solidFill>
              </a:rPr>
              <a:t> </a:t>
            </a:r>
            <a:r>
              <a:rPr spc="-155">
                <a:solidFill>
                  <a:srgbClr val="000000"/>
                </a:solidFill>
              </a:rPr>
              <a:t>Authority</a:t>
            </a:r>
            <a:r>
              <a:rPr spc="-445">
                <a:solidFill>
                  <a:srgbClr val="000000"/>
                </a:solidFill>
              </a:rPr>
              <a:t> </a:t>
            </a:r>
            <a:r>
              <a:rPr spc="-250">
                <a:solidFill>
                  <a:srgbClr val="000000"/>
                </a:solidFill>
              </a:rPr>
              <a:t>Section</a:t>
            </a:r>
          </a:p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sz="2000" b="0" spc="-25">
                <a:solidFill>
                  <a:srgbClr val="595959"/>
                </a:solidFill>
                <a:latin typeface="Century"/>
                <a:cs typeface="Century"/>
              </a:rPr>
              <a:t>Attack </a:t>
            </a:r>
            <a:r>
              <a:rPr sz="2000" b="0" spc="15">
                <a:solidFill>
                  <a:srgbClr val="595959"/>
                </a:solidFill>
                <a:latin typeface="Century"/>
                <a:cs typeface="Century"/>
              </a:rPr>
              <a:t>from </a:t>
            </a:r>
            <a:r>
              <a:rPr sz="2000" b="0" spc="-35">
                <a:solidFill>
                  <a:srgbClr val="595959"/>
                </a:solidFill>
                <a:latin typeface="Century"/>
                <a:cs typeface="Century"/>
              </a:rPr>
              <a:t>Malicious</a:t>
            </a:r>
            <a:r>
              <a:rPr sz="2000" b="0" spc="-405">
                <a:solidFill>
                  <a:srgbClr val="595959"/>
                </a:solidFill>
                <a:latin typeface="Century"/>
                <a:cs typeface="Century"/>
              </a:rPr>
              <a:t> </a:t>
            </a:r>
            <a:r>
              <a:rPr sz="2000" b="0" spc="-135">
                <a:solidFill>
                  <a:srgbClr val="595959"/>
                </a:solidFill>
                <a:latin typeface="Century"/>
                <a:cs typeface="Century"/>
              </a:rPr>
              <a:t>DNS </a:t>
            </a:r>
            <a:r>
              <a:rPr sz="2000" b="0" spc="-50">
                <a:solidFill>
                  <a:srgbClr val="595959"/>
                </a:solidFill>
                <a:latin typeface="Century"/>
                <a:cs typeface="Century"/>
              </a:rPr>
              <a:t>Server</a:t>
            </a:r>
            <a:endParaRPr sz="2000">
              <a:latin typeface="Century"/>
              <a:cs typeface="Century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133223" y="2095526"/>
            <a:ext cx="8524979" cy="271295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644106" y="3021116"/>
            <a:ext cx="2024380" cy="831215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29845" rIns="0" bIns="0" rtlCol="0">
            <a:spAutoFit/>
          </a:bodyPr>
          <a:lstStyle/>
          <a:p>
            <a:pPr marL="894080" marR="84455" indent="-438150">
              <a:lnSpc>
                <a:spcPct val="100800"/>
              </a:lnSpc>
              <a:spcBef>
                <a:spcPts val="235"/>
              </a:spcBef>
            </a:pPr>
            <a:r>
              <a:rPr sz="2400" spc="-5">
                <a:latin typeface="Arial"/>
                <a:cs typeface="Arial"/>
              </a:rPr>
              <a:t>This </a:t>
            </a:r>
            <a:r>
              <a:rPr sz="2400">
                <a:latin typeface="Arial"/>
                <a:cs typeface="Arial"/>
              </a:rPr>
              <a:t>one</a:t>
            </a:r>
            <a:r>
              <a:rPr sz="2400" spc="-90">
                <a:latin typeface="Arial"/>
                <a:cs typeface="Arial"/>
              </a:rPr>
              <a:t> </a:t>
            </a:r>
            <a:r>
              <a:rPr sz="2400">
                <a:latin typeface="Arial"/>
                <a:cs typeface="Arial"/>
              </a:rPr>
              <a:t>is  a</a:t>
            </a:r>
            <a:r>
              <a:rPr sz="2400" spc="5">
                <a:latin typeface="Arial"/>
                <a:cs typeface="Arial"/>
              </a:rPr>
              <a:t>ll</a:t>
            </a:r>
            <a:r>
              <a:rPr sz="2400">
                <a:latin typeface="Arial"/>
                <a:cs typeface="Arial"/>
              </a:rPr>
              <a:t>o</a:t>
            </a:r>
            <a:r>
              <a:rPr sz="2400" spc="5">
                <a:latin typeface="Arial"/>
                <a:cs typeface="Arial"/>
              </a:rPr>
              <a:t>w</a:t>
            </a:r>
            <a:r>
              <a:rPr sz="2400">
                <a:latin typeface="Arial"/>
                <a:cs typeface="Arial"/>
              </a:rPr>
              <a:t>ed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644106" y="4797672"/>
            <a:ext cx="2024380" cy="1323975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32384" rIns="0" bIns="0" rtlCol="0">
            <a:spAutoFit/>
          </a:bodyPr>
          <a:lstStyle/>
          <a:p>
            <a:pPr marL="535940" marR="84455" indent="-255904" algn="r">
              <a:lnSpc>
                <a:spcPct val="100000"/>
              </a:lnSpc>
              <a:spcBef>
                <a:spcPts val="254"/>
              </a:spcBef>
            </a:pPr>
            <a:r>
              <a:rPr sz="2000">
                <a:latin typeface="Arial"/>
                <a:cs typeface="Arial"/>
              </a:rPr>
              <a:t>This one</a:t>
            </a:r>
            <a:r>
              <a:rPr sz="2000" spc="-80">
                <a:latin typeface="Arial"/>
                <a:cs typeface="Arial"/>
              </a:rPr>
              <a:t> </a:t>
            </a:r>
            <a:r>
              <a:rPr sz="2000">
                <a:latin typeface="Arial"/>
                <a:cs typeface="Arial"/>
              </a:rPr>
              <a:t>is</a:t>
            </a:r>
            <a:r>
              <a:rPr sz="2000" spc="-40">
                <a:latin typeface="Arial"/>
                <a:cs typeface="Arial"/>
              </a:rPr>
              <a:t> </a:t>
            </a:r>
            <a:r>
              <a:rPr sz="2000">
                <a:latin typeface="Arial"/>
                <a:cs typeface="Arial"/>
              </a:rPr>
              <a:t>out  of</a:t>
            </a:r>
            <a:r>
              <a:rPr sz="2000" spc="-65">
                <a:latin typeface="Arial"/>
                <a:cs typeface="Arial"/>
              </a:rPr>
              <a:t> </a:t>
            </a:r>
            <a:r>
              <a:rPr sz="2000">
                <a:latin typeface="Arial"/>
                <a:cs typeface="Arial"/>
              </a:rPr>
              <a:t>zone,</a:t>
            </a:r>
            <a:r>
              <a:rPr sz="2000" spc="-65">
                <a:latin typeface="Arial"/>
                <a:cs typeface="Arial"/>
              </a:rPr>
              <a:t> </a:t>
            </a:r>
            <a:r>
              <a:rPr sz="2000">
                <a:latin typeface="Arial"/>
                <a:cs typeface="Arial"/>
              </a:rPr>
              <a:t>and  should</a:t>
            </a:r>
            <a:r>
              <a:rPr sz="2000" spc="-105">
                <a:latin typeface="Arial"/>
                <a:cs typeface="Arial"/>
              </a:rPr>
              <a:t> </a:t>
            </a:r>
            <a:r>
              <a:rPr sz="2000">
                <a:latin typeface="Arial"/>
                <a:cs typeface="Arial"/>
              </a:rPr>
              <a:t>be  d</a:t>
            </a:r>
            <a:r>
              <a:rPr sz="2000" spc="5">
                <a:latin typeface="Arial"/>
                <a:cs typeface="Arial"/>
              </a:rPr>
              <a:t>i</a:t>
            </a:r>
            <a:r>
              <a:rPr sz="2000">
                <a:latin typeface="Arial"/>
                <a:cs typeface="Arial"/>
              </a:rPr>
              <a:t>sca</a:t>
            </a:r>
            <a:r>
              <a:rPr sz="2000" spc="-5">
                <a:latin typeface="Arial"/>
                <a:cs typeface="Arial"/>
              </a:rPr>
              <a:t>r</a:t>
            </a:r>
            <a:r>
              <a:rPr sz="2000">
                <a:latin typeface="Arial"/>
                <a:cs typeface="Arial"/>
              </a:rPr>
              <a:t>ded</a:t>
            </a:r>
          </a:p>
        </p:txBody>
      </p:sp>
      <p:sp>
        <p:nvSpPr>
          <p:cNvPr id="6" name="object 6"/>
          <p:cNvSpPr/>
          <p:nvPr/>
        </p:nvSpPr>
        <p:spPr>
          <a:xfrm>
            <a:off x="2661602" y="4007525"/>
            <a:ext cx="386715" cy="398145"/>
          </a:xfrm>
          <a:custGeom>
            <a:avLst/>
            <a:gdLst/>
            <a:ahLst/>
            <a:cxnLst/>
            <a:rect l="l" t="t" r="r" b="b"/>
            <a:pathLst>
              <a:path w="386714" h="398145">
                <a:moveTo>
                  <a:pt x="326490" y="349651"/>
                </a:moveTo>
                <a:lnTo>
                  <a:pt x="305986" y="369553"/>
                </a:lnTo>
                <a:lnTo>
                  <a:pt x="386397" y="397697"/>
                </a:lnTo>
                <a:lnTo>
                  <a:pt x="374062" y="358764"/>
                </a:lnTo>
                <a:lnTo>
                  <a:pt x="335335" y="358764"/>
                </a:lnTo>
                <a:lnTo>
                  <a:pt x="326490" y="349651"/>
                </a:lnTo>
                <a:close/>
              </a:path>
              <a:path w="386714" h="398145">
                <a:moveTo>
                  <a:pt x="340160" y="336383"/>
                </a:moveTo>
                <a:lnTo>
                  <a:pt x="326490" y="349651"/>
                </a:lnTo>
                <a:lnTo>
                  <a:pt x="335335" y="358764"/>
                </a:lnTo>
                <a:lnTo>
                  <a:pt x="349006" y="345497"/>
                </a:lnTo>
                <a:lnTo>
                  <a:pt x="340160" y="336383"/>
                </a:lnTo>
                <a:close/>
              </a:path>
              <a:path w="386714" h="398145">
                <a:moveTo>
                  <a:pt x="360666" y="316481"/>
                </a:moveTo>
                <a:lnTo>
                  <a:pt x="340160" y="336383"/>
                </a:lnTo>
                <a:lnTo>
                  <a:pt x="349006" y="345497"/>
                </a:lnTo>
                <a:lnTo>
                  <a:pt x="335335" y="358764"/>
                </a:lnTo>
                <a:lnTo>
                  <a:pt x="374062" y="358764"/>
                </a:lnTo>
                <a:lnTo>
                  <a:pt x="360666" y="316481"/>
                </a:lnTo>
                <a:close/>
              </a:path>
              <a:path w="386714" h="398145">
                <a:moveTo>
                  <a:pt x="13669" y="0"/>
                </a:moveTo>
                <a:lnTo>
                  <a:pt x="0" y="13267"/>
                </a:lnTo>
                <a:lnTo>
                  <a:pt x="326490" y="349651"/>
                </a:lnTo>
                <a:lnTo>
                  <a:pt x="340160" y="336383"/>
                </a:lnTo>
                <a:lnTo>
                  <a:pt x="1366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662993" y="4797672"/>
            <a:ext cx="730250" cy="513080"/>
          </a:xfrm>
          <a:custGeom>
            <a:avLst/>
            <a:gdLst/>
            <a:ahLst/>
            <a:cxnLst/>
            <a:rect l="l" t="t" r="r" b="b"/>
            <a:pathLst>
              <a:path w="730250" h="513079">
                <a:moveTo>
                  <a:pt x="662090" y="35734"/>
                </a:moveTo>
                <a:lnTo>
                  <a:pt x="0" y="496881"/>
                </a:lnTo>
                <a:lnTo>
                  <a:pt x="10887" y="512513"/>
                </a:lnTo>
                <a:lnTo>
                  <a:pt x="672978" y="51366"/>
                </a:lnTo>
                <a:lnTo>
                  <a:pt x="662090" y="35734"/>
                </a:lnTo>
                <a:close/>
              </a:path>
              <a:path w="730250" h="513079">
                <a:moveTo>
                  <a:pt x="714551" y="28475"/>
                </a:moveTo>
                <a:lnTo>
                  <a:pt x="672511" y="28475"/>
                </a:lnTo>
                <a:lnTo>
                  <a:pt x="683399" y="44108"/>
                </a:lnTo>
                <a:lnTo>
                  <a:pt x="672978" y="51366"/>
                </a:lnTo>
                <a:lnTo>
                  <a:pt x="689310" y="74814"/>
                </a:lnTo>
                <a:lnTo>
                  <a:pt x="714551" y="28475"/>
                </a:lnTo>
                <a:close/>
              </a:path>
              <a:path w="730250" h="513079">
                <a:moveTo>
                  <a:pt x="672511" y="28475"/>
                </a:moveTo>
                <a:lnTo>
                  <a:pt x="662090" y="35734"/>
                </a:lnTo>
                <a:lnTo>
                  <a:pt x="672978" y="51366"/>
                </a:lnTo>
                <a:lnTo>
                  <a:pt x="683399" y="44108"/>
                </a:lnTo>
                <a:lnTo>
                  <a:pt x="672511" y="28475"/>
                </a:lnTo>
                <a:close/>
              </a:path>
              <a:path w="730250" h="513079">
                <a:moveTo>
                  <a:pt x="730063" y="0"/>
                </a:moveTo>
                <a:lnTo>
                  <a:pt x="645759" y="12287"/>
                </a:lnTo>
                <a:lnTo>
                  <a:pt x="662090" y="35734"/>
                </a:lnTo>
                <a:lnTo>
                  <a:pt x="672511" y="28475"/>
                </a:lnTo>
                <a:lnTo>
                  <a:pt x="714551" y="28475"/>
                </a:lnTo>
                <a:lnTo>
                  <a:pt x="730063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76744" y="137985"/>
            <a:ext cx="10819475" cy="1000274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0"/>
              </a:spcBef>
            </a:pPr>
            <a:r>
              <a:rPr spc="-180"/>
              <a:t>Reply</a:t>
            </a:r>
            <a:r>
              <a:rPr spc="-440"/>
              <a:t> </a:t>
            </a:r>
            <a:r>
              <a:rPr spc="-195"/>
              <a:t>Forgery</a:t>
            </a:r>
            <a:r>
              <a:rPr spc="-440"/>
              <a:t> </a:t>
            </a:r>
            <a:r>
              <a:rPr spc="-190"/>
              <a:t>Attacks</a:t>
            </a:r>
            <a:r>
              <a:rPr spc="-440"/>
              <a:t> </a:t>
            </a:r>
            <a:r>
              <a:rPr spc="-140"/>
              <a:t>from</a:t>
            </a:r>
            <a:r>
              <a:rPr spc="-440"/>
              <a:t> </a:t>
            </a:r>
            <a:r>
              <a:rPr spc="-220"/>
              <a:t>Malicious</a:t>
            </a:r>
            <a:r>
              <a:rPr spc="-440"/>
              <a:t> </a:t>
            </a:r>
            <a:r>
              <a:rPr spc="-390"/>
              <a:t>DNS</a:t>
            </a:r>
            <a:r>
              <a:rPr spc="-445"/>
              <a:t> </a:t>
            </a:r>
            <a:r>
              <a:rPr spc="-220"/>
              <a:t>Servers</a:t>
            </a:r>
          </a:p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sz="2000" b="0" spc="-25">
                <a:solidFill>
                  <a:srgbClr val="595959"/>
                </a:solidFill>
                <a:latin typeface="Century"/>
                <a:cs typeface="Century"/>
              </a:rPr>
              <a:t>Attack </a:t>
            </a:r>
            <a:r>
              <a:rPr sz="2000" b="0" spc="15">
                <a:solidFill>
                  <a:srgbClr val="595959"/>
                </a:solidFill>
                <a:latin typeface="Century"/>
                <a:cs typeface="Century"/>
              </a:rPr>
              <a:t>from </a:t>
            </a:r>
            <a:r>
              <a:rPr sz="2000" b="0" spc="-35">
                <a:solidFill>
                  <a:srgbClr val="595959"/>
                </a:solidFill>
                <a:latin typeface="Century"/>
                <a:cs typeface="Century"/>
              </a:rPr>
              <a:t>Malicious</a:t>
            </a:r>
            <a:r>
              <a:rPr sz="2000" b="0" spc="-405">
                <a:solidFill>
                  <a:srgbClr val="595959"/>
                </a:solidFill>
                <a:latin typeface="Century"/>
                <a:cs typeface="Century"/>
              </a:rPr>
              <a:t> </a:t>
            </a:r>
            <a:r>
              <a:rPr sz="2000" b="0" spc="-135">
                <a:solidFill>
                  <a:srgbClr val="595959"/>
                </a:solidFill>
                <a:latin typeface="Century"/>
                <a:cs typeface="Century"/>
              </a:rPr>
              <a:t>DNS </a:t>
            </a:r>
            <a:r>
              <a:rPr sz="2000" b="0" spc="-50">
                <a:solidFill>
                  <a:srgbClr val="595959"/>
                </a:solidFill>
                <a:latin typeface="Century"/>
                <a:cs typeface="Century"/>
              </a:rPr>
              <a:t>Server</a:t>
            </a:r>
            <a:endParaRPr sz="2000">
              <a:latin typeface="Century"/>
              <a:cs typeface="Century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71250" y="1719212"/>
            <a:ext cx="8850127" cy="29872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0002803" y="3372402"/>
            <a:ext cx="1589405" cy="831215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29209" rIns="0" bIns="0" rtlCol="0">
            <a:spAutoFit/>
          </a:bodyPr>
          <a:lstStyle/>
          <a:p>
            <a:pPr marL="91440" marR="148590">
              <a:lnSpc>
                <a:spcPct val="100800"/>
              </a:lnSpc>
              <a:spcBef>
                <a:spcPts val="229"/>
              </a:spcBef>
            </a:pPr>
            <a:r>
              <a:rPr sz="2400" spc="-5">
                <a:latin typeface="Arial"/>
                <a:cs typeface="Arial"/>
              </a:rPr>
              <a:t>This </a:t>
            </a:r>
            <a:r>
              <a:rPr sz="2400">
                <a:latin typeface="Arial"/>
                <a:cs typeface="Arial"/>
              </a:rPr>
              <a:t>one  is</a:t>
            </a:r>
            <a:r>
              <a:rPr sz="2400" spc="-100">
                <a:latin typeface="Arial"/>
                <a:cs typeface="Arial"/>
              </a:rPr>
              <a:t> </a:t>
            </a:r>
            <a:r>
              <a:rPr sz="2400">
                <a:latin typeface="Arial"/>
                <a:cs typeface="Arial"/>
              </a:rPr>
              <a:t>allowed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32246" y="5261521"/>
            <a:ext cx="11205845" cy="369570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45085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355"/>
              </a:spcBef>
            </a:pPr>
            <a:r>
              <a:rPr sz="1800" spc="-5">
                <a:latin typeface="Arial"/>
                <a:cs typeface="Arial"/>
              </a:rPr>
              <a:t>This one </a:t>
            </a:r>
            <a:r>
              <a:rPr sz="1800">
                <a:latin typeface="Arial"/>
                <a:cs typeface="Arial"/>
              </a:rPr>
              <a:t>is </a:t>
            </a:r>
            <a:r>
              <a:rPr sz="1800" spc="-5">
                <a:latin typeface="Arial"/>
                <a:cs typeface="Arial"/>
              </a:rPr>
              <a:t>not allowed (out of zone). The local </a:t>
            </a:r>
            <a:r>
              <a:rPr sz="1800">
                <a:latin typeface="Arial"/>
                <a:cs typeface="Arial"/>
              </a:rPr>
              <a:t>DNS </a:t>
            </a:r>
            <a:r>
              <a:rPr sz="1800" spc="-5">
                <a:latin typeface="Arial"/>
                <a:cs typeface="Arial"/>
              </a:rPr>
              <a:t>server </a:t>
            </a:r>
            <a:r>
              <a:rPr sz="1800">
                <a:latin typeface="Arial"/>
                <a:cs typeface="Arial"/>
              </a:rPr>
              <a:t>will </a:t>
            </a:r>
            <a:r>
              <a:rPr sz="1800" spc="-5">
                <a:latin typeface="Arial"/>
                <a:cs typeface="Arial"/>
              </a:rPr>
              <a:t>get the IP address of this hostname by</a:t>
            </a:r>
            <a:r>
              <a:rPr sz="1800" spc="80">
                <a:latin typeface="Arial"/>
                <a:cs typeface="Arial"/>
              </a:rPr>
              <a:t> </a:t>
            </a:r>
            <a:r>
              <a:rPr sz="1800" spc="-5">
                <a:latin typeface="Arial"/>
                <a:cs typeface="Arial"/>
              </a:rPr>
              <a:t>itself.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9516558" y="3665269"/>
            <a:ext cx="391160" cy="276225"/>
          </a:xfrm>
          <a:custGeom>
            <a:avLst/>
            <a:gdLst/>
            <a:ahLst/>
            <a:cxnLst/>
            <a:rect l="l" t="t" r="r" b="b"/>
            <a:pathLst>
              <a:path w="391159" h="276225">
                <a:moveTo>
                  <a:pt x="138022" y="0"/>
                </a:moveTo>
                <a:lnTo>
                  <a:pt x="0" y="138022"/>
                </a:lnTo>
                <a:lnTo>
                  <a:pt x="138022" y="276044"/>
                </a:lnTo>
                <a:lnTo>
                  <a:pt x="138022" y="207032"/>
                </a:lnTo>
                <a:lnTo>
                  <a:pt x="391064" y="207032"/>
                </a:lnTo>
                <a:lnTo>
                  <a:pt x="391064" y="69011"/>
                </a:lnTo>
                <a:lnTo>
                  <a:pt x="138022" y="69011"/>
                </a:lnTo>
                <a:lnTo>
                  <a:pt x="138022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516559" y="3665270"/>
            <a:ext cx="391160" cy="276225"/>
          </a:xfrm>
          <a:custGeom>
            <a:avLst/>
            <a:gdLst/>
            <a:ahLst/>
            <a:cxnLst/>
            <a:rect l="l" t="t" r="r" b="b"/>
            <a:pathLst>
              <a:path w="391159" h="276225">
                <a:moveTo>
                  <a:pt x="391064" y="207033"/>
                </a:moveTo>
                <a:lnTo>
                  <a:pt x="138022" y="207033"/>
                </a:lnTo>
                <a:lnTo>
                  <a:pt x="138022" y="276044"/>
                </a:lnTo>
                <a:lnTo>
                  <a:pt x="0" y="138022"/>
                </a:lnTo>
                <a:lnTo>
                  <a:pt x="138022" y="0"/>
                </a:lnTo>
                <a:lnTo>
                  <a:pt x="138022" y="69011"/>
                </a:lnTo>
                <a:lnTo>
                  <a:pt x="391064" y="69011"/>
                </a:lnTo>
                <a:lnTo>
                  <a:pt x="391064" y="207033"/>
                </a:lnTo>
                <a:close/>
              </a:path>
            </a:pathLst>
          </a:custGeom>
          <a:ln w="12700">
            <a:solidFill>
              <a:srgbClr val="0070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199826" y="4752408"/>
            <a:ext cx="276225" cy="391160"/>
          </a:xfrm>
          <a:custGeom>
            <a:avLst/>
            <a:gdLst/>
            <a:ahLst/>
            <a:cxnLst/>
            <a:rect l="l" t="t" r="r" b="b"/>
            <a:pathLst>
              <a:path w="276225" h="391160">
                <a:moveTo>
                  <a:pt x="207032" y="138022"/>
                </a:moveTo>
                <a:lnTo>
                  <a:pt x="69011" y="138022"/>
                </a:lnTo>
                <a:lnTo>
                  <a:pt x="69011" y="391064"/>
                </a:lnTo>
                <a:lnTo>
                  <a:pt x="207032" y="391064"/>
                </a:lnTo>
                <a:lnTo>
                  <a:pt x="207032" y="138022"/>
                </a:lnTo>
                <a:close/>
              </a:path>
              <a:path w="276225" h="391160">
                <a:moveTo>
                  <a:pt x="138022" y="0"/>
                </a:moveTo>
                <a:lnTo>
                  <a:pt x="0" y="138022"/>
                </a:lnTo>
                <a:lnTo>
                  <a:pt x="276044" y="138022"/>
                </a:lnTo>
                <a:lnTo>
                  <a:pt x="138022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199826" y="4752409"/>
            <a:ext cx="276225" cy="391160"/>
          </a:xfrm>
          <a:custGeom>
            <a:avLst/>
            <a:gdLst/>
            <a:ahLst/>
            <a:cxnLst/>
            <a:rect l="l" t="t" r="r" b="b"/>
            <a:pathLst>
              <a:path w="276225" h="391160">
                <a:moveTo>
                  <a:pt x="69011" y="391064"/>
                </a:moveTo>
                <a:lnTo>
                  <a:pt x="69011" y="138022"/>
                </a:lnTo>
                <a:lnTo>
                  <a:pt x="0" y="138022"/>
                </a:lnTo>
                <a:lnTo>
                  <a:pt x="138022" y="0"/>
                </a:lnTo>
                <a:lnTo>
                  <a:pt x="276044" y="138022"/>
                </a:lnTo>
                <a:lnTo>
                  <a:pt x="207033" y="138022"/>
                </a:lnTo>
                <a:lnTo>
                  <a:pt x="207033" y="391064"/>
                </a:lnTo>
                <a:lnTo>
                  <a:pt x="69011" y="391064"/>
                </a:lnTo>
                <a:close/>
              </a:path>
            </a:pathLst>
          </a:custGeom>
          <a:ln w="12700">
            <a:solidFill>
              <a:srgbClr val="0070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515619" y="5792723"/>
            <a:ext cx="626046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>
                <a:solidFill>
                  <a:srgbClr val="FF0000"/>
                </a:solidFill>
                <a:latin typeface="Arial"/>
                <a:cs typeface="Arial"/>
              </a:rPr>
              <a:t>Homework: </a:t>
            </a:r>
            <a:r>
              <a:rPr sz="2000" spc="-5">
                <a:solidFill>
                  <a:srgbClr val="FF0000"/>
                </a:solidFill>
                <a:latin typeface="Arial"/>
                <a:cs typeface="Arial"/>
              </a:rPr>
              <a:t>What </a:t>
            </a:r>
            <a:r>
              <a:rPr sz="2000">
                <a:solidFill>
                  <a:srgbClr val="FF0000"/>
                </a:solidFill>
                <a:latin typeface="Arial"/>
                <a:cs typeface="Arial"/>
              </a:rPr>
              <a:t>is </a:t>
            </a:r>
            <a:r>
              <a:rPr sz="2000" spc="-5">
                <a:solidFill>
                  <a:srgbClr val="FF0000"/>
                </a:solidFill>
                <a:latin typeface="Arial"/>
                <a:cs typeface="Arial"/>
              </a:rPr>
              <a:t>the </a:t>
            </a:r>
            <a:r>
              <a:rPr sz="2000">
                <a:solidFill>
                  <a:srgbClr val="FF0000"/>
                </a:solidFill>
                <a:latin typeface="Arial"/>
                <a:cs typeface="Arial"/>
              </a:rPr>
              <a:t>use of </a:t>
            </a:r>
            <a:r>
              <a:rPr sz="2000" spc="-5">
                <a:solidFill>
                  <a:srgbClr val="FF0000"/>
                </a:solidFill>
                <a:latin typeface="Arial"/>
                <a:cs typeface="Arial"/>
              </a:rPr>
              <a:t>the </a:t>
            </a:r>
            <a:r>
              <a:rPr sz="2000">
                <a:solidFill>
                  <a:srgbClr val="FF0000"/>
                </a:solidFill>
                <a:latin typeface="Arial"/>
                <a:cs typeface="Arial"/>
              </a:rPr>
              <a:t>Additional</a:t>
            </a:r>
            <a:r>
              <a:rPr sz="2000" spc="-21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>
                <a:solidFill>
                  <a:srgbClr val="FF0000"/>
                </a:solidFill>
                <a:latin typeface="Arial"/>
                <a:cs typeface="Arial"/>
              </a:rPr>
              <a:t>Records?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13440" y="861059"/>
            <a:ext cx="10327005" cy="31883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1755">
              <a:lnSpc>
                <a:spcPct val="100000"/>
              </a:lnSpc>
              <a:spcBef>
                <a:spcPts val="100"/>
              </a:spcBef>
            </a:pPr>
            <a:r>
              <a:rPr sz="2000" spc="-25">
                <a:solidFill>
                  <a:srgbClr val="595959"/>
                </a:solidFill>
                <a:latin typeface="Century"/>
                <a:cs typeface="Century"/>
              </a:rPr>
              <a:t>Attack </a:t>
            </a:r>
            <a:r>
              <a:rPr sz="2000" spc="15">
                <a:solidFill>
                  <a:srgbClr val="595959"/>
                </a:solidFill>
                <a:latin typeface="Century"/>
                <a:cs typeface="Century"/>
              </a:rPr>
              <a:t>from </a:t>
            </a:r>
            <a:r>
              <a:rPr sz="2000" spc="-35">
                <a:solidFill>
                  <a:srgbClr val="595959"/>
                </a:solidFill>
                <a:latin typeface="Century"/>
                <a:cs typeface="Century"/>
              </a:rPr>
              <a:t>Malicious</a:t>
            </a:r>
            <a:r>
              <a:rPr sz="2000" spc="-405">
                <a:solidFill>
                  <a:srgbClr val="595959"/>
                </a:solidFill>
                <a:latin typeface="Century"/>
                <a:cs typeface="Century"/>
              </a:rPr>
              <a:t> </a:t>
            </a:r>
            <a:r>
              <a:rPr sz="2000" spc="-135">
                <a:solidFill>
                  <a:srgbClr val="595959"/>
                </a:solidFill>
                <a:latin typeface="Century"/>
                <a:cs typeface="Century"/>
              </a:rPr>
              <a:t>DNS </a:t>
            </a:r>
            <a:r>
              <a:rPr sz="2000" spc="-50">
                <a:solidFill>
                  <a:srgbClr val="595959"/>
                </a:solidFill>
                <a:latin typeface="Century"/>
                <a:cs typeface="Century"/>
              </a:rPr>
              <a:t>Server</a:t>
            </a:r>
            <a:endParaRPr sz="2000">
              <a:latin typeface="Century"/>
              <a:cs typeface="Century"/>
            </a:endParaRPr>
          </a:p>
          <a:p>
            <a:pPr marL="469900" marR="67310" indent="-457200">
              <a:lnSpc>
                <a:spcPct val="102699"/>
              </a:lnSpc>
              <a:spcBef>
                <a:spcPts val="1670"/>
              </a:spcBef>
              <a:buChar char="○"/>
              <a:tabLst>
                <a:tab pos="469265" algn="l"/>
                <a:tab pos="469900" algn="l"/>
              </a:tabLst>
            </a:pPr>
            <a:r>
              <a:rPr sz="2200">
                <a:latin typeface="Arial"/>
                <a:cs typeface="Arial"/>
              </a:rPr>
              <a:t>In the reverse </a:t>
            </a:r>
            <a:r>
              <a:rPr sz="2200" spc="-5">
                <a:latin typeface="Arial"/>
                <a:cs typeface="Arial"/>
              </a:rPr>
              <a:t>lookup, </a:t>
            </a:r>
            <a:r>
              <a:rPr sz="2200">
                <a:latin typeface="Arial"/>
                <a:cs typeface="Arial"/>
              </a:rPr>
              <a:t>a </a:t>
            </a:r>
            <a:r>
              <a:rPr sz="2200" spc="-5">
                <a:latin typeface="Arial"/>
                <a:cs typeface="Arial"/>
              </a:rPr>
              <a:t>DNS </a:t>
            </a:r>
            <a:r>
              <a:rPr sz="2200">
                <a:latin typeface="Arial"/>
                <a:cs typeface="Arial"/>
              </a:rPr>
              <a:t>query </a:t>
            </a:r>
            <a:r>
              <a:rPr sz="2200" spc="-5">
                <a:latin typeface="Arial"/>
                <a:cs typeface="Arial"/>
              </a:rPr>
              <a:t>tries </a:t>
            </a:r>
            <a:r>
              <a:rPr sz="2200">
                <a:latin typeface="Arial"/>
                <a:cs typeface="Arial"/>
              </a:rPr>
              <a:t>to </a:t>
            </a:r>
            <a:r>
              <a:rPr sz="2200" spc="-5">
                <a:latin typeface="Arial"/>
                <a:cs typeface="Arial"/>
              </a:rPr>
              <a:t>find </a:t>
            </a:r>
            <a:r>
              <a:rPr sz="2200">
                <a:latin typeface="Arial"/>
                <a:cs typeface="Arial"/>
              </a:rPr>
              <a:t>out the hostname for a </a:t>
            </a:r>
            <a:r>
              <a:rPr sz="2200" spc="-5">
                <a:latin typeface="Arial"/>
                <a:cs typeface="Arial"/>
              </a:rPr>
              <a:t>given </a:t>
            </a:r>
            <a:r>
              <a:rPr sz="2200">
                <a:latin typeface="Arial"/>
                <a:cs typeface="Arial"/>
              </a:rPr>
              <a:t>IP  address.</a:t>
            </a:r>
          </a:p>
          <a:p>
            <a:pPr marL="469900" marR="5080" indent="-457200">
              <a:lnSpc>
                <a:spcPct val="102699"/>
              </a:lnSpc>
              <a:spcBef>
                <a:spcPts val="1680"/>
              </a:spcBef>
              <a:buClr>
                <a:srgbClr val="000000"/>
              </a:buClr>
              <a:buFont typeface="Arial"/>
              <a:buChar char="○"/>
              <a:tabLst>
                <a:tab pos="469265" algn="l"/>
                <a:tab pos="469900" algn="l"/>
              </a:tabLst>
            </a:pPr>
            <a:r>
              <a:rPr sz="2200" b="1">
                <a:solidFill>
                  <a:srgbClr val="FF0000"/>
                </a:solidFill>
                <a:latin typeface="Arial"/>
                <a:cs typeface="Arial"/>
              </a:rPr>
              <a:t>Question: </a:t>
            </a:r>
            <a:r>
              <a:rPr sz="2200" spc="-5">
                <a:latin typeface="Arial"/>
                <a:cs typeface="Arial"/>
              </a:rPr>
              <a:t>Can we </a:t>
            </a:r>
            <a:r>
              <a:rPr sz="2200">
                <a:latin typeface="Arial"/>
                <a:cs typeface="Arial"/>
              </a:rPr>
              <a:t>use the hostname </a:t>
            </a:r>
            <a:r>
              <a:rPr sz="2200" spc="-5">
                <a:latin typeface="Arial"/>
                <a:cs typeface="Arial"/>
              </a:rPr>
              <a:t>obtained </a:t>
            </a:r>
            <a:r>
              <a:rPr sz="2200">
                <a:latin typeface="Arial"/>
                <a:cs typeface="Arial"/>
              </a:rPr>
              <a:t>from reverse </a:t>
            </a:r>
            <a:r>
              <a:rPr sz="2200" spc="-5">
                <a:latin typeface="Arial"/>
                <a:cs typeface="Arial"/>
              </a:rPr>
              <a:t>DNS lookup </a:t>
            </a:r>
            <a:r>
              <a:rPr sz="2200">
                <a:latin typeface="Arial"/>
                <a:cs typeface="Arial"/>
              </a:rPr>
              <a:t>as the  </a:t>
            </a:r>
            <a:r>
              <a:rPr sz="2200" spc="-5">
                <a:latin typeface="Arial"/>
                <a:cs typeface="Arial"/>
              </a:rPr>
              <a:t>basis </a:t>
            </a:r>
            <a:r>
              <a:rPr sz="2200">
                <a:latin typeface="Arial"/>
                <a:cs typeface="Arial"/>
              </a:rPr>
              <a:t>for access</a:t>
            </a:r>
            <a:r>
              <a:rPr sz="2200" spc="5">
                <a:latin typeface="Arial"/>
                <a:cs typeface="Arial"/>
              </a:rPr>
              <a:t> </a:t>
            </a:r>
            <a:r>
              <a:rPr sz="2200" spc="-5">
                <a:latin typeface="Arial"/>
                <a:cs typeface="Arial"/>
              </a:rPr>
              <a:t>control?</a:t>
            </a:r>
            <a:endParaRPr sz="2200">
              <a:latin typeface="Arial"/>
              <a:cs typeface="Arial"/>
            </a:endParaRPr>
          </a:p>
          <a:p>
            <a:pPr marL="471170">
              <a:lnSpc>
                <a:spcPct val="100000"/>
              </a:lnSpc>
              <a:spcBef>
                <a:spcPts val="1255"/>
              </a:spcBef>
              <a:tabLst>
                <a:tab pos="928369" algn="l"/>
              </a:tabLst>
            </a:pPr>
            <a:r>
              <a:rPr sz="1800">
                <a:latin typeface="Courier New"/>
                <a:cs typeface="Courier New"/>
              </a:rPr>
              <a:t>o	</a:t>
            </a:r>
            <a:r>
              <a:rPr sz="2100" spc="10">
                <a:latin typeface="Arial"/>
                <a:cs typeface="Arial"/>
              </a:rPr>
              <a:t>Example: Packets </a:t>
            </a:r>
            <a:r>
              <a:rPr sz="2100" spc="5">
                <a:latin typeface="Arial"/>
                <a:cs typeface="Arial"/>
              </a:rPr>
              <a:t>from </a:t>
            </a:r>
            <a:r>
              <a:rPr sz="2100" b="1" spc="-10">
                <a:latin typeface="Arial"/>
                <a:cs typeface="Arial"/>
              </a:rPr>
              <a:t>syr.edu </a:t>
            </a:r>
            <a:r>
              <a:rPr sz="2100" spc="5">
                <a:latin typeface="Arial"/>
                <a:cs typeface="Arial"/>
              </a:rPr>
              <a:t>are </a:t>
            </a:r>
            <a:r>
              <a:rPr sz="2100" spc="10">
                <a:latin typeface="Arial"/>
                <a:cs typeface="Arial"/>
              </a:rPr>
              <a:t>allowed </a:t>
            </a:r>
            <a:r>
              <a:rPr sz="2100">
                <a:latin typeface="Arial"/>
                <a:cs typeface="Arial"/>
              </a:rPr>
              <a:t>to </a:t>
            </a:r>
            <a:r>
              <a:rPr sz="2100" spc="10">
                <a:latin typeface="Arial"/>
                <a:cs typeface="Arial"/>
              </a:rPr>
              <a:t>access </a:t>
            </a:r>
            <a:r>
              <a:rPr sz="2100" spc="5">
                <a:latin typeface="Arial"/>
                <a:cs typeface="Arial"/>
              </a:rPr>
              <a:t>certain</a:t>
            </a:r>
            <a:r>
              <a:rPr sz="2100" spc="135">
                <a:latin typeface="Arial"/>
                <a:cs typeface="Arial"/>
              </a:rPr>
              <a:t> </a:t>
            </a:r>
            <a:r>
              <a:rPr sz="2100" spc="5">
                <a:latin typeface="Arial"/>
                <a:cs typeface="Arial"/>
              </a:rPr>
              <a:t>services.</a:t>
            </a:r>
            <a:endParaRPr sz="21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6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buChar char="○"/>
              <a:tabLst>
                <a:tab pos="469265" algn="l"/>
                <a:tab pos="469900" algn="l"/>
              </a:tabLst>
            </a:pPr>
            <a:r>
              <a:rPr sz="2200" spc="-120">
                <a:latin typeface="Arial"/>
                <a:cs typeface="Arial"/>
              </a:rPr>
              <a:t>To </a:t>
            </a:r>
            <a:r>
              <a:rPr sz="2200" spc="-5">
                <a:latin typeface="Arial"/>
                <a:cs typeface="Arial"/>
              </a:rPr>
              <a:t>answer this question, we </a:t>
            </a:r>
            <a:r>
              <a:rPr sz="2200">
                <a:latin typeface="Arial"/>
                <a:cs typeface="Arial"/>
              </a:rPr>
              <a:t>need to know how to do reverse</a:t>
            </a:r>
            <a:r>
              <a:rPr sz="2200" spc="145">
                <a:latin typeface="Arial"/>
                <a:cs typeface="Arial"/>
              </a:rPr>
              <a:t> </a:t>
            </a:r>
            <a:r>
              <a:rPr sz="2200" spc="-5">
                <a:latin typeface="Arial"/>
                <a:cs typeface="Arial"/>
              </a:rPr>
              <a:t>lookup</a:t>
            </a:r>
            <a:endParaRPr sz="22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66800" y="0"/>
            <a:ext cx="8828466" cy="63286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180"/>
              <a:t>Reply</a:t>
            </a:r>
            <a:r>
              <a:rPr spc="-445"/>
              <a:t> </a:t>
            </a:r>
            <a:r>
              <a:rPr spc="-195"/>
              <a:t>Forgery</a:t>
            </a:r>
            <a:r>
              <a:rPr spc="-445"/>
              <a:t> </a:t>
            </a:r>
            <a:r>
              <a:rPr spc="-150"/>
              <a:t>in</a:t>
            </a:r>
            <a:r>
              <a:rPr spc="-455"/>
              <a:t> </a:t>
            </a:r>
            <a:r>
              <a:rPr spc="-185"/>
              <a:t>Reverse</a:t>
            </a:r>
            <a:r>
              <a:rPr spc="-445"/>
              <a:t> </a:t>
            </a:r>
            <a:r>
              <a:rPr spc="-390"/>
              <a:t>DNS</a:t>
            </a:r>
            <a:r>
              <a:rPr spc="-450"/>
              <a:t> </a:t>
            </a:r>
            <a:r>
              <a:rPr spc="-265"/>
              <a:t>Lookup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61040" y="861059"/>
            <a:ext cx="10527665" cy="2286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4154">
              <a:lnSpc>
                <a:spcPct val="100000"/>
              </a:lnSpc>
              <a:spcBef>
                <a:spcPts val="100"/>
              </a:spcBef>
            </a:pPr>
            <a:r>
              <a:rPr sz="2000" spc="-25">
                <a:solidFill>
                  <a:srgbClr val="595959"/>
                </a:solidFill>
                <a:latin typeface="Century"/>
                <a:cs typeface="Century"/>
              </a:rPr>
              <a:t>Attack </a:t>
            </a:r>
            <a:r>
              <a:rPr sz="2000" spc="15">
                <a:solidFill>
                  <a:srgbClr val="595959"/>
                </a:solidFill>
                <a:latin typeface="Century"/>
                <a:cs typeface="Century"/>
              </a:rPr>
              <a:t>from </a:t>
            </a:r>
            <a:r>
              <a:rPr sz="2000" spc="-35">
                <a:solidFill>
                  <a:srgbClr val="595959"/>
                </a:solidFill>
                <a:latin typeface="Century"/>
                <a:cs typeface="Century"/>
              </a:rPr>
              <a:t>Malicious</a:t>
            </a:r>
            <a:r>
              <a:rPr sz="2000" spc="-405">
                <a:solidFill>
                  <a:srgbClr val="595959"/>
                </a:solidFill>
                <a:latin typeface="Century"/>
                <a:cs typeface="Century"/>
              </a:rPr>
              <a:t> </a:t>
            </a:r>
            <a:r>
              <a:rPr sz="2000" spc="-135">
                <a:solidFill>
                  <a:srgbClr val="595959"/>
                </a:solidFill>
                <a:latin typeface="Century"/>
                <a:cs typeface="Century"/>
              </a:rPr>
              <a:t>DNS </a:t>
            </a:r>
            <a:r>
              <a:rPr sz="2000" spc="-50">
                <a:solidFill>
                  <a:srgbClr val="595959"/>
                </a:solidFill>
                <a:latin typeface="Century"/>
                <a:cs typeface="Century"/>
              </a:rPr>
              <a:t>Server</a:t>
            </a:r>
            <a:endParaRPr sz="2000">
              <a:latin typeface="Century"/>
              <a:cs typeface="Century"/>
            </a:endParaRPr>
          </a:p>
          <a:p>
            <a:pPr marL="12700">
              <a:lnSpc>
                <a:spcPct val="100000"/>
              </a:lnSpc>
              <a:spcBef>
                <a:spcPts val="1745"/>
              </a:spcBef>
            </a:pPr>
            <a:r>
              <a:rPr sz="2200" u="sng" spc="-5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Example:</a:t>
            </a:r>
            <a:endParaRPr sz="2200">
              <a:latin typeface="Arial"/>
              <a:cs typeface="Arial"/>
            </a:endParaRPr>
          </a:p>
          <a:p>
            <a:pPr marL="279400" marR="5080" indent="-266700">
              <a:lnSpc>
                <a:spcPts val="2620"/>
              </a:lnSpc>
              <a:spcBef>
                <a:spcPts val="1660"/>
              </a:spcBef>
            </a:pPr>
            <a:r>
              <a:rPr sz="2200" spc="-5">
                <a:latin typeface="Arial"/>
                <a:cs typeface="Arial"/>
              </a:rPr>
              <a:t>Given </a:t>
            </a:r>
            <a:r>
              <a:rPr sz="2200">
                <a:latin typeface="Arial"/>
                <a:cs typeface="Arial"/>
              </a:rPr>
              <a:t>an IP address, 128.230.171.184, the </a:t>
            </a:r>
            <a:r>
              <a:rPr sz="2200" spc="-5">
                <a:latin typeface="Arial"/>
                <a:cs typeface="Arial"/>
              </a:rPr>
              <a:t>DNS resolver </a:t>
            </a:r>
            <a:r>
              <a:rPr sz="2200">
                <a:latin typeface="Arial"/>
                <a:cs typeface="Arial"/>
              </a:rPr>
              <a:t>constructs a “</a:t>
            </a:r>
            <a:r>
              <a:rPr sz="2200" b="1">
                <a:latin typeface="Arial"/>
                <a:cs typeface="Arial"/>
              </a:rPr>
              <a:t>fake </a:t>
            </a:r>
            <a:r>
              <a:rPr sz="2200" b="1" spc="-5">
                <a:latin typeface="Arial"/>
                <a:cs typeface="Arial"/>
              </a:rPr>
              <a:t>name</a:t>
            </a:r>
            <a:r>
              <a:rPr sz="2200" spc="-5">
                <a:latin typeface="Arial"/>
                <a:cs typeface="Arial"/>
              </a:rPr>
              <a:t>”  </a:t>
            </a:r>
            <a:r>
              <a:rPr sz="2200" b="1" spc="-5">
                <a:latin typeface="Arial"/>
                <a:cs typeface="Arial"/>
              </a:rPr>
              <a:t>184.171.230.128.in-addr.arpa </a:t>
            </a:r>
            <a:r>
              <a:rPr sz="2200">
                <a:latin typeface="Arial"/>
                <a:cs typeface="Arial"/>
              </a:rPr>
              <a:t>and then send </a:t>
            </a:r>
            <a:r>
              <a:rPr sz="2200" spc="-5">
                <a:latin typeface="Arial"/>
                <a:cs typeface="Arial"/>
              </a:rPr>
              <a:t>queries </a:t>
            </a:r>
            <a:r>
              <a:rPr sz="2200">
                <a:latin typeface="Arial"/>
                <a:cs typeface="Arial"/>
              </a:rPr>
              <a:t>through an </a:t>
            </a:r>
            <a:r>
              <a:rPr sz="2200" spc="-5">
                <a:latin typeface="Arial"/>
                <a:cs typeface="Arial"/>
              </a:rPr>
              <a:t>iterative </a:t>
            </a:r>
            <a:r>
              <a:rPr sz="2200">
                <a:latin typeface="Arial"/>
                <a:cs typeface="Arial"/>
              </a:rPr>
              <a:t>process.</a:t>
            </a:r>
          </a:p>
          <a:p>
            <a:pPr marL="12700">
              <a:lnSpc>
                <a:spcPct val="100000"/>
              </a:lnSpc>
              <a:spcBef>
                <a:spcPts val="1475"/>
              </a:spcBef>
            </a:pPr>
            <a:r>
              <a:rPr sz="2200" spc="-20">
                <a:latin typeface="Arial"/>
                <a:cs typeface="Arial"/>
              </a:rPr>
              <a:t>We </a:t>
            </a:r>
            <a:r>
              <a:rPr sz="2200" spc="-5">
                <a:latin typeface="Arial"/>
                <a:cs typeface="Arial"/>
              </a:rPr>
              <a:t>emulate </a:t>
            </a:r>
            <a:r>
              <a:rPr sz="2200">
                <a:latin typeface="Arial"/>
                <a:cs typeface="Arial"/>
              </a:rPr>
              <a:t>the </a:t>
            </a:r>
            <a:r>
              <a:rPr sz="2200" spc="-5">
                <a:latin typeface="Arial"/>
                <a:cs typeface="Arial"/>
              </a:rPr>
              <a:t>entire </a:t>
            </a:r>
            <a:r>
              <a:rPr sz="2200">
                <a:latin typeface="Arial"/>
                <a:cs typeface="Arial"/>
              </a:rPr>
              <a:t>reverse </a:t>
            </a:r>
            <a:r>
              <a:rPr sz="2200" spc="-5">
                <a:latin typeface="Arial"/>
                <a:cs typeface="Arial"/>
              </a:rPr>
              <a:t>lookup </a:t>
            </a:r>
            <a:r>
              <a:rPr sz="2200">
                <a:latin typeface="Arial"/>
                <a:cs typeface="Arial"/>
              </a:rPr>
              <a:t>process </a:t>
            </a:r>
            <a:r>
              <a:rPr sz="2200" spc="-5">
                <a:latin typeface="Arial"/>
                <a:cs typeface="Arial"/>
              </a:rPr>
              <a:t>using </a:t>
            </a:r>
            <a:r>
              <a:rPr sz="2200">
                <a:latin typeface="Arial"/>
                <a:cs typeface="Arial"/>
              </a:rPr>
              <a:t>@ </a:t>
            </a:r>
            <a:r>
              <a:rPr sz="2200" spc="-5">
                <a:latin typeface="Arial"/>
                <a:cs typeface="Arial"/>
              </a:rPr>
              <a:t>option in </a:t>
            </a:r>
            <a:r>
              <a:rPr sz="2200">
                <a:latin typeface="Arial"/>
                <a:cs typeface="Arial"/>
              </a:rPr>
              <a:t>the </a:t>
            </a:r>
            <a:r>
              <a:rPr sz="2200" spc="-5">
                <a:latin typeface="Arial"/>
                <a:cs typeface="Arial"/>
              </a:rPr>
              <a:t>dig</a:t>
            </a:r>
            <a:r>
              <a:rPr sz="2200" spc="85">
                <a:latin typeface="Arial"/>
                <a:cs typeface="Arial"/>
              </a:rPr>
              <a:t> </a:t>
            </a:r>
            <a:r>
              <a:rPr sz="2200">
                <a:latin typeface="Arial"/>
                <a:cs typeface="Arial"/>
              </a:rPr>
              <a:t>command.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67367" y="216161"/>
            <a:ext cx="10657266" cy="63286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180"/>
              <a:t>Reply</a:t>
            </a:r>
            <a:r>
              <a:rPr spc="-440"/>
              <a:t> </a:t>
            </a:r>
            <a:r>
              <a:rPr spc="-195"/>
              <a:t>Forgery</a:t>
            </a:r>
            <a:r>
              <a:rPr spc="-440"/>
              <a:t> </a:t>
            </a:r>
            <a:r>
              <a:rPr spc="-190"/>
              <a:t>Attacks</a:t>
            </a:r>
            <a:r>
              <a:rPr spc="-440"/>
              <a:t> </a:t>
            </a:r>
            <a:r>
              <a:rPr spc="-140"/>
              <a:t>from</a:t>
            </a:r>
            <a:r>
              <a:rPr spc="-440"/>
              <a:t> </a:t>
            </a:r>
            <a:r>
              <a:rPr spc="-220"/>
              <a:t>Malicious</a:t>
            </a:r>
            <a:r>
              <a:rPr spc="-440"/>
              <a:t> </a:t>
            </a:r>
            <a:r>
              <a:rPr spc="-390"/>
              <a:t>DNS</a:t>
            </a:r>
            <a:r>
              <a:rPr spc="-445"/>
              <a:t> </a:t>
            </a:r>
            <a:r>
              <a:rPr spc="-220"/>
              <a:t>Servers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18780" y="2055876"/>
            <a:ext cx="466217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79400" marR="5080" indent="-266700">
              <a:lnSpc>
                <a:spcPct val="100000"/>
              </a:lnSpc>
              <a:spcBef>
                <a:spcPts val="100"/>
              </a:spcBef>
            </a:pPr>
            <a:r>
              <a:rPr sz="2000" b="1" spc="-5">
                <a:latin typeface="Arial"/>
                <a:cs typeface="Arial"/>
              </a:rPr>
              <a:t>Step 1: </a:t>
            </a:r>
            <a:r>
              <a:rPr sz="2000">
                <a:latin typeface="Arial"/>
                <a:cs typeface="Arial"/>
              </a:rPr>
              <a:t>Ask a </a:t>
            </a:r>
            <a:r>
              <a:rPr sz="2000" spc="-5">
                <a:latin typeface="Arial"/>
                <a:cs typeface="Arial"/>
              </a:rPr>
              <a:t>root </a:t>
            </a:r>
            <a:r>
              <a:rPr sz="2000" spc="-20">
                <a:latin typeface="Arial"/>
                <a:cs typeface="Arial"/>
              </a:rPr>
              <a:t>server. We </a:t>
            </a:r>
            <a:r>
              <a:rPr sz="2000">
                <a:latin typeface="Arial"/>
                <a:cs typeface="Arial"/>
              </a:rPr>
              <a:t>get </a:t>
            </a:r>
            <a:r>
              <a:rPr sz="2000" spc="-5">
                <a:latin typeface="Arial"/>
                <a:cs typeface="Arial"/>
              </a:rPr>
              <a:t>the  nameservers for the </a:t>
            </a:r>
            <a:r>
              <a:rPr sz="2000" spc="-15">
                <a:latin typeface="Arial"/>
                <a:cs typeface="Arial"/>
              </a:rPr>
              <a:t>in-addr.arpa</a:t>
            </a:r>
            <a:r>
              <a:rPr sz="2000" spc="-30">
                <a:latin typeface="Arial"/>
                <a:cs typeface="Arial"/>
              </a:rPr>
              <a:t> </a:t>
            </a:r>
            <a:r>
              <a:rPr sz="2000">
                <a:latin typeface="Arial"/>
                <a:cs typeface="Arial"/>
              </a:rPr>
              <a:t>zone.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72733" y="332075"/>
            <a:ext cx="4673600" cy="889000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65"/>
              </a:spcBef>
            </a:pPr>
            <a:r>
              <a:rPr spc="-185"/>
              <a:t>Reverse </a:t>
            </a:r>
            <a:r>
              <a:rPr spc="-390"/>
              <a:t>DNS</a:t>
            </a:r>
            <a:r>
              <a:rPr spc="-720"/>
              <a:t> </a:t>
            </a:r>
            <a:r>
              <a:rPr spc="-265"/>
              <a:t>Lookup</a:t>
            </a:r>
          </a:p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sz="2200" b="0" spc="-90">
                <a:solidFill>
                  <a:srgbClr val="595959"/>
                </a:solidFill>
                <a:latin typeface="Century"/>
                <a:cs typeface="Century"/>
              </a:rPr>
              <a:t>Emulating </a:t>
            </a:r>
            <a:r>
              <a:rPr sz="2200" b="0" spc="-15">
                <a:solidFill>
                  <a:srgbClr val="595959"/>
                </a:solidFill>
                <a:latin typeface="Century"/>
                <a:cs typeface="Century"/>
              </a:rPr>
              <a:t>the </a:t>
            </a:r>
            <a:r>
              <a:rPr sz="2200" b="0" spc="-35">
                <a:solidFill>
                  <a:srgbClr val="595959"/>
                </a:solidFill>
                <a:latin typeface="Century"/>
                <a:cs typeface="Century"/>
              </a:rPr>
              <a:t>reverse </a:t>
            </a:r>
            <a:r>
              <a:rPr sz="2200" b="0" spc="-5">
                <a:solidFill>
                  <a:srgbClr val="595959"/>
                </a:solidFill>
                <a:latin typeface="Century"/>
                <a:cs typeface="Century"/>
              </a:rPr>
              <a:t>lookup</a:t>
            </a:r>
            <a:r>
              <a:rPr sz="2200" b="0" spc="-420">
                <a:solidFill>
                  <a:srgbClr val="595959"/>
                </a:solidFill>
                <a:latin typeface="Century"/>
                <a:cs typeface="Century"/>
              </a:rPr>
              <a:t> </a:t>
            </a:r>
            <a:r>
              <a:rPr sz="2200" b="0" spc="-30">
                <a:solidFill>
                  <a:srgbClr val="595959"/>
                </a:solidFill>
                <a:latin typeface="Century"/>
                <a:cs typeface="Century"/>
              </a:rPr>
              <a:t>process</a:t>
            </a:r>
            <a:endParaRPr sz="2200">
              <a:latin typeface="Century"/>
              <a:cs typeface="Century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92489" y="2898162"/>
            <a:ext cx="5269767" cy="24866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997436" y="2933885"/>
            <a:ext cx="5641319" cy="17803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6076176" y="2052828"/>
            <a:ext cx="580517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000" b="1" spc="-5">
                <a:latin typeface="Arial"/>
                <a:cs typeface="Arial"/>
              </a:rPr>
              <a:t>Step 2: </a:t>
            </a:r>
            <a:r>
              <a:rPr sz="2000">
                <a:latin typeface="Arial"/>
                <a:cs typeface="Arial"/>
              </a:rPr>
              <a:t>Ask a </a:t>
            </a:r>
            <a:r>
              <a:rPr sz="2000" spc="-5">
                <a:latin typeface="Arial"/>
                <a:cs typeface="Arial"/>
              </a:rPr>
              <a:t>nameserver </a:t>
            </a:r>
            <a:r>
              <a:rPr sz="2000">
                <a:latin typeface="Arial"/>
                <a:cs typeface="Arial"/>
              </a:rPr>
              <a:t>of </a:t>
            </a:r>
            <a:r>
              <a:rPr sz="2000" spc="-5">
                <a:latin typeface="Arial"/>
                <a:cs typeface="Arial"/>
              </a:rPr>
              <a:t>the </a:t>
            </a:r>
            <a:r>
              <a:rPr sz="2000" spc="-15">
                <a:latin typeface="Arial"/>
                <a:cs typeface="Arial"/>
              </a:rPr>
              <a:t>in-addr.arpa </a:t>
            </a:r>
            <a:r>
              <a:rPr sz="2000">
                <a:latin typeface="Arial"/>
                <a:cs typeface="Arial"/>
              </a:rPr>
              <a:t>zone.  </a:t>
            </a:r>
            <a:r>
              <a:rPr sz="2000" spc="-20">
                <a:latin typeface="Arial"/>
                <a:cs typeface="Arial"/>
              </a:rPr>
              <a:t>We </a:t>
            </a:r>
            <a:r>
              <a:rPr sz="2000">
                <a:latin typeface="Arial"/>
                <a:cs typeface="Arial"/>
              </a:rPr>
              <a:t>get </a:t>
            </a:r>
            <a:r>
              <a:rPr sz="2000" spc="-5">
                <a:latin typeface="Arial"/>
                <a:cs typeface="Arial"/>
              </a:rPr>
              <a:t>nameservers for the </a:t>
            </a:r>
            <a:r>
              <a:rPr sz="2000" spc="-10">
                <a:latin typeface="Arial"/>
                <a:cs typeface="Arial"/>
              </a:rPr>
              <a:t>128.in-addr.arpa</a:t>
            </a:r>
            <a:r>
              <a:rPr sz="2000" spc="-60">
                <a:latin typeface="Arial"/>
                <a:cs typeface="Arial"/>
              </a:rPr>
              <a:t> </a:t>
            </a:r>
            <a:r>
              <a:rPr sz="2000">
                <a:latin typeface="Arial"/>
                <a:cs typeface="Arial"/>
              </a:rPr>
              <a:t>zone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12700">
              <a:lnSpc>
                <a:spcPts val="1430"/>
              </a:lnSpc>
              <a:spcBef>
                <a:spcPts val="220"/>
              </a:spcBef>
            </a:pPr>
            <a:r>
              <a:rPr spc="-95"/>
              <a:t>NT101 </a:t>
            </a:r>
            <a:r>
              <a:rPr sz="1200" b="0" i="0">
                <a:latin typeface="Times New Roman"/>
                <a:cs typeface="Times New Roman"/>
              </a:rPr>
              <a:t>– </a:t>
            </a:r>
            <a:r>
              <a:rPr spc="85"/>
              <a:t>Network</a:t>
            </a:r>
            <a:r>
              <a:rPr spc="-130"/>
              <a:t> </a:t>
            </a:r>
            <a:r>
              <a:rPr spc="45"/>
              <a:t>Security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ts val="1310"/>
              </a:lnSpc>
            </a:pPr>
            <a:r>
              <a:rPr sz="1100" i="0" spc="-55">
                <a:latin typeface="Arial"/>
                <a:cs typeface="Arial"/>
              </a:rPr>
              <a:t>Winter</a:t>
            </a:r>
            <a:r>
              <a:rPr sz="1100" i="0" spc="-135">
                <a:latin typeface="Arial"/>
                <a:cs typeface="Arial"/>
              </a:rPr>
              <a:t> </a:t>
            </a:r>
            <a:r>
              <a:rPr sz="1100" i="0" spc="-15">
                <a:latin typeface="Arial"/>
                <a:cs typeface="Arial"/>
              </a:rPr>
              <a:t>2020</a:t>
            </a:r>
            <a:endParaRPr sz="1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54973" y="1836420"/>
            <a:ext cx="495427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79400" marR="5080" indent="-266700">
              <a:lnSpc>
                <a:spcPct val="100000"/>
              </a:lnSpc>
              <a:spcBef>
                <a:spcPts val="100"/>
              </a:spcBef>
            </a:pPr>
            <a:r>
              <a:rPr sz="2000" b="1" spc="-5">
                <a:latin typeface="Arial"/>
                <a:cs typeface="Arial"/>
              </a:rPr>
              <a:t>Step 3: </a:t>
            </a:r>
            <a:r>
              <a:rPr sz="2000">
                <a:latin typeface="Arial"/>
                <a:cs typeface="Arial"/>
              </a:rPr>
              <a:t>Ask a </a:t>
            </a:r>
            <a:r>
              <a:rPr sz="2000" spc="-5">
                <a:latin typeface="Arial"/>
                <a:cs typeface="Arial"/>
              </a:rPr>
              <a:t>nameserver </a:t>
            </a:r>
            <a:r>
              <a:rPr sz="2000">
                <a:latin typeface="Arial"/>
                <a:cs typeface="Arial"/>
              </a:rPr>
              <a:t>of </a:t>
            </a:r>
            <a:r>
              <a:rPr sz="2000" spc="-5">
                <a:latin typeface="Arial"/>
                <a:cs typeface="Arial"/>
              </a:rPr>
              <a:t>the </a:t>
            </a:r>
            <a:r>
              <a:rPr sz="2000" b="1" spc="-5">
                <a:latin typeface="Arial"/>
                <a:cs typeface="Arial"/>
              </a:rPr>
              <a:t>128.in-  </a:t>
            </a:r>
            <a:r>
              <a:rPr sz="2000" b="1" spc="-15">
                <a:latin typeface="Arial"/>
                <a:cs typeface="Arial"/>
              </a:rPr>
              <a:t>appr.arpa </a:t>
            </a:r>
            <a:r>
              <a:rPr sz="2000">
                <a:latin typeface="Arial"/>
                <a:cs typeface="Arial"/>
              </a:rPr>
              <a:t>zone. </a:t>
            </a:r>
            <a:r>
              <a:rPr sz="2000" spc="-20">
                <a:latin typeface="Arial"/>
                <a:cs typeface="Arial"/>
              </a:rPr>
              <a:t>We </a:t>
            </a:r>
            <a:r>
              <a:rPr sz="2000">
                <a:latin typeface="Arial"/>
                <a:cs typeface="Arial"/>
              </a:rPr>
              <a:t>get </a:t>
            </a:r>
            <a:r>
              <a:rPr sz="2000" spc="-5">
                <a:latin typeface="Arial"/>
                <a:cs typeface="Arial"/>
              </a:rPr>
              <a:t>the</a:t>
            </a:r>
            <a:r>
              <a:rPr sz="2000" spc="-70">
                <a:latin typeface="Arial"/>
                <a:cs typeface="Arial"/>
              </a:rPr>
              <a:t> </a:t>
            </a:r>
            <a:r>
              <a:rPr sz="2000" spc="-5">
                <a:latin typeface="Arial"/>
                <a:cs typeface="Arial"/>
              </a:rPr>
              <a:t>nameservers  for the </a:t>
            </a:r>
            <a:r>
              <a:rPr sz="2000" spc="-10">
                <a:latin typeface="Arial"/>
                <a:cs typeface="Arial"/>
              </a:rPr>
              <a:t>203.128.in-addr.arpa</a:t>
            </a:r>
            <a:r>
              <a:rPr sz="2000" spc="-35">
                <a:latin typeface="Arial"/>
                <a:cs typeface="Arial"/>
              </a:rPr>
              <a:t> </a:t>
            </a:r>
            <a:r>
              <a:rPr sz="2000">
                <a:latin typeface="Arial"/>
                <a:cs typeface="Arial"/>
              </a:rPr>
              <a:t>zone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93783" y="296485"/>
            <a:ext cx="8152765" cy="889000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65"/>
              </a:spcBef>
            </a:pPr>
            <a:r>
              <a:rPr spc="-180"/>
              <a:t>Reply</a:t>
            </a:r>
            <a:r>
              <a:rPr spc="-440"/>
              <a:t> </a:t>
            </a:r>
            <a:r>
              <a:rPr spc="-195"/>
              <a:t>Forgery</a:t>
            </a:r>
            <a:r>
              <a:rPr spc="-440"/>
              <a:t> </a:t>
            </a:r>
            <a:r>
              <a:rPr spc="-190"/>
              <a:t>Attacks</a:t>
            </a:r>
            <a:r>
              <a:rPr spc="-440"/>
              <a:t> </a:t>
            </a:r>
            <a:r>
              <a:rPr spc="-140"/>
              <a:t>from</a:t>
            </a:r>
            <a:r>
              <a:rPr spc="-440"/>
              <a:t> </a:t>
            </a:r>
            <a:r>
              <a:rPr spc="-220"/>
              <a:t>Malicious</a:t>
            </a:r>
            <a:r>
              <a:rPr spc="-440"/>
              <a:t> </a:t>
            </a:r>
            <a:r>
              <a:rPr spc="-390"/>
              <a:t>DNS</a:t>
            </a:r>
            <a:r>
              <a:rPr spc="-445"/>
              <a:t> </a:t>
            </a:r>
            <a:r>
              <a:rPr spc="-220"/>
              <a:t>Servers</a:t>
            </a:r>
          </a:p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sz="2200" b="0" spc="-90">
                <a:solidFill>
                  <a:srgbClr val="595959"/>
                </a:solidFill>
                <a:latin typeface="Century"/>
                <a:cs typeface="Century"/>
              </a:rPr>
              <a:t>Emulating </a:t>
            </a:r>
            <a:r>
              <a:rPr sz="2200" b="0" spc="-15">
                <a:solidFill>
                  <a:srgbClr val="595959"/>
                </a:solidFill>
                <a:latin typeface="Century"/>
                <a:cs typeface="Century"/>
              </a:rPr>
              <a:t>the </a:t>
            </a:r>
            <a:r>
              <a:rPr sz="2200" b="0" spc="-35">
                <a:solidFill>
                  <a:srgbClr val="595959"/>
                </a:solidFill>
                <a:latin typeface="Century"/>
                <a:cs typeface="Century"/>
              </a:rPr>
              <a:t>reverse </a:t>
            </a:r>
            <a:r>
              <a:rPr sz="2200" b="0" spc="-5">
                <a:solidFill>
                  <a:srgbClr val="595959"/>
                </a:solidFill>
                <a:latin typeface="Century"/>
                <a:cs typeface="Century"/>
              </a:rPr>
              <a:t>lookup</a:t>
            </a:r>
            <a:r>
              <a:rPr sz="2200" b="0" spc="-409">
                <a:solidFill>
                  <a:srgbClr val="595959"/>
                </a:solidFill>
                <a:latin typeface="Century"/>
                <a:cs typeface="Century"/>
              </a:rPr>
              <a:t> </a:t>
            </a:r>
            <a:r>
              <a:rPr sz="2200" b="0" spc="-30">
                <a:solidFill>
                  <a:srgbClr val="595959"/>
                </a:solidFill>
                <a:latin typeface="Century"/>
                <a:cs typeface="Century"/>
              </a:rPr>
              <a:t>process</a:t>
            </a:r>
            <a:endParaRPr sz="2200">
              <a:latin typeface="Century"/>
              <a:cs typeface="Century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59665" y="2911722"/>
            <a:ext cx="5430335" cy="194475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163360" y="2911722"/>
            <a:ext cx="5574399" cy="18492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6242100" y="1863852"/>
            <a:ext cx="502983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000" b="1" spc="-5">
                <a:latin typeface="Arial"/>
                <a:cs typeface="Arial"/>
              </a:rPr>
              <a:t>Step 4: </a:t>
            </a:r>
            <a:r>
              <a:rPr sz="2000">
                <a:latin typeface="Arial"/>
                <a:cs typeface="Arial"/>
              </a:rPr>
              <a:t>Ask a </a:t>
            </a:r>
            <a:r>
              <a:rPr sz="2000" spc="-5">
                <a:latin typeface="Arial"/>
                <a:cs typeface="Arial"/>
              </a:rPr>
              <a:t>nameserver </a:t>
            </a:r>
            <a:r>
              <a:rPr sz="2000">
                <a:latin typeface="Arial"/>
                <a:cs typeface="Arial"/>
              </a:rPr>
              <a:t>of </a:t>
            </a:r>
            <a:r>
              <a:rPr sz="2000" spc="-5">
                <a:latin typeface="Arial"/>
                <a:cs typeface="Arial"/>
              </a:rPr>
              <a:t>the 230.128.in-  </a:t>
            </a:r>
            <a:r>
              <a:rPr sz="2000" spc="-15">
                <a:latin typeface="Arial"/>
                <a:cs typeface="Arial"/>
              </a:rPr>
              <a:t>appr.arpa </a:t>
            </a:r>
            <a:r>
              <a:rPr sz="2000">
                <a:latin typeface="Arial"/>
                <a:cs typeface="Arial"/>
              </a:rPr>
              <a:t>zone. </a:t>
            </a:r>
            <a:r>
              <a:rPr sz="2000" spc="-20">
                <a:latin typeface="Arial"/>
                <a:cs typeface="Arial"/>
              </a:rPr>
              <a:t>We </a:t>
            </a:r>
            <a:r>
              <a:rPr sz="2000">
                <a:latin typeface="Arial"/>
                <a:cs typeface="Arial"/>
              </a:rPr>
              <a:t>get </a:t>
            </a:r>
            <a:r>
              <a:rPr sz="2000" spc="-5">
                <a:latin typeface="Arial"/>
                <a:cs typeface="Arial"/>
              </a:rPr>
              <a:t>the final</a:t>
            </a:r>
            <a:r>
              <a:rPr sz="2000" spc="-50">
                <a:latin typeface="Arial"/>
                <a:cs typeface="Arial"/>
              </a:rPr>
              <a:t> </a:t>
            </a:r>
            <a:r>
              <a:rPr sz="2000">
                <a:latin typeface="Arial"/>
                <a:cs typeface="Arial"/>
              </a:rPr>
              <a:t>result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12700">
              <a:lnSpc>
                <a:spcPts val="1430"/>
              </a:lnSpc>
              <a:spcBef>
                <a:spcPts val="220"/>
              </a:spcBef>
            </a:pPr>
            <a:r>
              <a:rPr spc="-95"/>
              <a:t>NT101 </a:t>
            </a:r>
            <a:r>
              <a:rPr sz="1200" b="0" i="0">
                <a:latin typeface="Times New Roman"/>
                <a:cs typeface="Times New Roman"/>
              </a:rPr>
              <a:t>– </a:t>
            </a:r>
            <a:r>
              <a:rPr spc="85"/>
              <a:t>Network</a:t>
            </a:r>
            <a:r>
              <a:rPr spc="-130"/>
              <a:t> </a:t>
            </a:r>
            <a:r>
              <a:rPr spc="45"/>
              <a:t>Security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ts val="1310"/>
              </a:lnSpc>
            </a:pPr>
            <a:r>
              <a:rPr sz="1100" i="0" spc="-55">
                <a:latin typeface="Arial"/>
                <a:cs typeface="Arial"/>
              </a:rPr>
              <a:t>Winter</a:t>
            </a:r>
            <a:r>
              <a:rPr sz="1100" i="0" spc="-135">
                <a:latin typeface="Arial"/>
                <a:cs typeface="Arial"/>
              </a:rPr>
              <a:t> </a:t>
            </a:r>
            <a:r>
              <a:rPr sz="1100" i="0" spc="-15">
                <a:latin typeface="Arial"/>
                <a:cs typeface="Arial"/>
              </a:rPr>
              <a:t>2020</a:t>
            </a:r>
            <a:endParaRPr sz="1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61040" y="860551"/>
            <a:ext cx="10979150" cy="30187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4154">
              <a:lnSpc>
                <a:spcPct val="100000"/>
              </a:lnSpc>
              <a:spcBef>
                <a:spcPts val="100"/>
              </a:spcBef>
            </a:pPr>
            <a:r>
              <a:rPr sz="2100" spc="-35">
                <a:latin typeface="Century"/>
                <a:cs typeface="Century"/>
              </a:rPr>
              <a:t>Reverse </a:t>
            </a:r>
            <a:r>
              <a:rPr sz="2100" spc="-125">
                <a:latin typeface="Century"/>
                <a:cs typeface="Century"/>
              </a:rPr>
              <a:t>DNS</a:t>
            </a:r>
            <a:r>
              <a:rPr sz="2100" spc="-185">
                <a:latin typeface="Century"/>
                <a:cs typeface="Century"/>
              </a:rPr>
              <a:t> </a:t>
            </a:r>
            <a:r>
              <a:rPr sz="2100" spc="5">
                <a:latin typeface="Century"/>
                <a:cs typeface="Century"/>
              </a:rPr>
              <a:t>lookup</a:t>
            </a:r>
            <a:endParaRPr sz="2100">
              <a:latin typeface="Century"/>
              <a:cs typeface="Century"/>
            </a:endParaRPr>
          </a:p>
          <a:p>
            <a:pPr marL="391160" marR="5080" indent="-379095">
              <a:lnSpc>
                <a:spcPct val="102699"/>
              </a:lnSpc>
              <a:spcBef>
                <a:spcPts val="1555"/>
              </a:spcBef>
              <a:buClr>
                <a:srgbClr val="00B0F0"/>
              </a:buClr>
              <a:buFont typeface="Arial"/>
              <a:buChar char="○"/>
              <a:tabLst>
                <a:tab pos="391160" algn="l"/>
                <a:tab pos="391795" algn="l"/>
              </a:tabLst>
            </a:pPr>
            <a:r>
              <a:rPr sz="2200" b="1">
                <a:solidFill>
                  <a:srgbClr val="FF0000"/>
                </a:solidFill>
                <a:latin typeface="Arial"/>
                <a:cs typeface="Arial"/>
              </a:rPr>
              <a:t>Question: </a:t>
            </a:r>
            <a:r>
              <a:rPr sz="2200" spc="-5">
                <a:solidFill>
                  <a:srgbClr val="FF0000"/>
                </a:solidFill>
                <a:latin typeface="Arial"/>
                <a:cs typeface="Arial"/>
              </a:rPr>
              <a:t>Can we </a:t>
            </a:r>
            <a:r>
              <a:rPr sz="2200">
                <a:solidFill>
                  <a:srgbClr val="FF0000"/>
                </a:solidFill>
                <a:latin typeface="Arial"/>
                <a:cs typeface="Arial"/>
              </a:rPr>
              <a:t>use the hostname </a:t>
            </a:r>
            <a:r>
              <a:rPr sz="2200" spc="-5">
                <a:solidFill>
                  <a:srgbClr val="FF0000"/>
                </a:solidFill>
                <a:latin typeface="Arial"/>
                <a:cs typeface="Arial"/>
              </a:rPr>
              <a:t>obtained </a:t>
            </a:r>
            <a:r>
              <a:rPr sz="2200">
                <a:solidFill>
                  <a:srgbClr val="FF0000"/>
                </a:solidFill>
                <a:latin typeface="Arial"/>
                <a:cs typeface="Arial"/>
              </a:rPr>
              <a:t>from reverse </a:t>
            </a:r>
            <a:r>
              <a:rPr sz="2200" spc="-5">
                <a:solidFill>
                  <a:srgbClr val="FF0000"/>
                </a:solidFill>
                <a:latin typeface="Arial"/>
                <a:cs typeface="Arial"/>
              </a:rPr>
              <a:t>DNS lookup </a:t>
            </a:r>
            <a:r>
              <a:rPr sz="2200">
                <a:solidFill>
                  <a:srgbClr val="FF0000"/>
                </a:solidFill>
                <a:latin typeface="Arial"/>
                <a:cs typeface="Arial"/>
              </a:rPr>
              <a:t>as the </a:t>
            </a:r>
            <a:r>
              <a:rPr sz="2200" spc="-5">
                <a:solidFill>
                  <a:srgbClr val="FF0000"/>
                </a:solidFill>
                <a:latin typeface="Arial"/>
                <a:cs typeface="Arial"/>
              </a:rPr>
              <a:t>basis  </a:t>
            </a:r>
            <a:r>
              <a:rPr sz="2200">
                <a:solidFill>
                  <a:srgbClr val="FF0000"/>
                </a:solidFill>
                <a:latin typeface="Arial"/>
                <a:cs typeface="Arial"/>
              </a:rPr>
              <a:t>for access </a:t>
            </a:r>
            <a:r>
              <a:rPr sz="2200" spc="-5">
                <a:solidFill>
                  <a:srgbClr val="FF0000"/>
                </a:solidFill>
                <a:latin typeface="Arial"/>
                <a:cs typeface="Arial"/>
              </a:rPr>
              <a:t>control?</a:t>
            </a:r>
            <a:endParaRPr sz="2200">
              <a:latin typeface="Arial"/>
              <a:cs typeface="Arial"/>
            </a:endParaRPr>
          </a:p>
          <a:p>
            <a:pPr marL="391795" indent="-379095">
              <a:lnSpc>
                <a:spcPct val="100000"/>
              </a:lnSpc>
              <a:spcBef>
                <a:spcPts val="1465"/>
              </a:spcBef>
              <a:buClr>
                <a:srgbClr val="00B0F0"/>
              </a:buClr>
              <a:buFont typeface="Arial"/>
              <a:buChar char="○"/>
              <a:tabLst>
                <a:tab pos="391160" algn="l"/>
                <a:tab pos="391795" algn="l"/>
              </a:tabLst>
            </a:pPr>
            <a:r>
              <a:rPr sz="2200" b="1" spc="-5">
                <a:latin typeface="Arial"/>
                <a:cs typeface="Arial"/>
              </a:rPr>
              <a:t>Answer:</a:t>
            </a:r>
            <a:endParaRPr sz="2200">
              <a:latin typeface="Arial"/>
              <a:cs typeface="Arial"/>
            </a:endParaRPr>
          </a:p>
          <a:p>
            <a:pPr marL="702945" marR="27940" lvl="1" indent="-311150">
              <a:lnSpc>
                <a:spcPct val="102899"/>
              </a:lnSpc>
              <a:spcBef>
                <a:spcPts val="985"/>
              </a:spcBef>
              <a:buChar char="•"/>
              <a:tabLst>
                <a:tab pos="702310" algn="l"/>
                <a:tab pos="702945" algn="l"/>
              </a:tabLst>
            </a:pPr>
            <a:r>
              <a:rPr sz="2100">
                <a:latin typeface="Arial"/>
                <a:cs typeface="Arial"/>
              </a:rPr>
              <a:t>If a </a:t>
            </a:r>
            <a:r>
              <a:rPr sz="2100" spc="10">
                <a:latin typeface="Arial"/>
                <a:cs typeface="Arial"/>
              </a:rPr>
              <a:t>packet comes </a:t>
            </a:r>
            <a:r>
              <a:rPr sz="2100" spc="5">
                <a:latin typeface="Arial"/>
                <a:cs typeface="Arial"/>
              </a:rPr>
              <a:t>from </a:t>
            </a:r>
            <a:r>
              <a:rPr sz="2100" spc="-5">
                <a:latin typeface="Arial"/>
                <a:cs typeface="Arial"/>
              </a:rPr>
              <a:t>attacker, </a:t>
            </a:r>
            <a:r>
              <a:rPr sz="2100" spc="5">
                <a:latin typeface="Arial"/>
                <a:cs typeface="Arial"/>
              </a:rPr>
              <a:t>the </a:t>
            </a:r>
            <a:r>
              <a:rPr sz="2100" spc="10">
                <a:latin typeface="Arial"/>
                <a:cs typeface="Arial"/>
              </a:rPr>
              <a:t>reverse DNS lookup </a:t>
            </a:r>
            <a:r>
              <a:rPr sz="2100" spc="5">
                <a:latin typeface="Arial"/>
                <a:cs typeface="Arial"/>
              </a:rPr>
              <a:t>will </a:t>
            </a:r>
            <a:r>
              <a:rPr sz="2100" spc="10">
                <a:latin typeface="Arial"/>
                <a:cs typeface="Arial"/>
              </a:rPr>
              <a:t>go back </a:t>
            </a:r>
            <a:r>
              <a:rPr sz="2100">
                <a:latin typeface="Arial"/>
                <a:cs typeface="Arial"/>
              </a:rPr>
              <a:t>to </a:t>
            </a:r>
            <a:r>
              <a:rPr sz="2100" spc="5">
                <a:latin typeface="Arial"/>
                <a:cs typeface="Arial"/>
              </a:rPr>
              <a:t>the </a:t>
            </a:r>
            <a:r>
              <a:rPr sz="2100" spc="10">
                <a:latin typeface="Arial"/>
                <a:cs typeface="Arial"/>
              </a:rPr>
              <a:t>attacker’s  </a:t>
            </a:r>
            <a:r>
              <a:rPr sz="2100">
                <a:latin typeface="Arial"/>
                <a:cs typeface="Arial"/>
              </a:rPr>
              <a:t>nameserver.</a:t>
            </a:r>
          </a:p>
          <a:p>
            <a:pPr marL="702945" lvl="1" indent="-311785">
              <a:lnSpc>
                <a:spcPct val="100000"/>
              </a:lnSpc>
              <a:spcBef>
                <a:spcPts val="1275"/>
              </a:spcBef>
              <a:buChar char="•"/>
              <a:tabLst>
                <a:tab pos="702310" algn="l"/>
                <a:tab pos="702945" algn="l"/>
              </a:tabLst>
            </a:pPr>
            <a:r>
              <a:rPr sz="2100" spc="5">
                <a:latin typeface="Arial"/>
                <a:cs typeface="Arial"/>
              </a:rPr>
              <a:t>Attackers can reply with </a:t>
            </a:r>
            <a:r>
              <a:rPr sz="2100" spc="10">
                <a:latin typeface="Arial"/>
                <a:cs typeface="Arial"/>
              </a:rPr>
              <a:t>whatever hostnames </a:t>
            </a:r>
            <a:r>
              <a:rPr sz="2100" spc="5">
                <a:latin typeface="Arial"/>
                <a:cs typeface="Arial"/>
              </a:rPr>
              <a:t>they</a:t>
            </a:r>
            <a:r>
              <a:rPr sz="2100" spc="75">
                <a:latin typeface="Arial"/>
                <a:cs typeface="Arial"/>
              </a:rPr>
              <a:t> </a:t>
            </a:r>
            <a:r>
              <a:rPr sz="2100" spc="5">
                <a:latin typeface="Arial"/>
                <a:cs typeface="Arial"/>
              </a:rPr>
              <a:t>want.</a:t>
            </a:r>
            <a:endParaRPr sz="21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38200" y="16042"/>
            <a:ext cx="6009066" cy="63286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110"/>
              <a:t>Review</a:t>
            </a:r>
            <a:r>
              <a:rPr spc="-675"/>
              <a:t> </a:t>
            </a:r>
            <a:r>
              <a:rPr spc="-280"/>
              <a:t>Our </a:t>
            </a:r>
            <a:r>
              <a:rPr spc="-225"/>
              <a:t>Question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909320" y="133520"/>
            <a:ext cx="5186680" cy="704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500" b="1" spc="-305">
                <a:solidFill>
                  <a:srgbClr val="404040"/>
                </a:solidFill>
                <a:latin typeface="Arial"/>
                <a:cs typeface="Arial"/>
              </a:rPr>
              <a:t>Other </a:t>
            </a:r>
            <a:r>
              <a:rPr sz="4500" b="1" spc="-665">
                <a:solidFill>
                  <a:srgbClr val="404040"/>
                </a:solidFill>
                <a:latin typeface="Arial"/>
                <a:cs typeface="Arial"/>
              </a:rPr>
              <a:t>DNS</a:t>
            </a:r>
            <a:r>
              <a:rPr sz="4500" b="1" spc="-103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4500" b="1" spc="-295">
                <a:solidFill>
                  <a:srgbClr val="404040"/>
                </a:solidFill>
                <a:latin typeface="Arial"/>
                <a:cs typeface="Arial"/>
              </a:rPr>
              <a:t>Attacks</a:t>
            </a:r>
            <a:endParaRPr sz="45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85800" y="838200"/>
            <a:ext cx="416179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spc="-275">
                <a:solidFill>
                  <a:srgbClr val="C00000"/>
                </a:solidFill>
                <a:latin typeface="Arial"/>
                <a:cs typeface="Arial"/>
              </a:rPr>
              <a:t>Rebinding </a:t>
            </a:r>
            <a:r>
              <a:rPr sz="3200" b="1" spc="-245">
                <a:solidFill>
                  <a:srgbClr val="C00000"/>
                </a:solidFill>
                <a:latin typeface="Arial"/>
                <a:cs typeface="Arial"/>
              </a:rPr>
              <a:t>and</a:t>
            </a:r>
            <a:r>
              <a:rPr sz="3200" b="1" spc="-76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3200" b="1" spc="-445">
                <a:solidFill>
                  <a:srgbClr val="C00000"/>
                </a:solidFill>
                <a:latin typeface="Arial"/>
                <a:cs typeface="Arial"/>
              </a:rPr>
              <a:t>DoS </a:t>
            </a:r>
            <a:r>
              <a:rPr sz="3200" b="1" spc="-200">
                <a:solidFill>
                  <a:srgbClr val="C00000"/>
                </a:solidFill>
                <a:latin typeface="Arial"/>
                <a:cs typeface="Arial"/>
              </a:rPr>
              <a:t>attack</a:t>
            </a:r>
            <a:endParaRPr sz="32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267445" y="72448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9051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248978" y="1542880"/>
            <a:ext cx="6593924" cy="465286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2000" y="166867"/>
            <a:ext cx="5551866" cy="63286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390"/>
              <a:t>DNS </a:t>
            </a:r>
            <a:r>
              <a:rPr spc="-220"/>
              <a:t>Rebinding</a:t>
            </a:r>
            <a:r>
              <a:rPr spc="-560"/>
              <a:t> </a:t>
            </a:r>
            <a:r>
              <a:rPr spc="-175"/>
              <a:t>Attack</a:t>
            </a:r>
          </a:p>
        </p:txBody>
      </p:sp>
      <p:sp>
        <p:nvSpPr>
          <p:cNvPr id="3" name="object 3"/>
          <p:cNvSpPr/>
          <p:nvPr/>
        </p:nvSpPr>
        <p:spPr>
          <a:xfrm>
            <a:off x="345144" y="3013010"/>
            <a:ext cx="5452497" cy="287169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30308" y="668020"/>
            <a:ext cx="8587740" cy="2160270"/>
          </a:xfrm>
          <a:prstGeom prst="rect">
            <a:avLst/>
          </a:prstGeom>
        </p:spPr>
        <p:txBody>
          <a:bodyPr vert="horz" wrap="square" lIns="0" tIns="204470" rIns="0" bIns="0" rtlCol="0">
            <a:spAutoFit/>
          </a:bodyPr>
          <a:lstStyle/>
          <a:p>
            <a:pPr marL="254635">
              <a:lnSpc>
                <a:spcPct val="100000"/>
              </a:lnSpc>
              <a:spcBef>
                <a:spcPts val="1610"/>
              </a:spcBef>
            </a:pPr>
            <a:r>
              <a:rPr sz="2200" spc="-20">
                <a:solidFill>
                  <a:srgbClr val="595959"/>
                </a:solidFill>
                <a:latin typeface="Century"/>
                <a:cs typeface="Century"/>
              </a:rPr>
              <a:t>Attack</a:t>
            </a:r>
            <a:r>
              <a:rPr sz="2200" spc="-140">
                <a:solidFill>
                  <a:srgbClr val="595959"/>
                </a:solidFill>
                <a:latin typeface="Century"/>
                <a:cs typeface="Century"/>
              </a:rPr>
              <a:t> </a:t>
            </a:r>
            <a:r>
              <a:rPr sz="2200" spc="-40">
                <a:solidFill>
                  <a:srgbClr val="595959"/>
                </a:solidFill>
                <a:latin typeface="Century"/>
                <a:cs typeface="Century"/>
              </a:rPr>
              <a:t>surfaces</a:t>
            </a:r>
            <a:endParaRPr sz="2200">
              <a:latin typeface="Century"/>
              <a:cs typeface="Century"/>
            </a:endParaRPr>
          </a:p>
          <a:p>
            <a:pPr marL="309880" indent="-267335">
              <a:lnSpc>
                <a:spcPct val="100000"/>
              </a:lnSpc>
              <a:spcBef>
                <a:spcPts val="1510"/>
              </a:spcBef>
              <a:buClr>
                <a:srgbClr val="00B0F0"/>
              </a:buClr>
              <a:buFont typeface="Arial"/>
              <a:buChar char="○"/>
              <a:tabLst>
                <a:tab pos="310515" algn="l"/>
              </a:tabLst>
            </a:pPr>
            <a:r>
              <a:rPr sz="2200" b="1">
                <a:solidFill>
                  <a:srgbClr val="12121E"/>
                </a:solidFill>
                <a:latin typeface="Arial"/>
                <a:cs typeface="Arial"/>
              </a:rPr>
              <a:t>Providing Fake IP in the Answer </a:t>
            </a:r>
            <a:r>
              <a:rPr sz="2200" b="1" spc="-5">
                <a:solidFill>
                  <a:srgbClr val="12121E"/>
                </a:solidFill>
                <a:latin typeface="Arial"/>
                <a:cs typeface="Arial"/>
              </a:rPr>
              <a:t>section</a:t>
            </a:r>
            <a:r>
              <a:rPr sz="2200" spc="-5">
                <a:solidFill>
                  <a:srgbClr val="12121E"/>
                </a:solidFill>
                <a:latin typeface="Arial"/>
                <a:cs typeface="Arial"/>
              </a:rPr>
              <a:t>: </a:t>
            </a:r>
            <a:r>
              <a:rPr sz="2200">
                <a:solidFill>
                  <a:srgbClr val="FF0000"/>
                </a:solidFill>
                <a:latin typeface="Arial"/>
                <a:cs typeface="Arial"/>
              </a:rPr>
              <a:t>Is there any</a:t>
            </a:r>
            <a:r>
              <a:rPr sz="2200" spc="-16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200">
                <a:solidFill>
                  <a:srgbClr val="FF0000"/>
                </a:solidFill>
                <a:latin typeface="Arial"/>
                <a:cs typeface="Arial"/>
              </a:rPr>
              <a:t>damage?</a:t>
            </a:r>
            <a:endParaRPr sz="2200">
              <a:latin typeface="Arial"/>
              <a:cs typeface="Arial"/>
            </a:endParaRPr>
          </a:p>
          <a:p>
            <a:pPr marL="43180">
              <a:lnSpc>
                <a:spcPct val="100000"/>
              </a:lnSpc>
              <a:spcBef>
                <a:spcPts val="1560"/>
              </a:spcBef>
            </a:pPr>
            <a:r>
              <a:rPr sz="2200">
                <a:solidFill>
                  <a:srgbClr val="FF0000"/>
                </a:solidFill>
                <a:latin typeface="Wingdings"/>
                <a:cs typeface="Wingdings"/>
              </a:rPr>
              <a:t></a:t>
            </a:r>
            <a:r>
              <a:rPr sz="220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200">
                <a:solidFill>
                  <a:srgbClr val="FF0000"/>
                </a:solidFill>
                <a:latin typeface="Arial"/>
                <a:cs typeface="Arial"/>
              </a:rPr>
              <a:t>In </a:t>
            </a:r>
            <a:r>
              <a:rPr sz="2200" spc="-5">
                <a:solidFill>
                  <a:srgbClr val="FF0000"/>
                </a:solidFill>
                <a:latin typeface="Arial"/>
                <a:cs typeface="Arial"/>
              </a:rPr>
              <a:t>certain scenario, related </a:t>
            </a:r>
            <a:r>
              <a:rPr sz="2200">
                <a:solidFill>
                  <a:srgbClr val="FF0000"/>
                </a:solidFill>
                <a:latin typeface="Arial"/>
                <a:cs typeface="Arial"/>
              </a:rPr>
              <a:t>to </a:t>
            </a:r>
            <a:r>
              <a:rPr sz="2200" spc="-60">
                <a:solidFill>
                  <a:srgbClr val="FF0000"/>
                </a:solidFill>
                <a:latin typeface="Arial"/>
                <a:cs typeface="Arial"/>
              </a:rPr>
              <a:t>IoT: </a:t>
            </a:r>
            <a:r>
              <a:rPr sz="2200">
                <a:solidFill>
                  <a:srgbClr val="FF0000"/>
                </a:solidFill>
                <a:latin typeface="Arial"/>
                <a:cs typeface="Arial"/>
              </a:rPr>
              <a:t>bypass the </a:t>
            </a:r>
            <a:r>
              <a:rPr sz="2200" b="1" spc="-5">
                <a:solidFill>
                  <a:srgbClr val="FF0000"/>
                </a:solidFill>
                <a:latin typeface="Arial"/>
                <a:cs typeface="Arial"/>
              </a:rPr>
              <a:t>Same Origin</a:t>
            </a:r>
            <a:r>
              <a:rPr sz="2200" b="1" spc="17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200" b="1">
                <a:solidFill>
                  <a:srgbClr val="FF0000"/>
                </a:solidFill>
                <a:latin typeface="Arial"/>
                <a:cs typeface="Arial"/>
              </a:rPr>
              <a:t>policy</a:t>
            </a:r>
            <a:endParaRPr sz="2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905"/>
              </a:spcBef>
            </a:pPr>
            <a:r>
              <a:rPr sz="2000" b="1">
                <a:latin typeface="Arial"/>
                <a:cs typeface="Arial"/>
              </a:rPr>
              <a:t>Lab</a:t>
            </a:r>
            <a:r>
              <a:rPr sz="2000" b="1" spc="-10">
                <a:latin typeface="Arial"/>
                <a:cs typeface="Arial"/>
              </a:rPr>
              <a:t> </a:t>
            </a:r>
            <a:r>
              <a:rPr sz="2000" b="1" spc="-5">
                <a:latin typeface="Arial"/>
                <a:cs typeface="Arial"/>
              </a:rPr>
              <a:t>Setup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615406" y="2932612"/>
            <a:ext cx="4378736" cy="27144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19658" y="1566191"/>
            <a:ext cx="4648261" cy="433628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54553" y="103867"/>
            <a:ext cx="7609267" cy="1026563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65"/>
              </a:spcBef>
            </a:pPr>
            <a:r>
              <a:rPr spc="-150"/>
              <a:t>How</a:t>
            </a:r>
            <a:r>
              <a:rPr spc="-459"/>
              <a:t> </a:t>
            </a:r>
            <a:r>
              <a:rPr spc="-75"/>
              <a:t>to</a:t>
            </a:r>
            <a:r>
              <a:rPr spc="-445"/>
              <a:t> </a:t>
            </a:r>
            <a:r>
              <a:rPr spc="-140"/>
              <a:t>Interact</a:t>
            </a:r>
            <a:r>
              <a:rPr spc="-455"/>
              <a:t> </a:t>
            </a:r>
            <a:r>
              <a:rPr spc="-60"/>
              <a:t>with</a:t>
            </a:r>
            <a:r>
              <a:rPr spc="-455"/>
              <a:t> </a:t>
            </a:r>
            <a:r>
              <a:rPr spc="-105"/>
              <a:t>the</a:t>
            </a:r>
            <a:r>
              <a:rPr spc="-455"/>
              <a:t> </a:t>
            </a:r>
            <a:r>
              <a:rPr spc="-240"/>
              <a:t>loT</a:t>
            </a:r>
            <a:r>
              <a:rPr spc="-450"/>
              <a:t> </a:t>
            </a:r>
            <a:r>
              <a:rPr spc="-200"/>
              <a:t>Device</a:t>
            </a:r>
          </a:p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sz="2200" b="0" spc="-80">
                <a:solidFill>
                  <a:srgbClr val="595959"/>
                </a:solidFill>
                <a:latin typeface="Century"/>
                <a:cs typeface="Century"/>
              </a:rPr>
              <a:t>Simple</a:t>
            </a:r>
            <a:r>
              <a:rPr sz="2200" b="0" spc="-140">
                <a:solidFill>
                  <a:srgbClr val="595959"/>
                </a:solidFill>
                <a:latin typeface="Century"/>
                <a:cs typeface="Century"/>
              </a:rPr>
              <a:t> </a:t>
            </a:r>
            <a:r>
              <a:rPr sz="2200" b="0" spc="-10">
                <a:solidFill>
                  <a:srgbClr val="595959"/>
                </a:solidFill>
                <a:latin typeface="Century"/>
                <a:cs typeface="Century"/>
              </a:rPr>
              <a:t>protection</a:t>
            </a:r>
            <a:endParaRPr sz="2200">
              <a:latin typeface="Century"/>
              <a:cs typeface="Century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765602" y="3350145"/>
            <a:ext cx="5984608" cy="21191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714201" y="1452060"/>
            <a:ext cx="5299238" cy="193327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486243" y="991765"/>
            <a:ext cx="133350" cy="3105150"/>
          </a:xfrm>
          <a:custGeom>
            <a:avLst/>
            <a:gdLst/>
            <a:ahLst/>
            <a:cxnLst/>
            <a:rect l="l" t="t" r="r" b="b"/>
            <a:pathLst>
              <a:path w="133350" h="3105150">
                <a:moveTo>
                  <a:pt x="44449" y="2971327"/>
                </a:moveTo>
                <a:lnTo>
                  <a:pt x="0" y="2971398"/>
                </a:lnTo>
                <a:lnTo>
                  <a:pt x="66888" y="3104640"/>
                </a:lnTo>
                <a:lnTo>
                  <a:pt x="122208" y="2993556"/>
                </a:lnTo>
                <a:lnTo>
                  <a:pt x="44485" y="2993556"/>
                </a:lnTo>
                <a:lnTo>
                  <a:pt x="44449" y="2971327"/>
                </a:lnTo>
                <a:close/>
              </a:path>
              <a:path w="133350" h="3105150">
                <a:moveTo>
                  <a:pt x="133350" y="2971184"/>
                </a:moveTo>
                <a:lnTo>
                  <a:pt x="44449" y="2971327"/>
                </a:lnTo>
                <a:lnTo>
                  <a:pt x="44485" y="2993556"/>
                </a:lnTo>
                <a:lnTo>
                  <a:pt x="88935" y="2993485"/>
                </a:lnTo>
                <a:lnTo>
                  <a:pt x="88899" y="2971255"/>
                </a:lnTo>
                <a:lnTo>
                  <a:pt x="133314" y="2971255"/>
                </a:lnTo>
                <a:close/>
              </a:path>
              <a:path w="133350" h="3105150">
                <a:moveTo>
                  <a:pt x="133314" y="2971255"/>
                </a:moveTo>
                <a:lnTo>
                  <a:pt x="88899" y="2971255"/>
                </a:lnTo>
                <a:lnTo>
                  <a:pt x="88935" y="2993485"/>
                </a:lnTo>
                <a:lnTo>
                  <a:pt x="44485" y="2993556"/>
                </a:lnTo>
                <a:lnTo>
                  <a:pt x="122208" y="2993556"/>
                </a:lnTo>
                <a:lnTo>
                  <a:pt x="133314" y="2971255"/>
                </a:lnTo>
                <a:close/>
              </a:path>
              <a:path w="133350" h="3105150">
                <a:moveTo>
                  <a:pt x="84122" y="0"/>
                </a:moveTo>
                <a:lnTo>
                  <a:pt x="39672" y="71"/>
                </a:lnTo>
                <a:lnTo>
                  <a:pt x="44449" y="2971327"/>
                </a:lnTo>
                <a:lnTo>
                  <a:pt x="88899" y="2971255"/>
                </a:lnTo>
                <a:lnTo>
                  <a:pt x="84122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0916606" y="994870"/>
            <a:ext cx="450308" cy="406176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037082" y="48102"/>
            <a:ext cx="8216265" cy="6296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en-US" altLang="en-US" sz="4000">
                <a:cs typeface="Calibri" panose="020F0502020204030204" pitchFamily="34" charset="0"/>
              </a:rPr>
              <a:t>TCP/IP Network Model (review)</a:t>
            </a:r>
            <a:endParaRPr sz="4300">
              <a:latin typeface="Calibri Light"/>
              <a:cs typeface="Calibri Ligh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28444" y="5162804"/>
            <a:ext cx="9417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i="1">
                <a:solidFill>
                  <a:srgbClr val="000099"/>
                </a:solidFill>
                <a:latin typeface="Arial"/>
                <a:cs typeface="Arial"/>
              </a:rPr>
              <a:t>source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975629" y="977381"/>
            <a:ext cx="450309" cy="406176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35445" y="4491817"/>
            <a:ext cx="803274" cy="7715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05865" y="4565827"/>
            <a:ext cx="390582" cy="35329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313688" y="844296"/>
            <a:ext cx="1850136" cy="409651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0" name="object 10"/>
          <p:cNvGraphicFramePr>
            <a:graphicFrameLocks noGrp="1"/>
          </p:cNvGraphicFramePr>
          <p:nvPr/>
        </p:nvGraphicFramePr>
        <p:xfrm>
          <a:off x="1364808" y="988979"/>
          <a:ext cx="1649095" cy="387098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490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05499">
                <a:tc>
                  <a:txBody>
                    <a:bodyPr/>
                    <a:lstStyle/>
                    <a:p>
                      <a:pPr marL="26670" algn="ctr">
                        <a:lnSpc>
                          <a:spcPct val="100000"/>
                        </a:lnSpc>
                        <a:spcBef>
                          <a:spcPts val="1265"/>
                        </a:spcBef>
                      </a:pPr>
                      <a:r>
                        <a:rPr sz="2400" spc="-10">
                          <a:latin typeface="Calibri"/>
                          <a:cs typeface="Calibri"/>
                        </a:rPr>
                        <a:t>application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60655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6975">
                <a:tc>
                  <a:txBody>
                    <a:bodyPr/>
                    <a:lstStyle/>
                    <a:p>
                      <a:pPr marL="27305" algn="ctr">
                        <a:lnSpc>
                          <a:spcPct val="100000"/>
                        </a:lnSpc>
                        <a:spcBef>
                          <a:spcPts val="1115"/>
                        </a:spcBef>
                      </a:pPr>
                      <a:r>
                        <a:rPr sz="2400" spc="-10">
                          <a:latin typeface="Calibri"/>
                          <a:cs typeface="Calibri"/>
                        </a:rPr>
                        <a:t>transport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41605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7015">
                <a:tc>
                  <a:txBody>
                    <a:bodyPr/>
                    <a:lstStyle/>
                    <a:p>
                      <a:pPr marL="27305" algn="ctr">
                        <a:lnSpc>
                          <a:spcPct val="100000"/>
                        </a:lnSpc>
                        <a:spcBef>
                          <a:spcPts val="1055"/>
                        </a:spcBef>
                      </a:pPr>
                      <a:r>
                        <a:rPr sz="2400" spc="-10">
                          <a:latin typeface="Calibri"/>
                          <a:cs typeface="Calibri"/>
                        </a:rPr>
                        <a:t>network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33985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81989">
                <a:tc>
                  <a:txBody>
                    <a:bodyPr/>
                    <a:lstStyle/>
                    <a:p>
                      <a:pPr marL="27305" algn="ctr">
                        <a:lnSpc>
                          <a:spcPct val="100000"/>
                        </a:lnSpc>
                        <a:spcBef>
                          <a:spcPts val="1445"/>
                        </a:spcBef>
                      </a:pPr>
                      <a:r>
                        <a:rPr sz="2400" spc="-5">
                          <a:latin typeface="Calibri"/>
                          <a:cs typeface="Calibri"/>
                        </a:rPr>
                        <a:t>link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83515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49504">
                <a:tc>
                  <a:txBody>
                    <a:bodyPr/>
                    <a:lstStyle/>
                    <a:p>
                      <a:pPr marL="26670" algn="ctr">
                        <a:lnSpc>
                          <a:spcPct val="100000"/>
                        </a:lnSpc>
                        <a:spcBef>
                          <a:spcPts val="1480"/>
                        </a:spcBef>
                      </a:pPr>
                      <a:r>
                        <a:rPr sz="2400" spc="-15">
                          <a:latin typeface="Calibri"/>
                          <a:cs typeface="Calibri"/>
                        </a:rPr>
                        <a:t>physical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8796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1" name="object 11"/>
          <p:cNvSpPr/>
          <p:nvPr/>
        </p:nvSpPr>
        <p:spPr>
          <a:xfrm>
            <a:off x="11126122" y="4379576"/>
            <a:ext cx="352662" cy="79684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1126121" y="4470395"/>
            <a:ext cx="157480" cy="16510"/>
          </a:xfrm>
          <a:custGeom>
            <a:avLst/>
            <a:gdLst/>
            <a:ahLst/>
            <a:cxnLst/>
            <a:rect l="l" t="t" r="r" b="b"/>
            <a:pathLst>
              <a:path w="157479" h="16510">
                <a:moveTo>
                  <a:pt x="0" y="16353"/>
                </a:moveTo>
                <a:lnTo>
                  <a:pt x="157264" y="16353"/>
                </a:lnTo>
                <a:lnTo>
                  <a:pt x="157264" y="0"/>
                </a:lnTo>
                <a:lnTo>
                  <a:pt x="0" y="0"/>
                </a:lnTo>
                <a:lnTo>
                  <a:pt x="0" y="1635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1121359" y="4465633"/>
            <a:ext cx="167005" cy="26034"/>
          </a:xfrm>
          <a:custGeom>
            <a:avLst/>
            <a:gdLst/>
            <a:ahLst/>
            <a:cxnLst/>
            <a:rect l="l" t="t" r="r" b="b"/>
            <a:pathLst>
              <a:path w="167004" h="26035">
                <a:moveTo>
                  <a:pt x="0" y="25879"/>
                </a:moveTo>
                <a:lnTo>
                  <a:pt x="166790" y="25879"/>
                </a:lnTo>
                <a:lnTo>
                  <a:pt x="166790" y="0"/>
                </a:lnTo>
                <a:lnTo>
                  <a:pt x="0" y="0"/>
                </a:lnTo>
                <a:lnTo>
                  <a:pt x="0" y="258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1267659" y="4462015"/>
            <a:ext cx="152400" cy="52705"/>
          </a:xfrm>
          <a:custGeom>
            <a:avLst/>
            <a:gdLst/>
            <a:ahLst/>
            <a:cxnLst/>
            <a:rect l="l" t="t" r="r" b="b"/>
            <a:pathLst>
              <a:path w="152400" h="52704">
                <a:moveTo>
                  <a:pt x="125816" y="0"/>
                </a:moveTo>
                <a:lnTo>
                  <a:pt x="26135" y="0"/>
                </a:lnTo>
                <a:lnTo>
                  <a:pt x="15961" y="2053"/>
                </a:lnTo>
                <a:lnTo>
                  <a:pt x="7654" y="7654"/>
                </a:lnTo>
                <a:lnTo>
                  <a:pt x="2053" y="15961"/>
                </a:lnTo>
                <a:lnTo>
                  <a:pt x="0" y="26135"/>
                </a:lnTo>
                <a:lnTo>
                  <a:pt x="2053" y="36307"/>
                </a:lnTo>
                <a:lnTo>
                  <a:pt x="7654" y="44614"/>
                </a:lnTo>
                <a:lnTo>
                  <a:pt x="15961" y="50215"/>
                </a:lnTo>
                <a:lnTo>
                  <a:pt x="26135" y="52269"/>
                </a:lnTo>
                <a:lnTo>
                  <a:pt x="125816" y="52269"/>
                </a:lnTo>
                <a:lnTo>
                  <a:pt x="135988" y="50215"/>
                </a:lnTo>
                <a:lnTo>
                  <a:pt x="144295" y="44614"/>
                </a:lnTo>
                <a:lnTo>
                  <a:pt x="149896" y="36307"/>
                </a:lnTo>
                <a:lnTo>
                  <a:pt x="151950" y="26135"/>
                </a:lnTo>
                <a:lnTo>
                  <a:pt x="149896" y="15961"/>
                </a:lnTo>
                <a:lnTo>
                  <a:pt x="144295" y="7654"/>
                </a:lnTo>
                <a:lnTo>
                  <a:pt x="135988" y="2053"/>
                </a:lnTo>
                <a:lnTo>
                  <a:pt x="1258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1270188" y="4467459"/>
            <a:ext cx="146682" cy="4138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1128750" y="4585920"/>
            <a:ext cx="157480" cy="16510"/>
          </a:xfrm>
          <a:custGeom>
            <a:avLst/>
            <a:gdLst/>
            <a:ahLst/>
            <a:cxnLst/>
            <a:rect l="l" t="t" r="r" b="b"/>
            <a:pathLst>
              <a:path w="157479" h="16510">
                <a:moveTo>
                  <a:pt x="0" y="16355"/>
                </a:moveTo>
                <a:lnTo>
                  <a:pt x="157265" y="16355"/>
                </a:lnTo>
                <a:lnTo>
                  <a:pt x="157265" y="0"/>
                </a:lnTo>
                <a:lnTo>
                  <a:pt x="0" y="0"/>
                </a:lnTo>
                <a:lnTo>
                  <a:pt x="0" y="163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1123988" y="4581157"/>
            <a:ext cx="167005" cy="26034"/>
          </a:xfrm>
          <a:custGeom>
            <a:avLst/>
            <a:gdLst/>
            <a:ahLst/>
            <a:cxnLst/>
            <a:rect l="l" t="t" r="r" b="b"/>
            <a:pathLst>
              <a:path w="167004" h="26035">
                <a:moveTo>
                  <a:pt x="0" y="25879"/>
                </a:moveTo>
                <a:lnTo>
                  <a:pt x="166790" y="25879"/>
                </a:lnTo>
                <a:lnTo>
                  <a:pt x="166790" y="0"/>
                </a:lnTo>
                <a:lnTo>
                  <a:pt x="0" y="0"/>
                </a:lnTo>
                <a:lnTo>
                  <a:pt x="0" y="258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1267555" y="4574835"/>
            <a:ext cx="152400" cy="46990"/>
          </a:xfrm>
          <a:custGeom>
            <a:avLst/>
            <a:gdLst/>
            <a:ahLst/>
            <a:cxnLst/>
            <a:rect l="l" t="t" r="r" b="b"/>
            <a:pathLst>
              <a:path w="152400" h="46989">
                <a:moveTo>
                  <a:pt x="128638" y="0"/>
                </a:moveTo>
                <a:lnTo>
                  <a:pt x="23313" y="0"/>
                </a:lnTo>
                <a:lnTo>
                  <a:pt x="14238" y="1832"/>
                </a:lnTo>
                <a:lnTo>
                  <a:pt x="6828" y="6828"/>
                </a:lnTo>
                <a:lnTo>
                  <a:pt x="1832" y="14238"/>
                </a:lnTo>
                <a:lnTo>
                  <a:pt x="0" y="23313"/>
                </a:lnTo>
                <a:lnTo>
                  <a:pt x="1832" y="32388"/>
                </a:lnTo>
                <a:lnTo>
                  <a:pt x="6828" y="39799"/>
                </a:lnTo>
                <a:lnTo>
                  <a:pt x="14238" y="44795"/>
                </a:lnTo>
                <a:lnTo>
                  <a:pt x="23313" y="46628"/>
                </a:lnTo>
                <a:lnTo>
                  <a:pt x="128638" y="46628"/>
                </a:lnTo>
                <a:lnTo>
                  <a:pt x="137712" y="44795"/>
                </a:lnTo>
                <a:lnTo>
                  <a:pt x="145123" y="39799"/>
                </a:lnTo>
                <a:lnTo>
                  <a:pt x="150119" y="32388"/>
                </a:lnTo>
                <a:lnTo>
                  <a:pt x="151951" y="23313"/>
                </a:lnTo>
                <a:lnTo>
                  <a:pt x="150119" y="14238"/>
                </a:lnTo>
                <a:lnTo>
                  <a:pt x="145123" y="6828"/>
                </a:lnTo>
                <a:lnTo>
                  <a:pt x="137712" y="1832"/>
                </a:lnTo>
                <a:lnTo>
                  <a:pt x="12863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1270295" y="4580539"/>
            <a:ext cx="146682" cy="3589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1128750" y="4701444"/>
            <a:ext cx="157480" cy="16510"/>
          </a:xfrm>
          <a:custGeom>
            <a:avLst/>
            <a:gdLst/>
            <a:ahLst/>
            <a:cxnLst/>
            <a:rect l="l" t="t" r="r" b="b"/>
            <a:pathLst>
              <a:path w="157479" h="16510">
                <a:moveTo>
                  <a:pt x="0" y="16353"/>
                </a:moveTo>
                <a:lnTo>
                  <a:pt x="157265" y="16353"/>
                </a:lnTo>
                <a:lnTo>
                  <a:pt x="157265" y="0"/>
                </a:lnTo>
                <a:lnTo>
                  <a:pt x="0" y="0"/>
                </a:lnTo>
                <a:lnTo>
                  <a:pt x="0" y="1635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1123988" y="4696682"/>
            <a:ext cx="167005" cy="26034"/>
          </a:xfrm>
          <a:custGeom>
            <a:avLst/>
            <a:gdLst/>
            <a:ahLst/>
            <a:cxnLst/>
            <a:rect l="l" t="t" r="r" b="b"/>
            <a:pathLst>
              <a:path w="167004" h="26035">
                <a:moveTo>
                  <a:pt x="0" y="25879"/>
                </a:moveTo>
                <a:lnTo>
                  <a:pt x="166790" y="25879"/>
                </a:lnTo>
                <a:lnTo>
                  <a:pt x="166790" y="0"/>
                </a:lnTo>
                <a:lnTo>
                  <a:pt x="0" y="0"/>
                </a:lnTo>
                <a:lnTo>
                  <a:pt x="0" y="258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1131382" y="4806182"/>
            <a:ext cx="157480" cy="16510"/>
          </a:xfrm>
          <a:custGeom>
            <a:avLst/>
            <a:gdLst/>
            <a:ahLst/>
            <a:cxnLst/>
            <a:rect l="l" t="t" r="r" b="b"/>
            <a:pathLst>
              <a:path w="157479" h="16510">
                <a:moveTo>
                  <a:pt x="0" y="16353"/>
                </a:moveTo>
                <a:lnTo>
                  <a:pt x="157264" y="16353"/>
                </a:lnTo>
                <a:lnTo>
                  <a:pt x="157264" y="0"/>
                </a:lnTo>
                <a:lnTo>
                  <a:pt x="0" y="0"/>
                </a:lnTo>
                <a:lnTo>
                  <a:pt x="0" y="1635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1126620" y="4801420"/>
            <a:ext cx="167005" cy="26034"/>
          </a:xfrm>
          <a:custGeom>
            <a:avLst/>
            <a:gdLst/>
            <a:ahLst/>
            <a:cxnLst/>
            <a:rect l="l" t="t" r="r" b="b"/>
            <a:pathLst>
              <a:path w="167004" h="26035">
                <a:moveTo>
                  <a:pt x="0" y="25879"/>
                </a:moveTo>
                <a:lnTo>
                  <a:pt x="166790" y="25879"/>
                </a:lnTo>
                <a:lnTo>
                  <a:pt x="166790" y="0"/>
                </a:lnTo>
                <a:lnTo>
                  <a:pt x="0" y="0"/>
                </a:lnTo>
                <a:lnTo>
                  <a:pt x="0" y="258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1265031" y="4803243"/>
            <a:ext cx="152400" cy="46990"/>
          </a:xfrm>
          <a:custGeom>
            <a:avLst/>
            <a:gdLst/>
            <a:ahLst/>
            <a:cxnLst/>
            <a:rect l="l" t="t" r="r" b="b"/>
            <a:pathLst>
              <a:path w="152400" h="46989">
                <a:moveTo>
                  <a:pt x="128564" y="0"/>
                </a:moveTo>
                <a:lnTo>
                  <a:pt x="23436" y="0"/>
                </a:lnTo>
                <a:lnTo>
                  <a:pt x="14314" y="1841"/>
                </a:lnTo>
                <a:lnTo>
                  <a:pt x="6864" y="6864"/>
                </a:lnTo>
                <a:lnTo>
                  <a:pt x="1841" y="14313"/>
                </a:lnTo>
                <a:lnTo>
                  <a:pt x="0" y="23436"/>
                </a:lnTo>
                <a:lnTo>
                  <a:pt x="1841" y="32559"/>
                </a:lnTo>
                <a:lnTo>
                  <a:pt x="6864" y="40008"/>
                </a:lnTo>
                <a:lnTo>
                  <a:pt x="14314" y="45031"/>
                </a:lnTo>
                <a:lnTo>
                  <a:pt x="23436" y="46873"/>
                </a:lnTo>
                <a:lnTo>
                  <a:pt x="128564" y="46873"/>
                </a:lnTo>
                <a:lnTo>
                  <a:pt x="137687" y="45031"/>
                </a:lnTo>
                <a:lnTo>
                  <a:pt x="145136" y="40008"/>
                </a:lnTo>
                <a:lnTo>
                  <a:pt x="150159" y="32559"/>
                </a:lnTo>
                <a:lnTo>
                  <a:pt x="152001" y="23436"/>
                </a:lnTo>
                <a:lnTo>
                  <a:pt x="150159" y="14313"/>
                </a:lnTo>
                <a:lnTo>
                  <a:pt x="145136" y="6864"/>
                </a:lnTo>
                <a:lnTo>
                  <a:pt x="137687" y="1841"/>
                </a:lnTo>
                <a:lnTo>
                  <a:pt x="12856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1267567" y="4803243"/>
            <a:ext cx="146722" cy="4120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1265029" y="4693094"/>
            <a:ext cx="154940" cy="46990"/>
          </a:xfrm>
          <a:custGeom>
            <a:avLst/>
            <a:gdLst/>
            <a:ahLst/>
            <a:cxnLst/>
            <a:rect l="l" t="t" r="r" b="b"/>
            <a:pathLst>
              <a:path w="154940" h="46989">
                <a:moveTo>
                  <a:pt x="131221" y="0"/>
                </a:moveTo>
                <a:lnTo>
                  <a:pt x="23313" y="0"/>
                </a:lnTo>
                <a:lnTo>
                  <a:pt x="14238" y="1831"/>
                </a:lnTo>
                <a:lnTo>
                  <a:pt x="6828" y="6827"/>
                </a:lnTo>
                <a:lnTo>
                  <a:pt x="1832" y="14238"/>
                </a:lnTo>
                <a:lnTo>
                  <a:pt x="0" y="23313"/>
                </a:lnTo>
                <a:lnTo>
                  <a:pt x="1832" y="32387"/>
                </a:lnTo>
                <a:lnTo>
                  <a:pt x="6828" y="39798"/>
                </a:lnTo>
                <a:lnTo>
                  <a:pt x="14238" y="44794"/>
                </a:lnTo>
                <a:lnTo>
                  <a:pt x="23313" y="46626"/>
                </a:lnTo>
                <a:lnTo>
                  <a:pt x="131221" y="46626"/>
                </a:lnTo>
                <a:lnTo>
                  <a:pt x="140296" y="44794"/>
                </a:lnTo>
                <a:lnTo>
                  <a:pt x="147706" y="39798"/>
                </a:lnTo>
                <a:lnTo>
                  <a:pt x="152702" y="32387"/>
                </a:lnTo>
                <a:lnTo>
                  <a:pt x="154534" y="23313"/>
                </a:lnTo>
                <a:lnTo>
                  <a:pt x="152702" y="14238"/>
                </a:lnTo>
                <a:lnTo>
                  <a:pt x="147706" y="6827"/>
                </a:lnTo>
                <a:lnTo>
                  <a:pt x="140296" y="1831"/>
                </a:lnTo>
                <a:lnTo>
                  <a:pt x="13122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1267562" y="4379576"/>
            <a:ext cx="152001" cy="79510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1393812" y="4374814"/>
            <a:ext cx="27940" cy="805180"/>
          </a:xfrm>
          <a:custGeom>
            <a:avLst/>
            <a:gdLst/>
            <a:ahLst/>
            <a:cxnLst/>
            <a:rect l="l" t="t" r="r" b="b"/>
            <a:pathLst>
              <a:path w="27940" h="805179">
                <a:moveTo>
                  <a:pt x="0" y="804627"/>
                </a:moveTo>
                <a:lnTo>
                  <a:pt x="27934" y="804627"/>
                </a:lnTo>
                <a:lnTo>
                  <a:pt x="27934" y="0"/>
                </a:lnTo>
                <a:lnTo>
                  <a:pt x="0" y="0"/>
                </a:lnTo>
                <a:lnTo>
                  <a:pt x="0" y="80462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1415932" y="4580700"/>
            <a:ext cx="62327" cy="74117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1416720" y="4466916"/>
            <a:ext cx="64168" cy="8351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1413301" y="5138837"/>
            <a:ext cx="69165" cy="7063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1107711" y="5161108"/>
            <a:ext cx="314960" cy="52705"/>
          </a:xfrm>
          <a:custGeom>
            <a:avLst/>
            <a:gdLst/>
            <a:ahLst/>
            <a:cxnLst/>
            <a:rect l="l" t="t" r="r" b="b"/>
            <a:pathLst>
              <a:path w="314959" h="52704">
                <a:moveTo>
                  <a:pt x="288433" y="0"/>
                </a:moveTo>
                <a:lnTo>
                  <a:pt x="26098" y="0"/>
                </a:lnTo>
                <a:lnTo>
                  <a:pt x="15939" y="2050"/>
                </a:lnTo>
                <a:lnTo>
                  <a:pt x="7644" y="7643"/>
                </a:lnTo>
                <a:lnTo>
                  <a:pt x="2050" y="15939"/>
                </a:lnTo>
                <a:lnTo>
                  <a:pt x="0" y="26097"/>
                </a:lnTo>
                <a:lnTo>
                  <a:pt x="2051" y="36256"/>
                </a:lnTo>
                <a:lnTo>
                  <a:pt x="7644" y="44551"/>
                </a:lnTo>
                <a:lnTo>
                  <a:pt x="15941" y="50144"/>
                </a:lnTo>
                <a:lnTo>
                  <a:pt x="26098" y="52194"/>
                </a:lnTo>
                <a:lnTo>
                  <a:pt x="288434" y="52194"/>
                </a:lnTo>
                <a:lnTo>
                  <a:pt x="298591" y="50144"/>
                </a:lnTo>
                <a:lnTo>
                  <a:pt x="306886" y="44551"/>
                </a:lnTo>
                <a:lnTo>
                  <a:pt x="312479" y="36255"/>
                </a:lnTo>
                <a:lnTo>
                  <a:pt x="314530" y="26097"/>
                </a:lnTo>
                <a:lnTo>
                  <a:pt x="312479" y="15939"/>
                </a:lnTo>
                <a:lnTo>
                  <a:pt x="306887" y="7643"/>
                </a:lnTo>
                <a:lnTo>
                  <a:pt x="298591" y="2050"/>
                </a:lnTo>
                <a:lnTo>
                  <a:pt x="288433" y="0"/>
                </a:lnTo>
                <a:close/>
              </a:path>
            </a:pathLst>
          </a:custGeom>
          <a:solidFill>
            <a:srgbClr val="DDDDD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1107711" y="5161108"/>
            <a:ext cx="314960" cy="52705"/>
          </a:xfrm>
          <a:custGeom>
            <a:avLst/>
            <a:gdLst/>
            <a:ahLst/>
            <a:cxnLst/>
            <a:rect l="l" t="t" r="r" b="b"/>
            <a:pathLst>
              <a:path w="314959" h="52704">
                <a:moveTo>
                  <a:pt x="0" y="26097"/>
                </a:moveTo>
                <a:lnTo>
                  <a:pt x="2050" y="15939"/>
                </a:lnTo>
                <a:lnTo>
                  <a:pt x="7643" y="7643"/>
                </a:lnTo>
                <a:lnTo>
                  <a:pt x="15939" y="2050"/>
                </a:lnTo>
                <a:lnTo>
                  <a:pt x="26097" y="0"/>
                </a:lnTo>
                <a:lnTo>
                  <a:pt x="288432" y="0"/>
                </a:lnTo>
                <a:lnTo>
                  <a:pt x="298591" y="2050"/>
                </a:lnTo>
                <a:lnTo>
                  <a:pt x="306886" y="7643"/>
                </a:lnTo>
                <a:lnTo>
                  <a:pt x="312479" y="15939"/>
                </a:lnTo>
                <a:lnTo>
                  <a:pt x="314530" y="26097"/>
                </a:lnTo>
                <a:lnTo>
                  <a:pt x="312479" y="36256"/>
                </a:lnTo>
                <a:lnTo>
                  <a:pt x="306886" y="44551"/>
                </a:lnTo>
                <a:lnTo>
                  <a:pt x="298590" y="50144"/>
                </a:lnTo>
                <a:lnTo>
                  <a:pt x="288432" y="52195"/>
                </a:lnTo>
                <a:lnTo>
                  <a:pt x="26097" y="52195"/>
                </a:lnTo>
                <a:lnTo>
                  <a:pt x="15939" y="50144"/>
                </a:lnTo>
                <a:lnTo>
                  <a:pt x="7643" y="44551"/>
                </a:lnTo>
                <a:lnTo>
                  <a:pt x="2050" y="36255"/>
                </a:lnTo>
                <a:lnTo>
                  <a:pt x="0" y="26097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1126122" y="5174678"/>
            <a:ext cx="280342" cy="27489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1126121" y="5174678"/>
            <a:ext cx="280670" cy="27940"/>
          </a:xfrm>
          <a:custGeom>
            <a:avLst/>
            <a:gdLst/>
            <a:ahLst/>
            <a:cxnLst/>
            <a:rect l="l" t="t" r="r" b="b"/>
            <a:pathLst>
              <a:path w="280670" h="27939">
                <a:moveTo>
                  <a:pt x="0" y="13744"/>
                </a:moveTo>
                <a:lnTo>
                  <a:pt x="0" y="6153"/>
                </a:lnTo>
                <a:lnTo>
                  <a:pt x="6153" y="0"/>
                </a:lnTo>
                <a:lnTo>
                  <a:pt x="13744" y="0"/>
                </a:lnTo>
                <a:lnTo>
                  <a:pt x="266597" y="0"/>
                </a:lnTo>
                <a:lnTo>
                  <a:pt x="274188" y="0"/>
                </a:lnTo>
                <a:lnTo>
                  <a:pt x="280342" y="6153"/>
                </a:lnTo>
                <a:lnTo>
                  <a:pt x="280342" y="13744"/>
                </a:lnTo>
                <a:lnTo>
                  <a:pt x="280342" y="21335"/>
                </a:lnTo>
                <a:lnTo>
                  <a:pt x="274188" y="27489"/>
                </a:lnTo>
                <a:lnTo>
                  <a:pt x="266597" y="27489"/>
                </a:lnTo>
                <a:lnTo>
                  <a:pt x="13744" y="27489"/>
                </a:lnTo>
                <a:lnTo>
                  <a:pt x="6153" y="27489"/>
                </a:lnTo>
                <a:lnTo>
                  <a:pt x="0" y="21335"/>
                </a:lnTo>
                <a:lnTo>
                  <a:pt x="0" y="13744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1152158" y="5059154"/>
            <a:ext cx="41910" cy="49530"/>
          </a:xfrm>
          <a:custGeom>
            <a:avLst/>
            <a:gdLst/>
            <a:ahLst/>
            <a:cxnLst/>
            <a:rect l="l" t="t" r="r" b="b"/>
            <a:pathLst>
              <a:path w="41909" h="49529">
                <a:moveTo>
                  <a:pt x="20906" y="0"/>
                </a:moveTo>
                <a:lnTo>
                  <a:pt x="12768" y="1941"/>
                </a:lnTo>
                <a:lnTo>
                  <a:pt x="6123" y="7236"/>
                </a:lnTo>
                <a:lnTo>
                  <a:pt x="1642" y="15088"/>
                </a:lnTo>
                <a:lnTo>
                  <a:pt x="0" y="24705"/>
                </a:lnTo>
                <a:lnTo>
                  <a:pt x="1642" y="34321"/>
                </a:lnTo>
                <a:lnTo>
                  <a:pt x="6123" y="42174"/>
                </a:lnTo>
                <a:lnTo>
                  <a:pt x="12768" y="47469"/>
                </a:lnTo>
                <a:lnTo>
                  <a:pt x="20906" y="49411"/>
                </a:lnTo>
                <a:lnTo>
                  <a:pt x="29044" y="47469"/>
                </a:lnTo>
                <a:lnTo>
                  <a:pt x="35690" y="42174"/>
                </a:lnTo>
                <a:lnTo>
                  <a:pt x="40171" y="34321"/>
                </a:lnTo>
                <a:lnTo>
                  <a:pt x="41814" y="24705"/>
                </a:lnTo>
                <a:lnTo>
                  <a:pt x="40171" y="15088"/>
                </a:lnTo>
                <a:lnTo>
                  <a:pt x="35690" y="7236"/>
                </a:lnTo>
                <a:lnTo>
                  <a:pt x="29044" y="1941"/>
                </a:lnTo>
                <a:lnTo>
                  <a:pt x="20906" y="0"/>
                </a:lnTo>
                <a:close/>
              </a:path>
            </a:pathLst>
          </a:custGeom>
          <a:solidFill>
            <a:srgbClr val="33CC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1199494" y="5059154"/>
            <a:ext cx="41910" cy="49530"/>
          </a:xfrm>
          <a:custGeom>
            <a:avLst/>
            <a:gdLst/>
            <a:ahLst/>
            <a:cxnLst/>
            <a:rect l="l" t="t" r="r" b="b"/>
            <a:pathLst>
              <a:path w="41909" h="49529">
                <a:moveTo>
                  <a:pt x="20906" y="0"/>
                </a:moveTo>
                <a:lnTo>
                  <a:pt x="12768" y="1941"/>
                </a:lnTo>
                <a:lnTo>
                  <a:pt x="6123" y="7236"/>
                </a:lnTo>
                <a:lnTo>
                  <a:pt x="1642" y="15088"/>
                </a:lnTo>
                <a:lnTo>
                  <a:pt x="0" y="24705"/>
                </a:lnTo>
                <a:lnTo>
                  <a:pt x="1642" y="34321"/>
                </a:lnTo>
                <a:lnTo>
                  <a:pt x="6123" y="42174"/>
                </a:lnTo>
                <a:lnTo>
                  <a:pt x="12768" y="47469"/>
                </a:lnTo>
                <a:lnTo>
                  <a:pt x="20906" y="49411"/>
                </a:lnTo>
                <a:lnTo>
                  <a:pt x="29044" y="47469"/>
                </a:lnTo>
                <a:lnTo>
                  <a:pt x="35690" y="42174"/>
                </a:lnTo>
                <a:lnTo>
                  <a:pt x="40171" y="34321"/>
                </a:lnTo>
                <a:lnTo>
                  <a:pt x="41814" y="24705"/>
                </a:lnTo>
                <a:lnTo>
                  <a:pt x="40171" y="15088"/>
                </a:lnTo>
                <a:lnTo>
                  <a:pt x="35690" y="7236"/>
                </a:lnTo>
                <a:lnTo>
                  <a:pt x="29044" y="1941"/>
                </a:lnTo>
                <a:lnTo>
                  <a:pt x="2090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1243938" y="5059154"/>
            <a:ext cx="41910" cy="49530"/>
          </a:xfrm>
          <a:custGeom>
            <a:avLst/>
            <a:gdLst/>
            <a:ahLst/>
            <a:cxnLst/>
            <a:rect l="l" t="t" r="r" b="b"/>
            <a:pathLst>
              <a:path w="41909" h="49529">
                <a:moveTo>
                  <a:pt x="20908" y="0"/>
                </a:moveTo>
                <a:lnTo>
                  <a:pt x="12769" y="1941"/>
                </a:lnTo>
                <a:lnTo>
                  <a:pt x="6123" y="7236"/>
                </a:lnTo>
                <a:lnTo>
                  <a:pt x="1642" y="15088"/>
                </a:lnTo>
                <a:lnTo>
                  <a:pt x="0" y="24705"/>
                </a:lnTo>
                <a:lnTo>
                  <a:pt x="1642" y="34321"/>
                </a:lnTo>
                <a:lnTo>
                  <a:pt x="6123" y="42174"/>
                </a:lnTo>
                <a:lnTo>
                  <a:pt x="12769" y="47469"/>
                </a:lnTo>
                <a:lnTo>
                  <a:pt x="20908" y="49411"/>
                </a:lnTo>
                <a:lnTo>
                  <a:pt x="29046" y="47469"/>
                </a:lnTo>
                <a:lnTo>
                  <a:pt x="35691" y="42174"/>
                </a:lnTo>
                <a:lnTo>
                  <a:pt x="40171" y="34321"/>
                </a:lnTo>
                <a:lnTo>
                  <a:pt x="41814" y="24705"/>
                </a:lnTo>
                <a:lnTo>
                  <a:pt x="40171" y="15088"/>
                </a:lnTo>
                <a:lnTo>
                  <a:pt x="35691" y="7236"/>
                </a:lnTo>
                <a:lnTo>
                  <a:pt x="29046" y="1941"/>
                </a:lnTo>
                <a:lnTo>
                  <a:pt x="20908" y="0"/>
                </a:lnTo>
                <a:close/>
              </a:path>
            </a:pathLst>
          </a:custGeom>
          <a:solidFill>
            <a:srgbClr val="33CC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1351500" y="4869512"/>
            <a:ext cx="21590" cy="264160"/>
          </a:xfrm>
          <a:custGeom>
            <a:avLst/>
            <a:gdLst/>
            <a:ahLst/>
            <a:cxnLst/>
            <a:rect l="l" t="t" r="r" b="b"/>
            <a:pathLst>
              <a:path w="21590" h="264160">
                <a:moveTo>
                  <a:pt x="0" y="264106"/>
                </a:moveTo>
                <a:lnTo>
                  <a:pt x="21038" y="264106"/>
                </a:lnTo>
                <a:lnTo>
                  <a:pt x="21038" y="0"/>
                </a:lnTo>
                <a:lnTo>
                  <a:pt x="0" y="0"/>
                </a:lnTo>
                <a:lnTo>
                  <a:pt x="0" y="264106"/>
                </a:lnTo>
                <a:close/>
              </a:path>
            </a:pathLst>
          </a:custGeom>
          <a:solidFill>
            <a:srgbClr val="29292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1346737" y="4864750"/>
            <a:ext cx="31115" cy="273685"/>
          </a:xfrm>
          <a:custGeom>
            <a:avLst/>
            <a:gdLst/>
            <a:ahLst/>
            <a:cxnLst/>
            <a:rect l="l" t="t" r="r" b="b"/>
            <a:pathLst>
              <a:path w="31115" h="273685">
                <a:moveTo>
                  <a:pt x="0" y="273631"/>
                </a:moveTo>
                <a:lnTo>
                  <a:pt x="30564" y="273631"/>
                </a:lnTo>
                <a:lnTo>
                  <a:pt x="30564" y="0"/>
                </a:lnTo>
                <a:lnTo>
                  <a:pt x="0" y="0"/>
                </a:lnTo>
                <a:lnTo>
                  <a:pt x="0" y="27363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10295473" y="5153661"/>
            <a:ext cx="15017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i="1" spc="-5">
                <a:solidFill>
                  <a:srgbClr val="000099"/>
                </a:solidFill>
                <a:latin typeface="Arial"/>
                <a:cs typeface="Arial"/>
              </a:rPr>
              <a:t>destination</a:t>
            </a:r>
            <a:endParaRPr sz="2400">
              <a:latin typeface="Arial"/>
              <a:cs typeface="Arial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9201911" y="838200"/>
            <a:ext cx="1850136" cy="409346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43" name="object 43"/>
          <p:cNvGraphicFramePr>
            <a:graphicFrameLocks noGrp="1"/>
          </p:cNvGraphicFramePr>
          <p:nvPr/>
        </p:nvGraphicFramePr>
        <p:xfrm>
          <a:off x="9293414" y="1006596"/>
          <a:ext cx="1649095" cy="387098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490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05499">
                <a:tc>
                  <a:txBody>
                    <a:bodyPr/>
                    <a:lstStyle/>
                    <a:p>
                      <a:pPr marL="26670" algn="ctr">
                        <a:lnSpc>
                          <a:spcPct val="100000"/>
                        </a:lnSpc>
                        <a:spcBef>
                          <a:spcPts val="1260"/>
                        </a:spcBef>
                      </a:pPr>
                      <a:r>
                        <a:rPr sz="2400" spc="-10">
                          <a:latin typeface="Calibri"/>
                          <a:cs typeface="Calibri"/>
                        </a:rPr>
                        <a:t>application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6002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6977">
                <a:tc>
                  <a:txBody>
                    <a:bodyPr/>
                    <a:lstStyle/>
                    <a:p>
                      <a:pPr marL="27305" algn="ctr">
                        <a:lnSpc>
                          <a:spcPct val="100000"/>
                        </a:lnSpc>
                        <a:spcBef>
                          <a:spcPts val="1130"/>
                        </a:spcBef>
                      </a:pPr>
                      <a:r>
                        <a:rPr sz="2400" spc="-10">
                          <a:latin typeface="Calibri"/>
                          <a:cs typeface="Calibri"/>
                        </a:rPr>
                        <a:t>transport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4351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7014">
                <a:tc>
                  <a:txBody>
                    <a:bodyPr/>
                    <a:lstStyle/>
                    <a:p>
                      <a:pPr marL="27305" algn="ctr">
                        <a:lnSpc>
                          <a:spcPct val="100000"/>
                        </a:lnSpc>
                        <a:spcBef>
                          <a:spcPts val="1050"/>
                        </a:spcBef>
                      </a:pPr>
                      <a:r>
                        <a:rPr sz="2400" spc="-10">
                          <a:latin typeface="Calibri"/>
                          <a:cs typeface="Calibri"/>
                        </a:rPr>
                        <a:t>network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3335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81989">
                <a:tc>
                  <a:txBody>
                    <a:bodyPr/>
                    <a:lstStyle/>
                    <a:p>
                      <a:pPr marL="27305" algn="ctr">
                        <a:lnSpc>
                          <a:spcPct val="100000"/>
                        </a:lnSpc>
                        <a:spcBef>
                          <a:spcPts val="1440"/>
                        </a:spcBef>
                      </a:pPr>
                      <a:r>
                        <a:rPr sz="2400" spc="-5">
                          <a:latin typeface="Calibri"/>
                          <a:cs typeface="Calibri"/>
                        </a:rPr>
                        <a:t>link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8288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49504">
                <a:tc>
                  <a:txBody>
                    <a:bodyPr/>
                    <a:lstStyle/>
                    <a:p>
                      <a:pPr marL="26670" algn="ctr">
                        <a:lnSpc>
                          <a:spcPct val="100000"/>
                        </a:lnSpc>
                        <a:spcBef>
                          <a:spcPts val="1495"/>
                        </a:spcBef>
                      </a:pPr>
                      <a:r>
                        <a:rPr sz="2400" spc="-15">
                          <a:latin typeface="Calibri"/>
                          <a:cs typeface="Calibri"/>
                        </a:rPr>
                        <a:t>physical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89865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4" name="object 44"/>
          <p:cNvSpPr/>
          <p:nvPr/>
        </p:nvSpPr>
        <p:spPr>
          <a:xfrm>
            <a:off x="4191000" y="2105378"/>
            <a:ext cx="281305" cy="320040"/>
          </a:xfrm>
          <a:custGeom>
            <a:avLst/>
            <a:gdLst/>
            <a:ahLst/>
            <a:cxnLst/>
            <a:rect l="l" t="t" r="r" b="b"/>
            <a:pathLst>
              <a:path w="281304" h="257175">
                <a:moveTo>
                  <a:pt x="0" y="0"/>
                </a:moveTo>
                <a:lnTo>
                  <a:pt x="280988" y="0"/>
                </a:lnTo>
                <a:lnTo>
                  <a:pt x="280988" y="257175"/>
                </a:lnTo>
                <a:lnTo>
                  <a:pt x="0" y="257175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00"/>
          </a:p>
        </p:txBody>
      </p:sp>
      <p:sp>
        <p:nvSpPr>
          <p:cNvPr id="45" name="object 45"/>
          <p:cNvSpPr txBox="1"/>
          <p:nvPr/>
        </p:nvSpPr>
        <p:spPr>
          <a:xfrm>
            <a:off x="4207668" y="2103748"/>
            <a:ext cx="247650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600">
                <a:latin typeface="Arial"/>
                <a:cs typeface="Arial"/>
              </a:rPr>
              <a:t>H</a:t>
            </a:r>
            <a:r>
              <a:rPr sz="1600" baseline="-13888">
                <a:latin typeface="Arial"/>
                <a:cs typeface="Arial"/>
              </a:rPr>
              <a:t>t</a:t>
            </a:r>
          </a:p>
        </p:txBody>
      </p:sp>
      <p:sp>
        <p:nvSpPr>
          <p:cNvPr id="46" name="object 46"/>
          <p:cNvSpPr/>
          <p:nvPr/>
        </p:nvSpPr>
        <p:spPr>
          <a:xfrm>
            <a:off x="4470401" y="2105377"/>
            <a:ext cx="495300" cy="320040"/>
          </a:xfrm>
          <a:custGeom>
            <a:avLst/>
            <a:gdLst/>
            <a:ahLst/>
            <a:cxnLst/>
            <a:rect l="l" t="t" r="r" b="b"/>
            <a:pathLst>
              <a:path w="495300" h="257175">
                <a:moveTo>
                  <a:pt x="0" y="0"/>
                </a:moveTo>
                <a:lnTo>
                  <a:pt x="495300" y="0"/>
                </a:lnTo>
                <a:lnTo>
                  <a:pt x="495300" y="257175"/>
                </a:lnTo>
                <a:lnTo>
                  <a:pt x="0" y="257175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00"/>
          </a:p>
        </p:txBody>
      </p:sp>
      <p:sp>
        <p:nvSpPr>
          <p:cNvPr id="47" name="object 47"/>
          <p:cNvSpPr txBox="1"/>
          <p:nvPr/>
        </p:nvSpPr>
        <p:spPr>
          <a:xfrm>
            <a:off x="4664868" y="2106797"/>
            <a:ext cx="281304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>
                <a:latin typeface="Arial"/>
                <a:cs typeface="Arial"/>
              </a:rPr>
              <a:t>M</a:t>
            </a:r>
            <a:r>
              <a:rPr lang="en-US" sz="1600" baseline="-25000">
                <a:latin typeface="Arial"/>
                <a:cs typeface="Arial"/>
              </a:rPr>
              <a:t>i</a:t>
            </a:r>
            <a:endParaRPr sz="1600">
              <a:latin typeface="Arial"/>
              <a:cs typeface="Arial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4760371" y="944030"/>
            <a:ext cx="495300" cy="338328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19050" rIns="0" bIns="0" rtlCol="0">
            <a:spAutoFit/>
          </a:bodyPr>
          <a:lstStyle/>
          <a:p>
            <a:pPr marL="207010">
              <a:lnSpc>
                <a:spcPct val="100000"/>
              </a:lnSpc>
              <a:spcBef>
                <a:spcPts val="150"/>
              </a:spcBef>
            </a:pPr>
            <a:r>
              <a:rPr sz="1600">
                <a:latin typeface="Arial"/>
                <a:cs typeface="Arial"/>
              </a:rPr>
              <a:t>M</a:t>
            </a:r>
          </a:p>
        </p:txBody>
      </p:sp>
      <p:graphicFrame>
        <p:nvGraphicFramePr>
          <p:cNvPr id="49" name="object 49"/>
          <p:cNvGraphicFramePr>
            <a:graphicFrameLocks noGrp="1"/>
          </p:cNvGraphicFramePr>
          <p:nvPr/>
        </p:nvGraphicFramePr>
        <p:xfrm>
          <a:off x="4379106" y="2864078"/>
          <a:ext cx="1028479" cy="26922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94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52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38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69226">
                <a:tc>
                  <a:txBody>
                    <a:bodyPr/>
                    <a:lstStyle/>
                    <a:p>
                      <a:pPr marL="40640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sz="1600">
                          <a:latin typeface="Arial"/>
                          <a:cs typeface="Arial"/>
                        </a:rPr>
                        <a:t>H</a:t>
                      </a:r>
                      <a:r>
                        <a:rPr sz="1600" baseline="-13888">
                          <a:latin typeface="Arial"/>
                          <a:cs typeface="Arial"/>
                        </a:rPr>
                        <a:t>n</a:t>
                      </a:r>
                    </a:p>
                  </a:txBody>
                  <a:tcPr marL="0" marR="0" marT="57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7465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1600">
                          <a:latin typeface="Arial"/>
                          <a:cs typeface="Arial"/>
                        </a:rPr>
                        <a:t>H</a:t>
                      </a:r>
                      <a:r>
                        <a:rPr sz="1600" baseline="-13888">
                          <a:latin typeface="Arial"/>
                          <a:cs typeface="Arial"/>
                        </a:rPr>
                        <a:t>t</a:t>
                      </a:r>
                    </a:p>
                  </a:txBody>
                  <a:tcPr marL="0" marR="0" marT="82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00">
                        <a:lnSpc>
                          <a:spcPct val="100000"/>
                        </a:lnSpc>
                        <a:spcBef>
                          <a:spcPts val="114"/>
                        </a:spcBef>
                      </a:pPr>
                      <a:r>
                        <a:rPr sz="1600">
                          <a:latin typeface="Arial"/>
                          <a:cs typeface="Arial"/>
                        </a:rPr>
                        <a:t>M</a:t>
                      </a:r>
                      <a:r>
                        <a:rPr lang="en-US" sz="1600" baseline="-25000">
                          <a:latin typeface="Arial"/>
                          <a:cs typeface="Arial"/>
                        </a:rPr>
                        <a:t>i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1460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0" name="object 50"/>
          <p:cNvSpPr/>
          <p:nvPr/>
        </p:nvSpPr>
        <p:spPr>
          <a:xfrm>
            <a:off x="7619977" y="901859"/>
            <a:ext cx="1278255" cy="3812540"/>
          </a:xfrm>
          <a:custGeom>
            <a:avLst/>
            <a:gdLst/>
            <a:ahLst/>
            <a:cxnLst/>
            <a:rect l="l" t="t" r="r" b="b"/>
            <a:pathLst>
              <a:path w="1278254" h="3812540">
                <a:moveTo>
                  <a:pt x="1184742" y="3174644"/>
                </a:moveTo>
                <a:lnTo>
                  <a:pt x="0" y="3772670"/>
                </a:lnTo>
                <a:lnTo>
                  <a:pt x="20030" y="3812352"/>
                </a:lnTo>
                <a:lnTo>
                  <a:pt x="1229156" y="3202016"/>
                </a:lnTo>
                <a:lnTo>
                  <a:pt x="1229174" y="3188301"/>
                </a:lnTo>
                <a:lnTo>
                  <a:pt x="1184724" y="3188301"/>
                </a:lnTo>
                <a:lnTo>
                  <a:pt x="1184742" y="3174644"/>
                </a:lnTo>
                <a:close/>
              </a:path>
              <a:path w="1278254" h="3812540">
                <a:moveTo>
                  <a:pt x="1196934" y="3168489"/>
                </a:moveTo>
                <a:lnTo>
                  <a:pt x="1184742" y="3174644"/>
                </a:lnTo>
                <a:lnTo>
                  <a:pt x="1184724" y="3188301"/>
                </a:lnTo>
                <a:lnTo>
                  <a:pt x="1196934" y="3168489"/>
                </a:lnTo>
                <a:close/>
              </a:path>
              <a:path w="1278254" h="3812540">
                <a:moveTo>
                  <a:pt x="1229200" y="3168489"/>
                </a:moveTo>
                <a:lnTo>
                  <a:pt x="1196934" y="3168489"/>
                </a:lnTo>
                <a:lnTo>
                  <a:pt x="1184724" y="3188301"/>
                </a:lnTo>
                <a:lnTo>
                  <a:pt x="1229174" y="3188301"/>
                </a:lnTo>
                <a:lnTo>
                  <a:pt x="1229200" y="3168489"/>
                </a:lnTo>
                <a:close/>
              </a:path>
              <a:path w="1278254" h="3812540">
                <a:moveTo>
                  <a:pt x="1188736" y="88871"/>
                </a:moveTo>
                <a:lnTo>
                  <a:pt x="1184742" y="3174644"/>
                </a:lnTo>
                <a:lnTo>
                  <a:pt x="1196934" y="3168489"/>
                </a:lnTo>
                <a:lnTo>
                  <a:pt x="1229200" y="3168489"/>
                </a:lnTo>
                <a:lnTo>
                  <a:pt x="1233186" y="88928"/>
                </a:lnTo>
                <a:lnTo>
                  <a:pt x="1188736" y="88871"/>
                </a:lnTo>
                <a:close/>
              </a:path>
              <a:path w="1278254" h="3812540">
                <a:moveTo>
                  <a:pt x="1260924" y="66641"/>
                </a:moveTo>
                <a:lnTo>
                  <a:pt x="1188765" y="66641"/>
                </a:lnTo>
                <a:lnTo>
                  <a:pt x="1233215" y="66699"/>
                </a:lnTo>
                <a:lnTo>
                  <a:pt x="1233186" y="88928"/>
                </a:lnTo>
                <a:lnTo>
                  <a:pt x="1277637" y="88986"/>
                </a:lnTo>
                <a:lnTo>
                  <a:pt x="1260924" y="66641"/>
                </a:lnTo>
                <a:close/>
              </a:path>
              <a:path w="1278254" h="3812540">
                <a:moveTo>
                  <a:pt x="1188765" y="66641"/>
                </a:moveTo>
                <a:lnTo>
                  <a:pt x="1188736" y="88871"/>
                </a:lnTo>
                <a:lnTo>
                  <a:pt x="1233186" y="88928"/>
                </a:lnTo>
                <a:lnTo>
                  <a:pt x="1233215" y="66699"/>
                </a:lnTo>
                <a:lnTo>
                  <a:pt x="1188765" y="66641"/>
                </a:lnTo>
                <a:close/>
              </a:path>
              <a:path w="1278254" h="3812540">
                <a:moveTo>
                  <a:pt x="1211077" y="0"/>
                </a:moveTo>
                <a:lnTo>
                  <a:pt x="1144287" y="88813"/>
                </a:lnTo>
                <a:lnTo>
                  <a:pt x="1188736" y="88871"/>
                </a:lnTo>
                <a:lnTo>
                  <a:pt x="1188765" y="66641"/>
                </a:lnTo>
                <a:lnTo>
                  <a:pt x="1260924" y="66641"/>
                </a:lnTo>
                <a:lnTo>
                  <a:pt x="1211077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7953622" y="3515768"/>
            <a:ext cx="1210945" cy="389890"/>
          </a:xfrm>
          <a:custGeom>
            <a:avLst/>
            <a:gdLst/>
            <a:ahLst/>
            <a:cxnLst/>
            <a:rect l="l" t="t" r="r" b="b"/>
            <a:pathLst>
              <a:path w="1210945" h="389889">
                <a:moveTo>
                  <a:pt x="0" y="0"/>
                </a:moveTo>
                <a:lnTo>
                  <a:pt x="1210364" y="0"/>
                </a:lnTo>
                <a:lnTo>
                  <a:pt x="1210364" y="389743"/>
                </a:lnTo>
                <a:lnTo>
                  <a:pt x="0" y="389743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7693324" y="3561143"/>
            <a:ext cx="1381125" cy="257175"/>
          </a:xfrm>
          <a:custGeom>
            <a:avLst/>
            <a:gdLst/>
            <a:ahLst/>
            <a:cxnLst/>
            <a:rect l="l" t="t" r="r" b="b"/>
            <a:pathLst>
              <a:path w="1381125" h="257175">
                <a:moveTo>
                  <a:pt x="0" y="0"/>
                </a:moveTo>
                <a:lnTo>
                  <a:pt x="1381126" y="0"/>
                </a:lnTo>
                <a:lnTo>
                  <a:pt x="1381126" y="257174"/>
                </a:lnTo>
                <a:lnTo>
                  <a:pt x="0" y="25717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53" name="object 53"/>
          <p:cNvGraphicFramePr>
            <a:graphicFrameLocks noGrp="1"/>
          </p:cNvGraphicFramePr>
          <p:nvPr/>
        </p:nvGraphicFramePr>
        <p:xfrm>
          <a:off x="7688562" y="3613530"/>
          <a:ext cx="1249693" cy="2571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14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01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39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4414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57175">
                <a:tc>
                  <a:txBody>
                    <a:bodyPr/>
                    <a:lstStyle/>
                    <a:p>
                      <a:pPr marL="86995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1400" baseline="-25000">
                          <a:latin typeface="Arial"/>
                          <a:cs typeface="Arial"/>
                        </a:rPr>
                        <a:t>H</a:t>
                      </a:r>
                      <a:r>
                        <a:rPr sz="1800" baseline="-25000">
                          <a:latin typeface="Arial"/>
                          <a:cs typeface="Arial"/>
                        </a:rPr>
                        <a:t>l</a:t>
                      </a:r>
                    </a:p>
                  </a:txBody>
                  <a:tcPr marL="0" marR="0" marT="127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5565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400" baseline="-25000">
                          <a:latin typeface="Arial"/>
                          <a:cs typeface="Arial"/>
                        </a:rPr>
                        <a:t>H</a:t>
                      </a:r>
                      <a:r>
                        <a:rPr sz="1800" baseline="-25000">
                          <a:latin typeface="Arial"/>
                          <a:cs typeface="Arial"/>
                        </a:rPr>
                        <a:t>n</a:t>
                      </a:r>
                    </a:p>
                  </a:txBody>
                  <a:tcPr marL="0" marR="0" marT="38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7465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1400" baseline="-25000">
                          <a:latin typeface="Arial"/>
                          <a:cs typeface="Arial"/>
                        </a:rPr>
                        <a:t>H</a:t>
                      </a:r>
                      <a:r>
                        <a:rPr sz="1800" baseline="-25000">
                          <a:latin typeface="Arial"/>
                          <a:cs typeface="Arial"/>
                        </a:rPr>
                        <a:t>t</a:t>
                      </a:r>
                    </a:p>
                  </a:txBody>
                  <a:tcPr marL="0" marR="0" marT="69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00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sz="1400" baseline="-25000">
                          <a:latin typeface="Arial"/>
                          <a:cs typeface="Arial"/>
                        </a:rPr>
                        <a:t>M</a:t>
                      </a:r>
                      <a:r>
                        <a:rPr lang="en-US" sz="1400" baseline="-25000">
                          <a:latin typeface="Arial"/>
                          <a:cs typeface="Arial"/>
                        </a:rPr>
                        <a:t>i</a:t>
                      </a:r>
                      <a:endParaRPr sz="1400" baseline="-25000">
                        <a:latin typeface="Arial"/>
                        <a:cs typeface="Arial"/>
                      </a:endParaRPr>
                    </a:p>
                  </a:txBody>
                  <a:tcPr marL="0" marR="0" marT="158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4" name="object 54"/>
          <p:cNvSpPr/>
          <p:nvPr/>
        </p:nvSpPr>
        <p:spPr>
          <a:xfrm>
            <a:off x="8015520" y="2815184"/>
            <a:ext cx="1057275" cy="257175"/>
          </a:xfrm>
          <a:custGeom>
            <a:avLst/>
            <a:gdLst/>
            <a:ahLst/>
            <a:cxnLst/>
            <a:rect l="l" t="t" r="r" b="b"/>
            <a:pathLst>
              <a:path w="1057275" h="257175">
                <a:moveTo>
                  <a:pt x="0" y="0"/>
                </a:moveTo>
                <a:lnTo>
                  <a:pt x="1057275" y="0"/>
                </a:lnTo>
                <a:lnTo>
                  <a:pt x="1057275" y="257175"/>
                </a:lnTo>
                <a:lnTo>
                  <a:pt x="0" y="25717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8015520" y="2815184"/>
            <a:ext cx="1057275" cy="257175"/>
          </a:xfrm>
          <a:custGeom>
            <a:avLst/>
            <a:gdLst/>
            <a:ahLst/>
            <a:cxnLst/>
            <a:rect l="l" t="t" r="r" b="b"/>
            <a:pathLst>
              <a:path w="1057275" h="257175">
                <a:moveTo>
                  <a:pt x="0" y="0"/>
                </a:moveTo>
                <a:lnTo>
                  <a:pt x="1057276" y="0"/>
                </a:lnTo>
                <a:lnTo>
                  <a:pt x="1057276" y="257175"/>
                </a:lnTo>
                <a:lnTo>
                  <a:pt x="0" y="257175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 txBox="1"/>
          <p:nvPr/>
        </p:nvSpPr>
        <p:spPr>
          <a:xfrm>
            <a:off x="8760058" y="2817877"/>
            <a:ext cx="25943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>
                <a:latin typeface="Arial"/>
                <a:cs typeface="Arial"/>
              </a:rPr>
              <a:t>M</a:t>
            </a:r>
            <a:r>
              <a:rPr lang="en-US" sz="1400" baseline="-25000">
                <a:latin typeface="Arial"/>
                <a:cs typeface="Arial"/>
              </a:rPr>
              <a:t>i</a:t>
            </a:r>
            <a:endParaRPr sz="1400">
              <a:latin typeface="Arial"/>
              <a:cs typeface="Arial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8018390" y="2808733"/>
            <a:ext cx="53022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400">
                <a:latin typeface="Arial"/>
                <a:cs typeface="Arial"/>
              </a:rPr>
              <a:t>H</a:t>
            </a:r>
            <a:r>
              <a:rPr sz="1800" baseline="-13888">
                <a:latin typeface="Arial"/>
                <a:cs typeface="Arial"/>
              </a:rPr>
              <a:t>n</a:t>
            </a:r>
            <a:r>
              <a:rPr sz="1800" spc="217" baseline="-13888">
                <a:latin typeface="Arial"/>
                <a:cs typeface="Arial"/>
              </a:rPr>
              <a:t> </a:t>
            </a:r>
            <a:r>
              <a:rPr sz="1400">
                <a:latin typeface="Arial"/>
                <a:cs typeface="Arial"/>
              </a:rPr>
              <a:t>H</a:t>
            </a:r>
            <a:r>
              <a:rPr sz="1800" baseline="-13888">
                <a:latin typeface="Arial"/>
                <a:cs typeface="Arial"/>
              </a:rPr>
              <a:t>t</a:t>
            </a:r>
          </a:p>
        </p:txBody>
      </p:sp>
      <p:sp>
        <p:nvSpPr>
          <p:cNvPr id="58" name="object 58"/>
          <p:cNvSpPr/>
          <p:nvPr/>
        </p:nvSpPr>
        <p:spPr>
          <a:xfrm>
            <a:off x="8581862" y="2815184"/>
            <a:ext cx="0" cy="257175"/>
          </a:xfrm>
          <a:custGeom>
            <a:avLst/>
            <a:gdLst/>
            <a:ahLst/>
            <a:cxnLst/>
            <a:rect l="l" t="t" r="r" b="b"/>
            <a:pathLst>
              <a:path h="257175">
                <a:moveTo>
                  <a:pt x="0" y="0"/>
                </a:moveTo>
                <a:lnTo>
                  <a:pt x="1" y="257175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8301362" y="2813472"/>
            <a:ext cx="0" cy="257175"/>
          </a:xfrm>
          <a:custGeom>
            <a:avLst/>
            <a:gdLst/>
            <a:ahLst/>
            <a:cxnLst/>
            <a:rect l="l" t="t" r="r" b="b"/>
            <a:pathLst>
              <a:path h="257175">
                <a:moveTo>
                  <a:pt x="0" y="0"/>
                </a:moveTo>
                <a:lnTo>
                  <a:pt x="1" y="257175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8265786" y="2105379"/>
            <a:ext cx="281305" cy="257175"/>
          </a:xfrm>
          <a:custGeom>
            <a:avLst/>
            <a:gdLst/>
            <a:ahLst/>
            <a:cxnLst/>
            <a:rect l="l" t="t" r="r" b="b"/>
            <a:pathLst>
              <a:path w="281304" h="257175">
                <a:moveTo>
                  <a:pt x="0" y="0"/>
                </a:moveTo>
                <a:lnTo>
                  <a:pt x="280988" y="0"/>
                </a:lnTo>
                <a:lnTo>
                  <a:pt x="280988" y="257175"/>
                </a:lnTo>
                <a:lnTo>
                  <a:pt x="0" y="25717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8265786" y="2105379"/>
            <a:ext cx="281305" cy="257175"/>
          </a:xfrm>
          <a:custGeom>
            <a:avLst/>
            <a:gdLst/>
            <a:ahLst/>
            <a:cxnLst/>
            <a:rect l="l" t="t" r="r" b="b"/>
            <a:pathLst>
              <a:path w="281304" h="257175">
                <a:moveTo>
                  <a:pt x="0" y="0"/>
                </a:moveTo>
                <a:lnTo>
                  <a:pt x="280988" y="0"/>
                </a:lnTo>
                <a:lnTo>
                  <a:pt x="280988" y="257175"/>
                </a:lnTo>
                <a:lnTo>
                  <a:pt x="0" y="257175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8545187" y="2105377"/>
            <a:ext cx="495300" cy="257175"/>
          </a:xfrm>
          <a:custGeom>
            <a:avLst/>
            <a:gdLst/>
            <a:ahLst/>
            <a:cxnLst/>
            <a:rect l="l" t="t" r="r" b="b"/>
            <a:pathLst>
              <a:path w="495300" h="257175">
                <a:moveTo>
                  <a:pt x="0" y="0"/>
                </a:moveTo>
                <a:lnTo>
                  <a:pt x="495300" y="0"/>
                </a:lnTo>
                <a:lnTo>
                  <a:pt x="495300" y="257175"/>
                </a:lnTo>
                <a:lnTo>
                  <a:pt x="0" y="25717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8545187" y="2105377"/>
            <a:ext cx="495300" cy="257175"/>
          </a:xfrm>
          <a:custGeom>
            <a:avLst/>
            <a:gdLst/>
            <a:ahLst/>
            <a:cxnLst/>
            <a:rect l="l" t="t" r="r" b="b"/>
            <a:pathLst>
              <a:path w="495300" h="257175">
                <a:moveTo>
                  <a:pt x="0" y="0"/>
                </a:moveTo>
                <a:lnTo>
                  <a:pt x="495300" y="0"/>
                </a:lnTo>
                <a:lnTo>
                  <a:pt x="495300" y="257175"/>
                </a:lnTo>
                <a:lnTo>
                  <a:pt x="0" y="257175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 txBox="1"/>
          <p:nvPr/>
        </p:nvSpPr>
        <p:spPr>
          <a:xfrm>
            <a:off x="8269754" y="2107692"/>
            <a:ext cx="66929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100"/>
              </a:spcBef>
              <a:tabLst>
                <a:tab pos="481965" algn="l"/>
              </a:tabLst>
            </a:pPr>
            <a:r>
              <a:rPr sz="1400">
                <a:latin typeface="Arial"/>
                <a:cs typeface="Arial"/>
              </a:rPr>
              <a:t>H</a:t>
            </a:r>
            <a:r>
              <a:rPr sz="1800" baseline="-13888">
                <a:latin typeface="Arial"/>
                <a:cs typeface="Arial"/>
              </a:rPr>
              <a:t>t	</a:t>
            </a:r>
            <a:r>
              <a:rPr sz="1400">
                <a:latin typeface="Arial"/>
                <a:cs typeface="Arial"/>
              </a:rPr>
              <a:t>M</a:t>
            </a:r>
            <a:r>
              <a:rPr lang="en-US" sz="1400" baseline="-25000">
                <a:latin typeface="Arial"/>
                <a:cs typeface="Arial"/>
              </a:rPr>
              <a:t>i</a:t>
            </a:r>
            <a:endParaRPr sz="1400">
              <a:latin typeface="Arial"/>
              <a:cs typeface="Arial"/>
            </a:endParaRPr>
          </a:p>
        </p:txBody>
      </p:sp>
      <p:sp>
        <p:nvSpPr>
          <p:cNvPr id="65" name="object 65"/>
          <p:cNvSpPr/>
          <p:nvPr/>
        </p:nvSpPr>
        <p:spPr>
          <a:xfrm>
            <a:off x="8524188" y="1323253"/>
            <a:ext cx="495300" cy="257175"/>
          </a:xfrm>
          <a:custGeom>
            <a:avLst/>
            <a:gdLst/>
            <a:ahLst/>
            <a:cxnLst/>
            <a:rect l="l" t="t" r="r" b="b"/>
            <a:pathLst>
              <a:path w="495300" h="257175">
                <a:moveTo>
                  <a:pt x="0" y="0"/>
                </a:moveTo>
                <a:lnTo>
                  <a:pt x="495300" y="0"/>
                </a:lnTo>
                <a:lnTo>
                  <a:pt x="495300" y="257175"/>
                </a:lnTo>
                <a:lnTo>
                  <a:pt x="0" y="25717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3558968" y="4074271"/>
            <a:ext cx="4149090" cy="686435"/>
          </a:xfrm>
          <a:custGeom>
            <a:avLst/>
            <a:gdLst/>
            <a:ahLst/>
            <a:cxnLst/>
            <a:rect l="l" t="t" r="r" b="b"/>
            <a:pathLst>
              <a:path w="4149090" h="686435">
                <a:moveTo>
                  <a:pt x="4015428" y="552704"/>
                </a:moveTo>
                <a:lnTo>
                  <a:pt x="4015226" y="597153"/>
                </a:lnTo>
                <a:lnTo>
                  <a:pt x="4037450" y="597254"/>
                </a:lnTo>
                <a:lnTo>
                  <a:pt x="4037248" y="641703"/>
                </a:lnTo>
                <a:lnTo>
                  <a:pt x="4015024" y="641703"/>
                </a:lnTo>
                <a:lnTo>
                  <a:pt x="4014823" y="686052"/>
                </a:lnTo>
                <a:lnTo>
                  <a:pt x="4104538" y="641703"/>
                </a:lnTo>
                <a:lnTo>
                  <a:pt x="4037248" y="641703"/>
                </a:lnTo>
                <a:lnTo>
                  <a:pt x="4104742" y="641602"/>
                </a:lnTo>
                <a:lnTo>
                  <a:pt x="4148475" y="619983"/>
                </a:lnTo>
                <a:lnTo>
                  <a:pt x="4015428" y="552704"/>
                </a:lnTo>
                <a:close/>
              </a:path>
              <a:path w="4149090" h="686435">
                <a:moveTo>
                  <a:pt x="4015226" y="597153"/>
                </a:moveTo>
                <a:lnTo>
                  <a:pt x="4015024" y="641602"/>
                </a:lnTo>
                <a:lnTo>
                  <a:pt x="4037248" y="641703"/>
                </a:lnTo>
                <a:lnTo>
                  <a:pt x="4037450" y="597254"/>
                </a:lnTo>
                <a:lnTo>
                  <a:pt x="4015226" y="597153"/>
                </a:lnTo>
                <a:close/>
              </a:path>
              <a:path w="4149090" h="686435">
                <a:moveTo>
                  <a:pt x="23262" y="0"/>
                </a:moveTo>
                <a:lnTo>
                  <a:pt x="0" y="37876"/>
                </a:lnTo>
                <a:lnTo>
                  <a:pt x="958571" y="626601"/>
                </a:lnTo>
                <a:lnTo>
                  <a:pt x="962560" y="627738"/>
                </a:lnTo>
                <a:lnTo>
                  <a:pt x="4015024" y="641602"/>
                </a:lnTo>
                <a:lnTo>
                  <a:pt x="4015226" y="597153"/>
                </a:lnTo>
                <a:lnTo>
                  <a:pt x="978364" y="586593"/>
                </a:lnTo>
                <a:lnTo>
                  <a:pt x="966834" y="583307"/>
                </a:lnTo>
                <a:lnTo>
                  <a:pt x="973013" y="583307"/>
                </a:lnTo>
                <a:lnTo>
                  <a:pt x="23262" y="0"/>
                </a:lnTo>
                <a:close/>
              </a:path>
              <a:path w="4149090" h="686435">
                <a:moveTo>
                  <a:pt x="966834" y="583307"/>
                </a:moveTo>
                <a:lnTo>
                  <a:pt x="978364" y="586593"/>
                </a:lnTo>
                <a:lnTo>
                  <a:pt x="973059" y="583335"/>
                </a:lnTo>
                <a:lnTo>
                  <a:pt x="966834" y="583307"/>
                </a:lnTo>
                <a:close/>
              </a:path>
              <a:path w="4149090" h="686435">
                <a:moveTo>
                  <a:pt x="973059" y="583335"/>
                </a:moveTo>
                <a:lnTo>
                  <a:pt x="978364" y="586593"/>
                </a:lnTo>
                <a:lnTo>
                  <a:pt x="1690450" y="586593"/>
                </a:lnTo>
                <a:lnTo>
                  <a:pt x="973059" y="583335"/>
                </a:lnTo>
                <a:close/>
              </a:path>
              <a:path w="4149090" h="686435">
                <a:moveTo>
                  <a:pt x="973013" y="583307"/>
                </a:moveTo>
                <a:lnTo>
                  <a:pt x="966834" y="583307"/>
                </a:lnTo>
                <a:lnTo>
                  <a:pt x="973059" y="583335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 txBox="1"/>
          <p:nvPr/>
        </p:nvSpPr>
        <p:spPr>
          <a:xfrm>
            <a:off x="3264961" y="1280708"/>
            <a:ext cx="8293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>
                <a:latin typeface="Calibri"/>
                <a:cs typeface="Calibri"/>
              </a:rPr>
              <a:t>m</a:t>
            </a:r>
            <a:r>
              <a:rPr sz="1800">
                <a:latin typeface="Calibri"/>
                <a:cs typeface="Calibri"/>
              </a:rPr>
              <a:t>e</a:t>
            </a:r>
            <a:r>
              <a:rPr sz="1800" spc="-5">
                <a:latin typeface="Calibri"/>
                <a:cs typeface="Calibri"/>
              </a:rPr>
              <a:t>ss</a:t>
            </a:r>
            <a:r>
              <a:rPr sz="1800">
                <a:latin typeface="Calibri"/>
                <a:cs typeface="Calibri"/>
              </a:rPr>
              <a:t>a</a:t>
            </a:r>
            <a:r>
              <a:rPr sz="1800" spc="-15">
                <a:latin typeface="Calibri"/>
                <a:cs typeface="Calibri"/>
              </a:rPr>
              <a:t>g</a:t>
            </a:r>
            <a:r>
              <a:rPr sz="1800">
                <a:latin typeface="Calibri"/>
                <a:cs typeface="Calibri"/>
              </a:rPr>
              <a:t>e</a:t>
            </a:r>
          </a:p>
        </p:txBody>
      </p:sp>
      <p:sp>
        <p:nvSpPr>
          <p:cNvPr id="69" name="object 69"/>
          <p:cNvSpPr txBox="1"/>
          <p:nvPr/>
        </p:nvSpPr>
        <p:spPr>
          <a:xfrm>
            <a:off x="3270839" y="2062988"/>
            <a:ext cx="8286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>
                <a:latin typeface="Calibri"/>
                <a:cs typeface="Calibri"/>
              </a:rPr>
              <a:t>s</a:t>
            </a:r>
            <a:r>
              <a:rPr sz="1800">
                <a:latin typeface="Calibri"/>
                <a:cs typeface="Calibri"/>
              </a:rPr>
              <a:t>egme</a:t>
            </a:r>
            <a:r>
              <a:rPr sz="1800" spc="-15">
                <a:latin typeface="Calibri"/>
                <a:cs typeface="Calibri"/>
              </a:rPr>
              <a:t>n</a:t>
            </a:r>
            <a:r>
              <a:rPr sz="1800">
                <a:latin typeface="Calibri"/>
                <a:cs typeface="Calibri"/>
              </a:rPr>
              <a:t>t</a:t>
            </a:r>
          </a:p>
        </p:txBody>
      </p:sp>
      <p:sp>
        <p:nvSpPr>
          <p:cNvPr id="70" name="object 70"/>
          <p:cNvSpPr txBox="1"/>
          <p:nvPr/>
        </p:nvSpPr>
        <p:spPr>
          <a:xfrm>
            <a:off x="3265271" y="2831847"/>
            <a:ext cx="911225" cy="1076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>
                <a:latin typeface="Calibri"/>
                <a:cs typeface="Calibri"/>
              </a:rPr>
              <a:t>datagram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3200">
              <a:latin typeface="Calibri"/>
              <a:cs typeface="Calibri"/>
            </a:endParaRPr>
          </a:p>
          <a:p>
            <a:pPr marL="14604">
              <a:lnSpc>
                <a:spcPct val="100000"/>
              </a:lnSpc>
            </a:pPr>
            <a:r>
              <a:rPr sz="1800" spc="-10">
                <a:latin typeface="Calibri"/>
                <a:cs typeface="Calibri"/>
              </a:rPr>
              <a:t>frame</a:t>
            </a:r>
            <a:endParaRPr sz="1800">
              <a:latin typeface="Calibri"/>
              <a:cs typeface="Calibri"/>
            </a:endParaRPr>
          </a:p>
        </p:txBody>
      </p:sp>
      <p:graphicFrame>
        <p:nvGraphicFramePr>
          <p:cNvPr id="71" name="object 71"/>
          <p:cNvGraphicFramePr>
            <a:graphicFrameLocks noGrp="1"/>
          </p:cNvGraphicFramePr>
          <p:nvPr/>
        </p:nvGraphicFramePr>
        <p:xfrm>
          <a:off x="4140748" y="3647002"/>
          <a:ext cx="1346199" cy="2571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36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22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00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9021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57175">
                <a:tc>
                  <a:txBody>
                    <a:bodyPr/>
                    <a:lstStyle/>
                    <a:p>
                      <a:pPr marL="71755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1400">
                          <a:latin typeface="Arial"/>
                          <a:cs typeface="Arial"/>
                        </a:rPr>
                        <a:t>H</a:t>
                      </a:r>
                      <a:r>
                        <a:rPr sz="1800" baseline="-13888">
                          <a:latin typeface="Arial"/>
                          <a:cs typeface="Arial"/>
                        </a:rPr>
                        <a:t>l</a:t>
                      </a:r>
                    </a:p>
                  </a:txBody>
                  <a:tcPr marL="0" marR="0" marT="952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7150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400">
                          <a:latin typeface="Arial"/>
                          <a:cs typeface="Arial"/>
                        </a:rPr>
                        <a:t>H</a:t>
                      </a:r>
                      <a:r>
                        <a:rPr sz="1800" baseline="-13888">
                          <a:latin typeface="Arial"/>
                          <a:cs typeface="Arial"/>
                        </a:rPr>
                        <a:t>n</a:t>
                      </a:r>
                    </a:p>
                  </a:txBody>
                  <a:tcPr marL="0" marR="0" marT="38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7465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400">
                          <a:latin typeface="Arial"/>
                          <a:cs typeface="Arial"/>
                        </a:rPr>
                        <a:t>H</a:t>
                      </a:r>
                      <a:r>
                        <a:rPr sz="1800" baseline="-13888">
                          <a:latin typeface="Arial"/>
                          <a:cs typeface="Arial"/>
                        </a:rPr>
                        <a:t>t</a:t>
                      </a:r>
                    </a:p>
                  </a:txBody>
                  <a:tcPr marL="0" marR="0" marT="63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00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sz="1400">
                          <a:latin typeface="Arial"/>
                          <a:cs typeface="Arial"/>
                        </a:rPr>
                        <a:t>M</a:t>
                      </a:r>
                      <a:r>
                        <a:rPr lang="en-US" sz="1400" baseline="-25000">
                          <a:latin typeface="Arial"/>
                          <a:cs typeface="Arial"/>
                        </a:rPr>
                        <a:t>i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158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3" name="object 45">
            <a:extLst>
              <a:ext uri="{FF2B5EF4-FFF2-40B4-BE49-F238E27FC236}">
                <a16:creationId xmlns:a16="http://schemas.microsoft.com/office/drawing/2014/main" id="{5FED6EE7-80D8-4880-B990-837841CAD8BB}"/>
              </a:ext>
            </a:extLst>
          </p:cNvPr>
          <p:cNvSpPr txBox="1"/>
          <p:nvPr/>
        </p:nvSpPr>
        <p:spPr>
          <a:xfrm>
            <a:off x="4343400" y="941833"/>
            <a:ext cx="416971" cy="338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600">
                <a:latin typeface="Arial"/>
                <a:cs typeface="Arial"/>
              </a:rPr>
              <a:t>H</a:t>
            </a:r>
            <a:r>
              <a:rPr lang="en-US" sz="1600" baseline="-13888">
                <a:latin typeface="Arial"/>
                <a:cs typeface="Arial"/>
              </a:rPr>
              <a:t>a</a:t>
            </a:r>
            <a:endParaRPr sz="1600" baseline="-13888">
              <a:latin typeface="Arial"/>
              <a:cs typeface="Arial"/>
            </a:endParaRPr>
          </a:p>
        </p:txBody>
      </p:sp>
      <p:graphicFrame>
        <p:nvGraphicFramePr>
          <p:cNvPr id="75" name="Table 74">
            <a:extLst>
              <a:ext uri="{FF2B5EF4-FFF2-40B4-BE49-F238E27FC236}">
                <a16:creationId xmlns:a16="http://schemas.microsoft.com/office/drawing/2014/main" id="{1D88DEE1-5B15-4F9E-9889-9D929B8CF064}"/>
              </a:ext>
            </a:extLst>
          </p:cNvPr>
          <p:cNvGraphicFramePr>
            <a:graphicFrameLocks noGrp="1"/>
          </p:cNvGraphicFramePr>
          <p:nvPr/>
        </p:nvGraphicFramePr>
        <p:xfrm>
          <a:off x="4126030" y="1528673"/>
          <a:ext cx="195506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8767">
                  <a:extLst>
                    <a:ext uri="{9D8B030D-6E8A-4147-A177-3AD203B41FA5}">
                      <a16:colId xmlns:a16="http://schemas.microsoft.com/office/drawing/2014/main" val="1487237252"/>
                    </a:ext>
                  </a:extLst>
                </a:gridCol>
                <a:gridCol w="488767">
                  <a:extLst>
                    <a:ext uri="{9D8B030D-6E8A-4147-A177-3AD203B41FA5}">
                      <a16:colId xmlns:a16="http://schemas.microsoft.com/office/drawing/2014/main" val="2434498938"/>
                    </a:ext>
                  </a:extLst>
                </a:gridCol>
                <a:gridCol w="488767">
                  <a:extLst>
                    <a:ext uri="{9D8B030D-6E8A-4147-A177-3AD203B41FA5}">
                      <a16:colId xmlns:a16="http://schemas.microsoft.com/office/drawing/2014/main" val="778089212"/>
                    </a:ext>
                  </a:extLst>
                </a:gridCol>
                <a:gridCol w="488767">
                  <a:extLst>
                    <a:ext uri="{9D8B030D-6E8A-4147-A177-3AD203B41FA5}">
                      <a16:colId xmlns:a16="http://schemas.microsoft.com/office/drawing/2014/main" val="18186715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700" b="0">
                          <a:solidFill>
                            <a:schemeClr val="tx1"/>
                          </a:solidFill>
                        </a:rPr>
                        <a:t>M</a:t>
                      </a:r>
                      <a:r>
                        <a:rPr lang="en-US" sz="1700" b="0" baseline="-2500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17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700" b="0">
                          <a:solidFill>
                            <a:schemeClr val="tx1"/>
                          </a:solidFill>
                        </a:rPr>
                        <a:t>M</a:t>
                      </a:r>
                      <a:r>
                        <a:rPr lang="en-US" sz="1700" b="0" baseline="-2500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sz="17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>
                          <a:solidFill>
                            <a:schemeClr val="tx1"/>
                          </a:solidFill>
                        </a:rPr>
                        <a:t>M</a:t>
                      </a:r>
                      <a:r>
                        <a:rPr lang="en-US" sz="1700" b="0" baseline="-25000">
                          <a:solidFill>
                            <a:schemeClr val="tx1"/>
                          </a:solidFill>
                        </a:rPr>
                        <a:t>n</a:t>
                      </a:r>
                      <a:endParaRPr lang="en-US" sz="17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9168488"/>
                  </a:ext>
                </a:extLst>
              </a:tr>
            </a:tbl>
          </a:graphicData>
        </a:graphic>
      </p:graphicFrame>
      <p:graphicFrame>
        <p:nvGraphicFramePr>
          <p:cNvPr id="76" name="Table 75">
            <a:extLst>
              <a:ext uri="{FF2B5EF4-FFF2-40B4-BE49-F238E27FC236}">
                <a16:creationId xmlns:a16="http://schemas.microsoft.com/office/drawing/2014/main" id="{99C5CA40-4854-4662-BD9A-75E6272489E8}"/>
              </a:ext>
            </a:extLst>
          </p:cNvPr>
          <p:cNvGraphicFramePr>
            <a:graphicFrameLocks noGrp="1"/>
          </p:cNvGraphicFramePr>
          <p:nvPr/>
        </p:nvGraphicFramePr>
        <p:xfrm>
          <a:off x="6847354" y="1555699"/>
          <a:ext cx="1955068" cy="350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8767">
                  <a:extLst>
                    <a:ext uri="{9D8B030D-6E8A-4147-A177-3AD203B41FA5}">
                      <a16:colId xmlns:a16="http://schemas.microsoft.com/office/drawing/2014/main" val="1487237252"/>
                    </a:ext>
                  </a:extLst>
                </a:gridCol>
                <a:gridCol w="488767">
                  <a:extLst>
                    <a:ext uri="{9D8B030D-6E8A-4147-A177-3AD203B41FA5}">
                      <a16:colId xmlns:a16="http://schemas.microsoft.com/office/drawing/2014/main" val="2434498938"/>
                    </a:ext>
                  </a:extLst>
                </a:gridCol>
                <a:gridCol w="488767">
                  <a:extLst>
                    <a:ext uri="{9D8B030D-6E8A-4147-A177-3AD203B41FA5}">
                      <a16:colId xmlns:a16="http://schemas.microsoft.com/office/drawing/2014/main" val="778089212"/>
                    </a:ext>
                  </a:extLst>
                </a:gridCol>
                <a:gridCol w="488767">
                  <a:extLst>
                    <a:ext uri="{9D8B030D-6E8A-4147-A177-3AD203B41FA5}">
                      <a16:colId xmlns:a16="http://schemas.microsoft.com/office/drawing/2014/main" val="1818671500"/>
                    </a:ext>
                  </a:extLst>
                </a:gridCol>
              </a:tblGrid>
              <a:tr h="300534">
                <a:tc>
                  <a:txBody>
                    <a:bodyPr/>
                    <a:lstStyle/>
                    <a:p>
                      <a:r>
                        <a:rPr lang="en-US" sz="1700" b="0">
                          <a:solidFill>
                            <a:schemeClr val="tx1"/>
                          </a:solidFill>
                        </a:rPr>
                        <a:t>M</a:t>
                      </a:r>
                      <a:r>
                        <a:rPr lang="en-US" sz="1700" b="0" baseline="-2500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sz="17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700" b="0">
                          <a:solidFill>
                            <a:schemeClr val="tx1"/>
                          </a:solidFill>
                        </a:rPr>
                        <a:t>M</a:t>
                      </a:r>
                      <a:r>
                        <a:rPr lang="en-US" sz="1700" b="0" baseline="-2500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17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>
                          <a:solidFill>
                            <a:schemeClr val="tx1"/>
                          </a:solidFill>
                        </a:rPr>
                        <a:t>M</a:t>
                      </a:r>
                      <a:r>
                        <a:rPr lang="en-US" sz="1700" b="0" baseline="-25000">
                          <a:solidFill>
                            <a:schemeClr val="tx1"/>
                          </a:solidFill>
                        </a:rPr>
                        <a:t>n</a:t>
                      </a:r>
                      <a:endParaRPr lang="en-US" sz="17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9168488"/>
                  </a:ext>
                </a:extLst>
              </a:tr>
            </a:tbl>
          </a:graphicData>
        </a:graphic>
      </p:graphicFrame>
      <p:sp>
        <p:nvSpPr>
          <p:cNvPr id="78" name="object 48">
            <a:extLst>
              <a:ext uri="{FF2B5EF4-FFF2-40B4-BE49-F238E27FC236}">
                <a16:creationId xmlns:a16="http://schemas.microsoft.com/office/drawing/2014/main" id="{402077A6-0F8F-4BB6-82B5-E98D72CA5025}"/>
              </a:ext>
            </a:extLst>
          </p:cNvPr>
          <p:cNvSpPr txBox="1"/>
          <p:nvPr/>
        </p:nvSpPr>
        <p:spPr>
          <a:xfrm>
            <a:off x="7996925" y="1001026"/>
            <a:ext cx="495300" cy="338328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19050" rIns="0" bIns="0" rtlCol="0">
            <a:spAutoFit/>
          </a:bodyPr>
          <a:lstStyle/>
          <a:p>
            <a:pPr marL="207010">
              <a:lnSpc>
                <a:spcPct val="100000"/>
              </a:lnSpc>
              <a:spcBef>
                <a:spcPts val="150"/>
              </a:spcBef>
            </a:pPr>
            <a:r>
              <a:rPr sz="1600">
                <a:latin typeface="Arial"/>
                <a:cs typeface="Arial"/>
              </a:rPr>
              <a:t>M</a:t>
            </a:r>
          </a:p>
        </p:txBody>
      </p:sp>
      <p:sp>
        <p:nvSpPr>
          <p:cNvPr id="79" name="object 45">
            <a:extLst>
              <a:ext uri="{FF2B5EF4-FFF2-40B4-BE49-F238E27FC236}">
                <a16:creationId xmlns:a16="http://schemas.microsoft.com/office/drawing/2014/main" id="{AA7B3D20-A778-43F1-89AD-721F305A2440}"/>
              </a:ext>
            </a:extLst>
          </p:cNvPr>
          <p:cNvSpPr txBox="1"/>
          <p:nvPr/>
        </p:nvSpPr>
        <p:spPr>
          <a:xfrm>
            <a:off x="7579954" y="998829"/>
            <a:ext cx="416971" cy="338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600">
                <a:latin typeface="Arial"/>
                <a:cs typeface="Arial"/>
              </a:rPr>
              <a:t>H</a:t>
            </a:r>
            <a:r>
              <a:rPr lang="en-US" sz="1600" baseline="-13888">
                <a:latin typeface="Arial"/>
                <a:cs typeface="Arial"/>
              </a:rPr>
              <a:t>a</a:t>
            </a:r>
            <a:endParaRPr sz="1600" baseline="-13888">
              <a:latin typeface="Arial"/>
              <a:cs typeface="Arial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8614A23A-1470-42D2-828D-48288201A8D6}"/>
              </a:ext>
            </a:extLst>
          </p:cNvPr>
          <p:cNvSpPr txBox="1"/>
          <p:nvPr/>
        </p:nvSpPr>
        <p:spPr>
          <a:xfrm>
            <a:off x="5106339" y="1971660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</a:p>
        </p:txBody>
      </p:sp>
      <p:sp>
        <p:nvSpPr>
          <p:cNvPr id="152" name="Oval 151">
            <a:extLst>
              <a:ext uri="{FF2B5EF4-FFF2-40B4-BE49-F238E27FC236}">
                <a16:creationId xmlns:a16="http://schemas.microsoft.com/office/drawing/2014/main" id="{42965C06-655C-4E23-9ECB-6B79E1996E73}"/>
              </a:ext>
            </a:extLst>
          </p:cNvPr>
          <p:cNvSpPr/>
          <p:nvPr/>
        </p:nvSpPr>
        <p:spPr>
          <a:xfrm>
            <a:off x="1328292" y="1045906"/>
            <a:ext cx="1692634" cy="75118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D180EDB1-D8C6-4C89-9B74-7E736567A1C9}"/>
              </a:ext>
            </a:extLst>
          </p:cNvPr>
          <p:cNvSpPr/>
          <p:nvPr/>
        </p:nvSpPr>
        <p:spPr>
          <a:xfrm>
            <a:off x="9304644" y="990600"/>
            <a:ext cx="1692634" cy="75118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98C515B7-3A04-40AB-A889-C377D6135830}"/>
              </a:ext>
            </a:extLst>
          </p:cNvPr>
          <p:cNvSpPr txBox="1"/>
          <p:nvPr/>
        </p:nvSpPr>
        <p:spPr>
          <a:xfrm>
            <a:off x="5103564" y="5221723"/>
            <a:ext cx="23647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“Software bugs”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701EBD52-1E5A-4CBF-86F1-5DD876A93F21}"/>
              </a:ext>
            </a:extLst>
          </p:cNvPr>
          <p:cNvSpPr/>
          <p:nvPr/>
        </p:nvSpPr>
        <p:spPr>
          <a:xfrm>
            <a:off x="1716141" y="4939767"/>
            <a:ext cx="279435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/>
              <a:t>Support: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/>
              <a:t>Network applications</a:t>
            </a:r>
          </a:p>
          <a:p>
            <a:endParaRPr lang="en-US" b="1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18671A79-7F4F-4F2C-92CA-74A1DF8B85D6}"/>
              </a:ext>
            </a:extLst>
          </p:cNvPr>
          <p:cNvSpPr/>
          <p:nvPr/>
        </p:nvSpPr>
        <p:spPr>
          <a:xfrm>
            <a:off x="261397" y="5530948"/>
            <a:ext cx="13211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rgbClr val="FF0000"/>
                </a:solidFill>
                <a:sym typeface="Wingdings" panose="05000000000000000000" pitchFamily="2" charset="2"/>
              </a:rPr>
              <a:t>Header: H</a:t>
            </a:r>
            <a:r>
              <a:rPr lang="en-US" baseline="-25000">
                <a:solidFill>
                  <a:srgbClr val="FF0000"/>
                </a:solidFill>
                <a:sym typeface="Wingdings" panose="05000000000000000000" pitchFamily="2" charset="2"/>
              </a:rPr>
              <a:t>a</a:t>
            </a:r>
            <a:endParaRPr lang="en-US">
              <a:solidFill>
                <a:srgbClr val="FF0000"/>
              </a:solidFill>
              <a:sym typeface="Wingdings" panose="05000000000000000000" pitchFamily="2" charset="2"/>
            </a:endParaRPr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9419C4E6-0961-46C0-AFAF-E89E4A4F1F45}"/>
              </a:ext>
            </a:extLst>
          </p:cNvPr>
          <p:cNvCxnSpPr>
            <a:cxnSpLocks/>
          </p:cNvCxnSpPr>
          <p:nvPr/>
        </p:nvCxnSpPr>
        <p:spPr bwMode="auto">
          <a:xfrm>
            <a:off x="5407585" y="1118930"/>
            <a:ext cx="1983329" cy="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arrow" w="med" len="med"/>
            <a:tailEnd type="arrow" w="med" len="med"/>
          </a:ln>
          <a:effectLst/>
        </p:spPr>
      </p:cxnSp>
      <p:sp>
        <p:nvSpPr>
          <p:cNvPr id="93" name="Rectangle 92">
            <a:extLst>
              <a:ext uri="{FF2B5EF4-FFF2-40B4-BE49-F238E27FC236}">
                <a16:creationId xmlns:a16="http://schemas.microsoft.com/office/drawing/2014/main" id="{67CABDD1-21BD-48D1-AB6C-6E413DCC68C0}"/>
              </a:ext>
            </a:extLst>
          </p:cNvPr>
          <p:cNvSpPr/>
          <p:nvPr/>
        </p:nvSpPr>
        <p:spPr>
          <a:xfrm>
            <a:off x="5168497" y="1154711"/>
            <a:ext cx="27109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/>
              <a:t>Input/output messages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67CABDD1-21BD-48D1-AB6C-6E413DCC68C0}"/>
              </a:ext>
            </a:extLst>
          </p:cNvPr>
          <p:cNvSpPr/>
          <p:nvPr/>
        </p:nvSpPr>
        <p:spPr>
          <a:xfrm>
            <a:off x="4822586" y="4814437"/>
            <a:ext cx="3550972" cy="46166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/>
              <a:t>Input/output messages</a:t>
            </a:r>
          </a:p>
        </p:txBody>
      </p:sp>
    </p:spTree>
    <p:extLst>
      <p:ext uri="{BB962C8B-B14F-4D97-AF65-F5344CB8AC3E}">
        <p14:creationId xmlns:p14="http://schemas.microsoft.com/office/powerpoint/2010/main" val="155894686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82053" y="1178963"/>
            <a:ext cx="10972800" cy="52797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62000" y="152400"/>
            <a:ext cx="8371267" cy="1026563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65"/>
              </a:spcBef>
            </a:pPr>
            <a:r>
              <a:rPr spc="-215"/>
              <a:t>Understanding</a:t>
            </a:r>
            <a:r>
              <a:rPr spc="-455"/>
              <a:t> </a:t>
            </a:r>
            <a:r>
              <a:rPr spc="-105"/>
              <a:t>the</a:t>
            </a:r>
            <a:r>
              <a:rPr spc="-455"/>
              <a:t> </a:t>
            </a:r>
            <a:r>
              <a:rPr spc="-235"/>
              <a:t>Same</a:t>
            </a:r>
            <a:r>
              <a:rPr spc="-455"/>
              <a:t> </a:t>
            </a:r>
            <a:r>
              <a:rPr spc="-229"/>
              <a:t>Origin</a:t>
            </a:r>
            <a:r>
              <a:rPr spc="-455"/>
              <a:t> </a:t>
            </a:r>
            <a:r>
              <a:rPr spc="-210"/>
              <a:t>Policy</a:t>
            </a:r>
          </a:p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sz="2200" b="0" spc="-100">
                <a:solidFill>
                  <a:srgbClr val="595959"/>
                </a:solidFill>
                <a:latin typeface="Century"/>
                <a:cs typeface="Century"/>
              </a:rPr>
              <a:t>Same </a:t>
            </a:r>
            <a:r>
              <a:rPr sz="2200" b="0" spc="-40">
                <a:solidFill>
                  <a:srgbClr val="595959"/>
                </a:solidFill>
                <a:latin typeface="Century"/>
                <a:cs typeface="Century"/>
              </a:rPr>
              <a:t>Origin </a:t>
            </a:r>
            <a:r>
              <a:rPr sz="2200" b="0" spc="5">
                <a:solidFill>
                  <a:srgbClr val="595959"/>
                </a:solidFill>
                <a:latin typeface="Century"/>
                <a:cs typeface="Century"/>
              </a:rPr>
              <a:t>vs </a:t>
            </a:r>
            <a:r>
              <a:rPr sz="2200" b="0" spc="-90">
                <a:solidFill>
                  <a:srgbClr val="595959"/>
                </a:solidFill>
                <a:latin typeface="Century"/>
                <a:cs typeface="Century"/>
              </a:rPr>
              <a:t>Cross</a:t>
            </a:r>
            <a:r>
              <a:rPr sz="2200" b="0" spc="-430">
                <a:solidFill>
                  <a:srgbClr val="595959"/>
                </a:solidFill>
                <a:latin typeface="Century"/>
                <a:cs typeface="Century"/>
              </a:rPr>
              <a:t> </a:t>
            </a:r>
            <a:r>
              <a:rPr sz="2200" b="0" spc="-40">
                <a:solidFill>
                  <a:srgbClr val="595959"/>
                </a:solidFill>
                <a:latin typeface="Century"/>
                <a:cs typeface="Century"/>
              </a:rPr>
              <a:t>Origin</a:t>
            </a:r>
            <a:endParaRPr sz="2200">
              <a:latin typeface="Century"/>
              <a:cs typeface="Century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81455" y="1435607"/>
            <a:ext cx="10430256" cy="42702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53381" y="56206"/>
            <a:ext cx="5628067" cy="1026563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65"/>
              </a:spcBef>
            </a:pPr>
            <a:r>
              <a:rPr spc="-390"/>
              <a:t>DNS </a:t>
            </a:r>
            <a:r>
              <a:rPr spc="-220"/>
              <a:t>Rebinding</a:t>
            </a:r>
            <a:r>
              <a:rPr spc="-560"/>
              <a:t> </a:t>
            </a:r>
            <a:r>
              <a:rPr spc="-175"/>
              <a:t>Attack</a:t>
            </a:r>
          </a:p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sz="2200" b="0" spc="-20">
                <a:solidFill>
                  <a:srgbClr val="595959"/>
                </a:solidFill>
                <a:latin typeface="Century"/>
                <a:cs typeface="Century"/>
              </a:rPr>
              <a:t>Attack</a:t>
            </a:r>
            <a:r>
              <a:rPr sz="2200" b="0" spc="-140">
                <a:solidFill>
                  <a:srgbClr val="595959"/>
                </a:solidFill>
                <a:latin typeface="Century"/>
                <a:cs typeface="Century"/>
              </a:rPr>
              <a:t> </a:t>
            </a:r>
            <a:r>
              <a:rPr sz="2200" b="0" spc="-40">
                <a:solidFill>
                  <a:srgbClr val="595959"/>
                </a:solidFill>
                <a:latin typeface="Century"/>
                <a:cs typeface="Century"/>
              </a:rPr>
              <a:t>surfaces</a:t>
            </a:r>
            <a:endParaRPr sz="2200">
              <a:latin typeface="Century"/>
              <a:cs typeface="Century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105643" y="3446797"/>
            <a:ext cx="7973059" cy="1863725"/>
          </a:xfrm>
          <a:custGeom>
            <a:avLst/>
            <a:gdLst/>
            <a:ahLst/>
            <a:cxnLst/>
            <a:rect l="l" t="t" r="r" b="b"/>
            <a:pathLst>
              <a:path w="7973059" h="1863725">
                <a:moveTo>
                  <a:pt x="65716" y="1788902"/>
                </a:moveTo>
                <a:lnTo>
                  <a:pt x="0" y="1843119"/>
                </a:lnTo>
                <a:lnTo>
                  <a:pt x="82801" y="1863163"/>
                </a:lnTo>
                <a:lnTo>
                  <a:pt x="77053" y="1838180"/>
                </a:lnTo>
                <a:lnTo>
                  <a:pt x="63944" y="1838180"/>
                </a:lnTo>
                <a:lnTo>
                  <a:pt x="59673" y="1819615"/>
                </a:lnTo>
                <a:lnTo>
                  <a:pt x="72123" y="1816750"/>
                </a:lnTo>
                <a:lnTo>
                  <a:pt x="65716" y="1788902"/>
                </a:lnTo>
                <a:close/>
              </a:path>
              <a:path w="7973059" h="1863725">
                <a:moveTo>
                  <a:pt x="72123" y="1816750"/>
                </a:moveTo>
                <a:lnTo>
                  <a:pt x="59673" y="1819615"/>
                </a:lnTo>
                <a:lnTo>
                  <a:pt x="63944" y="1838180"/>
                </a:lnTo>
                <a:lnTo>
                  <a:pt x="76394" y="1835315"/>
                </a:lnTo>
                <a:lnTo>
                  <a:pt x="72123" y="1816750"/>
                </a:lnTo>
                <a:close/>
              </a:path>
              <a:path w="7973059" h="1863725">
                <a:moveTo>
                  <a:pt x="76394" y="1835315"/>
                </a:moveTo>
                <a:lnTo>
                  <a:pt x="63944" y="1838180"/>
                </a:lnTo>
                <a:lnTo>
                  <a:pt x="77053" y="1838180"/>
                </a:lnTo>
                <a:lnTo>
                  <a:pt x="76394" y="1835315"/>
                </a:lnTo>
                <a:close/>
              </a:path>
              <a:path w="7973059" h="1863725">
                <a:moveTo>
                  <a:pt x="7968254" y="0"/>
                </a:moveTo>
                <a:lnTo>
                  <a:pt x="72123" y="1816750"/>
                </a:lnTo>
                <a:lnTo>
                  <a:pt x="76394" y="1835315"/>
                </a:lnTo>
                <a:lnTo>
                  <a:pt x="7972525" y="18564"/>
                </a:lnTo>
                <a:lnTo>
                  <a:pt x="7968254" y="0"/>
                </a:lnTo>
                <a:close/>
              </a:path>
            </a:pathLst>
          </a:custGeom>
          <a:solidFill>
            <a:srgbClr val="00B0F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019959" y="3793943"/>
            <a:ext cx="579055" cy="5790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559312" y="2385965"/>
            <a:ext cx="7517765" cy="607060"/>
          </a:xfrm>
          <a:custGeom>
            <a:avLst/>
            <a:gdLst/>
            <a:ahLst/>
            <a:cxnLst/>
            <a:rect l="l" t="t" r="r" b="b"/>
            <a:pathLst>
              <a:path w="7517765" h="607060">
                <a:moveTo>
                  <a:pt x="76699" y="28495"/>
                </a:moveTo>
                <a:lnTo>
                  <a:pt x="75272" y="47492"/>
                </a:lnTo>
                <a:lnTo>
                  <a:pt x="7516007" y="606632"/>
                </a:lnTo>
                <a:lnTo>
                  <a:pt x="7517434" y="587636"/>
                </a:lnTo>
                <a:lnTo>
                  <a:pt x="76699" y="28495"/>
                </a:lnTo>
                <a:close/>
              </a:path>
              <a:path w="7517765" h="607060">
                <a:moveTo>
                  <a:pt x="78841" y="0"/>
                </a:moveTo>
                <a:lnTo>
                  <a:pt x="0" y="32283"/>
                </a:lnTo>
                <a:lnTo>
                  <a:pt x="73130" y="75986"/>
                </a:lnTo>
                <a:lnTo>
                  <a:pt x="75272" y="47492"/>
                </a:lnTo>
                <a:lnTo>
                  <a:pt x="62622" y="46541"/>
                </a:lnTo>
                <a:lnTo>
                  <a:pt x="64049" y="27545"/>
                </a:lnTo>
                <a:lnTo>
                  <a:pt x="76771" y="27545"/>
                </a:lnTo>
                <a:lnTo>
                  <a:pt x="78841" y="0"/>
                </a:lnTo>
                <a:close/>
              </a:path>
              <a:path w="7517765" h="607060">
                <a:moveTo>
                  <a:pt x="64049" y="27545"/>
                </a:moveTo>
                <a:lnTo>
                  <a:pt x="62622" y="46541"/>
                </a:lnTo>
                <a:lnTo>
                  <a:pt x="75272" y="47492"/>
                </a:lnTo>
                <a:lnTo>
                  <a:pt x="76699" y="28495"/>
                </a:lnTo>
                <a:lnTo>
                  <a:pt x="64049" y="27545"/>
                </a:lnTo>
                <a:close/>
              </a:path>
              <a:path w="7517765" h="607060">
                <a:moveTo>
                  <a:pt x="76771" y="27545"/>
                </a:moveTo>
                <a:lnTo>
                  <a:pt x="64049" y="27545"/>
                </a:lnTo>
                <a:lnTo>
                  <a:pt x="76699" y="28495"/>
                </a:lnTo>
                <a:lnTo>
                  <a:pt x="76771" y="27545"/>
                </a:lnTo>
                <a:close/>
              </a:path>
            </a:pathLst>
          </a:custGeom>
          <a:solidFill>
            <a:srgbClr val="00B0F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349698" y="2038660"/>
            <a:ext cx="578485" cy="68834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37465">
              <a:lnSpc>
                <a:spcPct val="100000"/>
              </a:lnSpc>
              <a:spcBef>
                <a:spcPts val="120"/>
              </a:spcBef>
            </a:pPr>
            <a:r>
              <a:rPr sz="2150" b="1" spc="15">
                <a:latin typeface="Calibri"/>
                <a:cs typeface="Calibri"/>
              </a:rPr>
              <a:t>Ajax</a:t>
            </a:r>
            <a:endParaRPr sz="21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2150" b="1" spc="45">
                <a:latin typeface="Calibri"/>
                <a:cs typeface="Calibri"/>
              </a:rPr>
              <a:t>c</a:t>
            </a:r>
            <a:r>
              <a:rPr sz="2150" b="1" spc="-75">
                <a:latin typeface="Calibri"/>
                <a:cs typeface="Calibri"/>
              </a:rPr>
              <a:t>o</a:t>
            </a:r>
            <a:r>
              <a:rPr sz="2150" b="1" spc="65">
                <a:latin typeface="Calibri"/>
                <a:cs typeface="Calibri"/>
              </a:rPr>
              <a:t>d</a:t>
            </a:r>
            <a:r>
              <a:rPr sz="2150" b="1" spc="10">
                <a:latin typeface="Calibri"/>
                <a:cs typeface="Calibri"/>
              </a:rPr>
              <a:t>e</a:t>
            </a:r>
            <a:endParaRPr sz="215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598193" y="3455996"/>
            <a:ext cx="85725" cy="1143635"/>
          </a:xfrm>
          <a:custGeom>
            <a:avLst/>
            <a:gdLst/>
            <a:ahLst/>
            <a:cxnLst/>
            <a:rect l="l" t="t" r="r" b="b"/>
            <a:pathLst>
              <a:path w="85725" h="1143635">
                <a:moveTo>
                  <a:pt x="0" y="1057052"/>
                </a:moveTo>
                <a:lnTo>
                  <a:pt x="42355" y="1143029"/>
                </a:lnTo>
                <a:lnTo>
                  <a:pt x="78559" y="1071679"/>
                </a:lnTo>
                <a:lnTo>
                  <a:pt x="57064" y="1071679"/>
                </a:lnTo>
                <a:lnTo>
                  <a:pt x="28489" y="1071510"/>
                </a:lnTo>
                <a:lnTo>
                  <a:pt x="28574" y="1057221"/>
                </a:lnTo>
                <a:lnTo>
                  <a:pt x="0" y="1057052"/>
                </a:lnTo>
                <a:close/>
              </a:path>
              <a:path w="85725" h="1143635">
                <a:moveTo>
                  <a:pt x="28574" y="1057221"/>
                </a:moveTo>
                <a:lnTo>
                  <a:pt x="28489" y="1071510"/>
                </a:lnTo>
                <a:lnTo>
                  <a:pt x="57064" y="1071679"/>
                </a:lnTo>
                <a:lnTo>
                  <a:pt x="57149" y="1057390"/>
                </a:lnTo>
                <a:lnTo>
                  <a:pt x="28574" y="1057221"/>
                </a:lnTo>
                <a:close/>
              </a:path>
              <a:path w="85725" h="1143635">
                <a:moveTo>
                  <a:pt x="57149" y="1057390"/>
                </a:moveTo>
                <a:lnTo>
                  <a:pt x="57064" y="1071679"/>
                </a:lnTo>
                <a:lnTo>
                  <a:pt x="78559" y="1071679"/>
                </a:lnTo>
                <a:lnTo>
                  <a:pt x="85723" y="1057559"/>
                </a:lnTo>
                <a:lnTo>
                  <a:pt x="57149" y="1057390"/>
                </a:lnTo>
                <a:close/>
              </a:path>
              <a:path w="85725" h="1143635">
                <a:moveTo>
                  <a:pt x="34820" y="0"/>
                </a:moveTo>
                <a:lnTo>
                  <a:pt x="28574" y="1057221"/>
                </a:lnTo>
                <a:lnTo>
                  <a:pt x="57149" y="1057390"/>
                </a:lnTo>
                <a:lnTo>
                  <a:pt x="63395" y="168"/>
                </a:lnTo>
                <a:lnTo>
                  <a:pt x="34820" y="0"/>
                </a:lnTo>
                <a:close/>
              </a:path>
            </a:pathLst>
          </a:custGeom>
          <a:solidFill>
            <a:srgbClr val="00B0F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351019" y="3706643"/>
            <a:ext cx="579055" cy="5790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784502" y="5901650"/>
            <a:ext cx="173355" cy="203835"/>
          </a:xfrm>
          <a:custGeom>
            <a:avLst/>
            <a:gdLst/>
            <a:ahLst/>
            <a:cxnLst/>
            <a:rect l="l" t="t" r="r" b="b"/>
            <a:pathLst>
              <a:path w="173355" h="203835">
                <a:moveTo>
                  <a:pt x="173085" y="0"/>
                </a:moveTo>
                <a:lnTo>
                  <a:pt x="0" y="173176"/>
                </a:lnTo>
                <a:lnTo>
                  <a:pt x="0" y="203737"/>
                </a:lnTo>
                <a:lnTo>
                  <a:pt x="173085" y="30565"/>
                </a:lnTo>
                <a:lnTo>
                  <a:pt x="173085" y="0"/>
                </a:lnTo>
                <a:close/>
              </a:path>
            </a:pathLst>
          </a:custGeom>
          <a:solidFill>
            <a:srgbClr val="8DB3D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316153" y="4638536"/>
            <a:ext cx="652145" cy="163195"/>
          </a:xfrm>
          <a:custGeom>
            <a:avLst/>
            <a:gdLst/>
            <a:ahLst/>
            <a:cxnLst/>
            <a:rect l="l" t="t" r="r" b="b"/>
            <a:pathLst>
              <a:path w="652144" h="163195">
                <a:moveTo>
                  <a:pt x="651612" y="0"/>
                </a:moveTo>
                <a:lnTo>
                  <a:pt x="162902" y="0"/>
                </a:lnTo>
                <a:lnTo>
                  <a:pt x="0" y="162989"/>
                </a:lnTo>
                <a:lnTo>
                  <a:pt x="488704" y="162989"/>
                </a:lnTo>
                <a:lnTo>
                  <a:pt x="651612" y="0"/>
                </a:lnTo>
                <a:close/>
              </a:path>
            </a:pathLst>
          </a:custGeom>
          <a:solidFill>
            <a:srgbClr val="8DB3D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804858" y="4638536"/>
            <a:ext cx="163195" cy="1436370"/>
          </a:xfrm>
          <a:custGeom>
            <a:avLst/>
            <a:gdLst/>
            <a:ahLst/>
            <a:cxnLst/>
            <a:rect l="l" t="t" r="r" b="b"/>
            <a:pathLst>
              <a:path w="163194" h="1436370">
                <a:moveTo>
                  <a:pt x="162907" y="0"/>
                </a:moveTo>
                <a:lnTo>
                  <a:pt x="0" y="162989"/>
                </a:lnTo>
                <a:lnTo>
                  <a:pt x="0" y="1436289"/>
                </a:lnTo>
                <a:lnTo>
                  <a:pt x="162907" y="1273296"/>
                </a:lnTo>
                <a:lnTo>
                  <a:pt x="162907" y="0"/>
                </a:lnTo>
                <a:close/>
              </a:path>
            </a:pathLst>
          </a:custGeom>
          <a:solidFill>
            <a:srgbClr val="8DB3D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316153" y="4801530"/>
            <a:ext cx="488950" cy="1273810"/>
          </a:xfrm>
          <a:custGeom>
            <a:avLst/>
            <a:gdLst/>
            <a:ahLst/>
            <a:cxnLst/>
            <a:rect l="l" t="t" r="r" b="b"/>
            <a:pathLst>
              <a:path w="488950" h="1273810">
                <a:moveTo>
                  <a:pt x="0" y="1273295"/>
                </a:moveTo>
                <a:lnTo>
                  <a:pt x="488703" y="1273295"/>
                </a:lnTo>
                <a:lnTo>
                  <a:pt x="488703" y="0"/>
                </a:lnTo>
                <a:lnTo>
                  <a:pt x="0" y="0"/>
                </a:lnTo>
                <a:lnTo>
                  <a:pt x="0" y="1273295"/>
                </a:lnTo>
                <a:close/>
              </a:path>
            </a:pathLst>
          </a:custGeom>
          <a:solidFill>
            <a:srgbClr val="8DB3D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377241" y="4862643"/>
            <a:ext cx="366527" cy="77416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377242" y="4862644"/>
            <a:ext cx="367030" cy="774700"/>
          </a:xfrm>
          <a:custGeom>
            <a:avLst/>
            <a:gdLst/>
            <a:ahLst/>
            <a:cxnLst/>
            <a:rect l="l" t="t" r="r" b="b"/>
            <a:pathLst>
              <a:path w="367030" h="774700">
                <a:moveTo>
                  <a:pt x="0" y="774169"/>
                </a:moveTo>
                <a:lnTo>
                  <a:pt x="366527" y="774169"/>
                </a:lnTo>
                <a:lnTo>
                  <a:pt x="366527" y="0"/>
                </a:lnTo>
                <a:lnTo>
                  <a:pt x="0" y="0"/>
                </a:lnTo>
                <a:lnTo>
                  <a:pt x="0" y="774169"/>
                </a:lnTo>
                <a:close/>
              </a:path>
            </a:pathLst>
          </a:custGeom>
          <a:ln w="28210">
            <a:solidFill>
              <a:srgbClr val="4A80B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421113" y="5534954"/>
            <a:ext cx="279400" cy="0"/>
          </a:xfrm>
          <a:custGeom>
            <a:avLst/>
            <a:gdLst/>
            <a:ahLst/>
            <a:cxnLst/>
            <a:rect l="l" t="t" r="r" b="b"/>
            <a:pathLst>
              <a:path w="279400">
                <a:moveTo>
                  <a:pt x="0" y="0"/>
                </a:moveTo>
                <a:lnTo>
                  <a:pt x="278786" y="0"/>
                </a:lnTo>
              </a:path>
            </a:pathLst>
          </a:custGeom>
          <a:ln w="66536">
            <a:solidFill>
              <a:srgbClr val="8DB3D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421113" y="5433082"/>
            <a:ext cx="279400" cy="0"/>
          </a:xfrm>
          <a:custGeom>
            <a:avLst/>
            <a:gdLst/>
            <a:ahLst/>
            <a:cxnLst/>
            <a:rect l="l" t="t" r="r" b="b"/>
            <a:pathLst>
              <a:path w="279400">
                <a:moveTo>
                  <a:pt x="0" y="0"/>
                </a:moveTo>
                <a:lnTo>
                  <a:pt x="278786" y="0"/>
                </a:lnTo>
              </a:path>
            </a:pathLst>
          </a:custGeom>
          <a:ln w="66536">
            <a:solidFill>
              <a:srgbClr val="8DB3D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421113" y="5331211"/>
            <a:ext cx="279400" cy="0"/>
          </a:xfrm>
          <a:custGeom>
            <a:avLst/>
            <a:gdLst/>
            <a:ahLst/>
            <a:cxnLst/>
            <a:rect l="l" t="t" r="r" b="b"/>
            <a:pathLst>
              <a:path w="279400">
                <a:moveTo>
                  <a:pt x="0" y="0"/>
                </a:moveTo>
                <a:lnTo>
                  <a:pt x="278786" y="0"/>
                </a:lnTo>
              </a:path>
            </a:pathLst>
          </a:custGeom>
          <a:ln w="66536">
            <a:solidFill>
              <a:srgbClr val="8DB3D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421113" y="5229352"/>
            <a:ext cx="279400" cy="0"/>
          </a:xfrm>
          <a:custGeom>
            <a:avLst/>
            <a:gdLst/>
            <a:ahLst/>
            <a:cxnLst/>
            <a:rect l="l" t="t" r="r" b="b"/>
            <a:pathLst>
              <a:path w="279400">
                <a:moveTo>
                  <a:pt x="0" y="0"/>
                </a:moveTo>
                <a:lnTo>
                  <a:pt x="278786" y="0"/>
                </a:lnTo>
              </a:path>
            </a:pathLst>
          </a:custGeom>
          <a:ln w="66513">
            <a:solidFill>
              <a:srgbClr val="8DB3D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421113" y="5051078"/>
            <a:ext cx="279400" cy="112395"/>
          </a:xfrm>
          <a:custGeom>
            <a:avLst/>
            <a:gdLst/>
            <a:ahLst/>
            <a:cxnLst/>
            <a:rect l="l" t="t" r="r" b="b"/>
            <a:pathLst>
              <a:path w="279400" h="112395">
                <a:moveTo>
                  <a:pt x="278786" y="0"/>
                </a:moveTo>
                <a:lnTo>
                  <a:pt x="0" y="0"/>
                </a:lnTo>
                <a:lnTo>
                  <a:pt x="0" y="112053"/>
                </a:lnTo>
                <a:lnTo>
                  <a:pt x="278786" y="112053"/>
                </a:lnTo>
                <a:lnTo>
                  <a:pt x="278786" y="0"/>
                </a:lnTo>
                <a:close/>
              </a:path>
            </a:pathLst>
          </a:custGeom>
          <a:solidFill>
            <a:srgbClr val="8DB3D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421113" y="4903374"/>
            <a:ext cx="279400" cy="112395"/>
          </a:xfrm>
          <a:custGeom>
            <a:avLst/>
            <a:gdLst/>
            <a:ahLst/>
            <a:cxnLst/>
            <a:rect l="l" t="t" r="r" b="b"/>
            <a:pathLst>
              <a:path w="279400" h="112395">
                <a:moveTo>
                  <a:pt x="278786" y="0"/>
                </a:moveTo>
                <a:lnTo>
                  <a:pt x="0" y="0"/>
                </a:lnTo>
                <a:lnTo>
                  <a:pt x="0" y="112053"/>
                </a:lnTo>
                <a:lnTo>
                  <a:pt x="278786" y="112053"/>
                </a:lnTo>
                <a:lnTo>
                  <a:pt x="278786" y="0"/>
                </a:lnTo>
                <a:close/>
              </a:path>
            </a:pathLst>
          </a:custGeom>
          <a:solidFill>
            <a:srgbClr val="8DB3D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421113" y="5501685"/>
            <a:ext cx="279400" cy="66675"/>
          </a:xfrm>
          <a:custGeom>
            <a:avLst/>
            <a:gdLst/>
            <a:ahLst/>
            <a:cxnLst/>
            <a:rect l="l" t="t" r="r" b="b"/>
            <a:pathLst>
              <a:path w="279400" h="66675">
                <a:moveTo>
                  <a:pt x="0" y="0"/>
                </a:moveTo>
                <a:lnTo>
                  <a:pt x="278786" y="0"/>
                </a:lnTo>
                <a:lnTo>
                  <a:pt x="278786" y="66536"/>
                </a:lnTo>
                <a:lnTo>
                  <a:pt x="0" y="66536"/>
                </a:lnTo>
                <a:lnTo>
                  <a:pt x="0" y="0"/>
                </a:lnTo>
                <a:close/>
              </a:path>
            </a:pathLst>
          </a:custGeom>
          <a:ln w="28221">
            <a:solidFill>
              <a:srgbClr val="4A80B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421113" y="5399814"/>
            <a:ext cx="279400" cy="66675"/>
          </a:xfrm>
          <a:custGeom>
            <a:avLst/>
            <a:gdLst/>
            <a:ahLst/>
            <a:cxnLst/>
            <a:rect l="l" t="t" r="r" b="b"/>
            <a:pathLst>
              <a:path w="279400" h="66675">
                <a:moveTo>
                  <a:pt x="0" y="0"/>
                </a:moveTo>
                <a:lnTo>
                  <a:pt x="278786" y="0"/>
                </a:lnTo>
                <a:lnTo>
                  <a:pt x="278786" y="66536"/>
                </a:lnTo>
                <a:lnTo>
                  <a:pt x="0" y="66536"/>
                </a:lnTo>
                <a:lnTo>
                  <a:pt x="0" y="0"/>
                </a:lnTo>
                <a:close/>
              </a:path>
            </a:pathLst>
          </a:custGeom>
          <a:ln w="28221">
            <a:solidFill>
              <a:srgbClr val="4A80B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421113" y="5297943"/>
            <a:ext cx="279400" cy="66675"/>
          </a:xfrm>
          <a:custGeom>
            <a:avLst/>
            <a:gdLst/>
            <a:ahLst/>
            <a:cxnLst/>
            <a:rect l="l" t="t" r="r" b="b"/>
            <a:pathLst>
              <a:path w="279400" h="66675">
                <a:moveTo>
                  <a:pt x="0" y="0"/>
                </a:moveTo>
                <a:lnTo>
                  <a:pt x="278786" y="0"/>
                </a:lnTo>
                <a:lnTo>
                  <a:pt x="278786" y="66536"/>
                </a:lnTo>
                <a:lnTo>
                  <a:pt x="0" y="66536"/>
                </a:lnTo>
                <a:lnTo>
                  <a:pt x="0" y="0"/>
                </a:lnTo>
                <a:close/>
              </a:path>
            </a:pathLst>
          </a:custGeom>
          <a:ln w="28221">
            <a:solidFill>
              <a:srgbClr val="4A80B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421113" y="5196095"/>
            <a:ext cx="279400" cy="66675"/>
          </a:xfrm>
          <a:custGeom>
            <a:avLst/>
            <a:gdLst/>
            <a:ahLst/>
            <a:cxnLst/>
            <a:rect l="l" t="t" r="r" b="b"/>
            <a:pathLst>
              <a:path w="279400" h="66675">
                <a:moveTo>
                  <a:pt x="0" y="0"/>
                </a:moveTo>
                <a:lnTo>
                  <a:pt x="278786" y="0"/>
                </a:lnTo>
                <a:lnTo>
                  <a:pt x="278786" y="66514"/>
                </a:lnTo>
                <a:lnTo>
                  <a:pt x="0" y="66514"/>
                </a:lnTo>
                <a:lnTo>
                  <a:pt x="0" y="0"/>
                </a:lnTo>
                <a:close/>
              </a:path>
            </a:pathLst>
          </a:custGeom>
          <a:ln w="28221">
            <a:solidFill>
              <a:srgbClr val="4A80B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421113" y="5051078"/>
            <a:ext cx="279400" cy="112395"/>
          </a:xfrm>
          <a:custGeom>
            <a:avLst/>
            <a:gdLst/>
            <a:ahLst/>
            <a:cxnLst/>
            <a:rect l="l" t="t" r="r" b="b"/>
            <a:pathLst>
              <a:path w="279400" h="112395">
                <a:moveTo>
                  <a:pt x="0" y="0"/>
                </a:moveTo>
                <a:lnTo>
                  <a:pt x="278786" y="0"/>
                </a:lnTo>
                <a:lnTo>
                  <a:pt x="278786" y="112053"/>
                </a:lnTo>
                <a:lnTo>
                  <a:pt x="0" y="112053"/>
                </a:lnTo>
                <a:lnTo>
                  <a:pt x="0" y="0"/>
                </a:lnTo>
                <a:close/>
              </a:path>
            </a:pathLst>
          </a:custGeom>
          <a:ln w="28220">
            <a:solidFill>
              <a:srgbClr val="4A80B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421113" y="4903374"/>
            <a:ext cx="279400" cy="112395"/>
          </a:xfrm>
          <a:custGeom>
            <a:avLst/>
            <a:gdLst/>
            <a:ahLst/>
            <a:cxnLst/>
            <a:rect l="l" t="t" r="r" b="b"/>
            <a:pathLst>
              <a:path w="279400" h="112395">
                <a:moveTo>
                  <a:pt x="0" y="0"/>
                </a:moveTo>
                <a:lnTo>
                  <a:pt x="278786" y="0"/>
                </a:lnTo>
                <a:lnTo>
                  <a:pt x="278786" y="112053"/>
                </a:lnTo>
                <a:lnTo>
                  <a:pt x="0" y="112053"/>
                </a:lnTo>
                <a:lnTo>
                  <a:pt x="0" y="0"/>
                </a:lnTo>
                <a:close/>
              </a:path>
            </a:pathLst>
          </a:custGeom>
          <a:ln w="28220">
            <a:solidFill>
              <a:srgbClr val="4A80B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527039" y="5711749"/>
            <a:ext cx="66932" cy="6696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540150" y="5806349"/>
            <a:ext cx="40709" cy="4075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489237" y="4958867"/>
            <a:ext cx="41275" cy="10795"/>
          </a:xfrm>
          <a:custGeom>
            <a:avLst/>
            <a:gdLst/>
            <a:ahLst/>
            <a:cxnLst/>
            <a:rect l="l" t="t" r="r" b="b"/>
            <a:pathLst>
              <a:path w="41275" h="10795">
                <a:moveTo>
                  <a:pt x="0" y="10728"/>
                </a:moveTo>
                <a:lnTo>
                  <a:pt x="40726" y="10728"/>
                </a:lnTo>
                <a:lnTo>
                  <a:pt x="40726" y="0"/>
                </a:lnTo>
                <a:lnTo>
                  <a:pt x="0" y="0"/>
                </a:lnTo>
                <a:lnTo>
                  <a:pt x="0" y="10728"/>
                </a:lnTo>
                <a:close/>
              </a:path>
            </a:pathLst>
          </a:custGeom>
          <a:solidFill>
            <a:srgbClr val="8DB3D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442558" y="4923618"/>
            <a:ext cx="235911" cy="2145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428454" y="4909508"/>
            <a:ext cx="264160" cy="50165"/>
          </a:xfrm>
          <a:custGeom>
            <a:avLst/>
            <a:gdLst/>
            <a:ahLst/>
            <a:cxnLst/>
            <a:rect l="l" t="t" r="r" b="b"/>
            <a:pathLst>
              <a:path w="264160" h="50164">
                <a:moveTo>
                  <a:pt x="0" y="49678"/>
                </a:moveTo>
                <a:lnTo>
                  <a:pt x="264120" y="49678"/>
                </a:lnTo>
                <a:lnTo>
                  <a:pt x="264120" y="0"/>
                </a:lnTo>
                <a:lnTo>
                  <a:pt x="0" y="0"/>
                </a:lnTo>
                <a:lnTo>
                  <a:pt x="0" y="49678"/>
                </a:lnTo>
                <a:close/>
              </a:path>
            </a:pathLst>
          </a:custGeom>
          <a:solidFill>
            <a:srgbClr val="4A80B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489237" y="4964515"/>
            <a:ext cx="40735" cy="1526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437350" y="5080187"/>
            <a:ext cx="235898" cy="4074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437350" y="5080186"/>
            <a:ext cx="236220" cy="41275"/>
          </a:xfrm>
          <a:custGeom>
            <a:avLst/>
            <a:gdLst/>
            <a:ahLst/>
            <a:cxnLst/>
            <a:rect l="l" t="t" r="r" b="b"/>
            <a:pathLst>
              <a:path w="236219" h="41275">
                <a:moveTo>
                  <a:pt x="0" y="6790"/>
                </a:moveTo>
                <a:lnTo>
                  <a:pt x="64335" y="6790"/>
                </a:lnTo>
                <a:lnTo>
                  <a:pt x="96166" y="1697"/>
                </a:lnTo>
                <a:lnTo>
                  <a:pt x="128671" y="0"/>
                </a:lnTo>
                <a:lnTo>
                  <a:pt x="161174" y="1697"/>
                </a:lnTo>
                <a:lnTo>
                  <a:pt x="192999" y="6790"/>
                </a:lnTo>
                <a:lnTo>
                  <a:pt x="235898" y="6790"/>
                </a:lnTo>
                <a:lnTo>
                  <a:pt x="235898" y="40747"/>
                </a:lnTo>
                <a:lnTo>
                  <a:pt x="0" y="40747"/>
                </a:lnTo>
                <a:lnTo>
                  <a:pt x="0" y="6790"/>
                </a:lnTo>
                <a:close/>
              </a:path>
            </a:pathLst>
          </a:custGeom>
          <a:ln w="28221">
            <a:solidFill>
              <a:srgbClr val="4A80B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448071" y="5105658"/>
            <a:ext cx="214629" cy="0"/>
          </a:xfrm>
          <a:custGeom>
            <a:avLst/>
            <a:gdLst/>
            <a:ahLst/>
            <a:cxnLst/>
            <a:rect l="l" t="t" r="r" b="b"/>
            <a:pathLst>
              <a:path w="214630">
                <a:moveTo>
                  <a:pt x="0" y="0"/>
                </a:moveTo>
                <a:lnTo>
                  <a:pt x="214455" y="0"/>
                </a:lnTo>
              </a:path>
            </a:pathLst>
          </a:custGeom>
          <a:ln w="10186">
            <a:solidFill>
              <a:srgbClr val="8DB3D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433967" y="5105658"/>
            <a:ext cx="243204" cy="0"/>
          </a:xfrm>
          <a:custGeom>
            <a:avLst/>
            <a:gdLst/>
            <a:ahLst/>
            <a:cxnLst/>
            <a:rect l="l" t="t" r="r" b="b"/>
            <a:pathLst>
              <a:path w="243205">
                <a:moveTo>
                  <a:pt x="0" y="0"/>
                </a:moveTo>
                <a:lnTo>
                  <a:pt x="242663" y="0"/>
                </a:lnTo>
              </a:path>
            </a:pathLst>
          </a:custGeom>
          <a:ln w="38408">
            <a:solidFill>
              <a:srgbClr val="4A80B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438332" y="5208970"/>
            <a:ext cx="244349" cy="3177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438332" y="5208970"/>
            <a:ext cx="244475" cy="32384"/>
          </a:xfrm>
          <a:custGeom>
            <a:avLst/>
            <a:gdLst/>
            <a:ahLst/>
            <a:cxnLst/>
            <a:rect l="l" t="t" r="r" b="b"/>
            <a:pathLst>
              <a:path w="244475" h="32385">
                <a:moveTo>
                  <a:pt x="0" y="25371"/>
                </a:moveTo>
                <a:lnTo>
                  <a:pt x="0" y="7399"/>
                </a:lnTo>
                <a:lnTo>
                  <a:pt x="78191" y="7399"/>
                </a:lnTo>
                <a:lnTo>
                  <a:pt x="99628" y="1849"/>
                </a:lnTo>
                <a:lnTo>
                  <a:pt x="122173" y="0"/>
                </a:lnTo>
                <a:lnTo>
                  <a:pt x="144719" y="1849"/>
                </a:lnTo>
                <a:lnTo>
                  <a:pt x="166156" y="7399"/>
                </a:lnTo>
                <a:lnTo>
                  <a:pt x="244349" y="7399"/>
                </a:lnTo>
                <a:lnTo>
                  <a:pt x="244349" y="25371"/>
                </a:lnTo>
                <a:lnTo>
                  <a:pt x="166156" y="25371"/>
                </a:lnTo>
                <a:lnTo>
                  <a:pt x="144589" y="30172"/>
                </a:lnTo>
                <a:lnTo>
                  <a:pt x="122182" y="31772"/>
                </a:lnTo>
                <a:lnTo>
                  <a:pt x="99770" y="30172"/>
                </a:lnTo>
                <a:lnTo>
                  <a:pt x="78191" y="25371"/>
                </a:lnTo>
                <a:lnTo>
                  <a:pt x="0" y="25371"/>
                </a:lnTo>
                <a:close/>
              </a:path>
            </a:pathLst>
          </a:custGeom>
          <a:ln w="28221">
            <a:solidFill>
              <a:srgbClr val="4A80B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560504" y="4956274"/>
            <a:ext cx="122176" cy="29913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645898" y="4956274"/>
            <a:ext cx="33020" cy="16510"/>
          </a:xfrm>
          <a:custGeom>
            <a:avLst/>
            <a:gdLst/>
            <a:ahLst/>
            <a:cxnLst/>
            <a:rect l="l" t="t" r="r" b="b"/>
            <a:pathLst>
              <a:path w="33019" h="16510">
                <a:moveTo>
                  <a:pt x="0" y="16459"/>
                </a:moveTo>
                <a:lnTo>
                  <a:pt x="32857" y="16459"/>
                </a:lnTo>
                <a:lnTo>
                  <a:pt x="32857" y="0"/>
                </a:lnTo>
                <a:lnTo>
                  <a:pt x="0" y="0"/>
                </a:lnTo>
                <a:lnTo>
                  <a:pt x="0" y="16459"/>
                </a:lnTo>
                <a:close/>
              </a:path>
            </a:pathLst>
          </a:custGeom>
          <a:ln w="28219">
            <a:solidFill>
              <a:srgbClr val="4A80B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592437" y="4958486"/>
            <a:ext cx="21590" cy="21590"/>
          </a:xfrm>
          <a:custGeom>
            <a:avLst/>
            <a:gdLst/>
            <a:ahLst/>
            <a:cxnLst/>
            <a:rect l="l" t="t" r="r" b="b"/>
            <a:pathLst>
              <a:path w="21590" h="21589">
                <a:moveTo>
                  <a:pt x="21302" y="10656"/>
                </a:moveTo>
                <a:lnTo>
                  <a:pt x="0" y="21290"/>
                </a:lnTo>
                <a:lnTo>
                  <a:pt x="0" y="0"/>
                </a:lnTo>
                <a:lnTo>
                  <a:pt x="21302" y="10656"/>
                </a:lnTo>
                <a:close/>
              </a:path>
            </a:pathLst>
          </a:custGeom>
          <a:ln w="28215">
            <a:solidFill>
              <a:srgbClr val="4A80B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560506" y="4958486"/>
            <a:ext cx="21590" cy="21590"/>
          </a:xfrm>
          <a:custGeom>
            <a:avLst/>
            <a:gdLst/>
            <a:ahLst/>
            <a:cxnLst/>
            <a:rect l="l" t="t" r="r" b="b"/>
            <a:pathLst>
              <a:path w="21590" h="21589">
                <a:moveTo>
                  <a:pt x="0" y="10656"/>
                </a:moveTo>
                <a:lnTo>
                  <a:pt x="21302" y="0"/>
                </a:lnTo>
                <a:lnTo>
                  <a:pt x="21302" y="21290"/>
                </a:lnTo>
                <a:lnTo>
                  <a:pt x="0" y="10656"/>
                </a:lnTo>
                <a:close/>
              </a:path>
            </a:pathLst>
          </a:custGeom>
          <a:ln w="28215">
            <a:solidFill>
              <a:srgbClr val="4A80B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629469" y="5131997"/>
            <a:ext cx="43180" cy="11430"/>
          </a:xfrm>
          <a:custGeom>
            <a:avLst/>
            <a:gdLst/>
            <a:ahLst/>
            <a:cxnLst/>
            <a:rect l="l" t="t" r="r" b="b"/>
            <a:pathLst>
              <a:path w="43180" h="11429">
                <a:moveTo>
                  <a:pt x="0" y="11356"/>
                </a:moveTo>
                <a:lnTo>
                  <a:pt x="43034" y="11356"/>
                </a:lnTo>
                <a:lnTo>
                  <a:pt x="43034" y="0"/>
                </a:lnTo>
                <a:lnTo>
                  <a:pt x="0" y="0"/>
                </a:lnTo>
                <a:lnTo>
                  <a:pt x="0" y="11356"/>
                </a:lnTo>
                <a:close/>
              </a:path>
            </a:pathLst>
          </a:custGeom>
          <a:ln w="28221">
            <a:solidFill>
              <a:srgbClr val="4A80B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639647" y="5244050"/>
            <a:ext cx="43180" cy="11430"/>
          </a:xfrm>
          <a:custGeom>
            <a:avLst/>
            <a:gdLst/>
            <a:ahLst/>
            <a:cxnLst/>
            <a:rect l="l" t="t" r="r" b="b"/>
            <a:pathLst>
              <a:path w="43180" h="11429">
                <a:moveTo>
                  <a:pt x="0" y="11356"/>
                </a:moveTo>
                <a:lnTo>
                  <a:pt x="43034" y="11356"/>
                </a:lnTo>
                <a:lnTo>
                  <a:pt x="43034" y="0"/>
                </a:lnTo>
                <a:lnTo>
                  <a:pt x="0" y="0"/>
                </a:lnTo>
                <a:lnTo>
                  <a:pt x="0" y="11356"/>
                </a:lnTo>
                <a:close/>
              </a:path>
            </a:pathLst>
          </a:custGeom>
          <a:ln w="28221">
            <a:solidFill>
              <a:srgbClr val="4A80B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443421" y="4959412"/>
            <a:ext cx="20955" cy="0"/>
          </a:xfrm>
          <a:custGeom>
            <a:avLst/>
            <a:gdLst/>
            <a:ahLst/>
            <a:cxnLst/>
            <a:rect l="l" t="t" r="r" b="b"/>
            <a:pathLst>
              <a:path w="20955">
                <a:moveTo>
                  <a:pt x="0" y="0"/>
                </a:moveTo>
                <a:lnTo>
                  <a:pt x="20364" y="0"/>
                </a:lnTo>
              </a:path>
            </a:pathLst>
          </a:custGeom>
          <a:ln w="28222">
            <a:solidFill>
              <a:srgbClr val="4A80B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438332" y="5137663"/>
            <a:ext cx="20955" cy="0"/>
          </a:xfrm>
          <a:custGeom>
            <a:avLst/>
            <a:gdLst/>
            <a:ahLst/>
            <a:cxnLst/>
            <a:rect l="l" t="t" r="r" b="b"/>
            <a:pathLst>
              <a:path w="20955">
                <a:moveTo>
                  <a:pt x="0" y="0"/>
                </a:moveTo>
                <a:lnTo>
                  <a:pt x="20361" y="0"/>
                </a:lnTo>
              </a:path>
            </a:pathLst>
          </a:custGeom>
          <a:ln w="28222">
            <a:solidFill>
              <a:srgbClr val="4A80B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377241" y="6002923"/>
            <a:ext cx="115290" cy="2097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377241" y="5740761"/>
            <a:ext cx="115290" cy="2097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377241" y="5793209"/>
            <a:ext cx="115290" cy="2097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377241" y="5845635"/>
            <a:ext cx="115290" cy="2097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1377241" y="5898060"/>
            <a:ext cx="115290" cy="2097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377241" y="5950492"/>
            <a:ext cx="115290" cy="2097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377241" y="5688335"/>
            <a:ext cx="115290" cy="2097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1628476" y="6007716"/>
            <a:ext cx="115293" cy="20972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1628476" y="5745570"/>
            <a:ext cx="115293" cy="2097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1628476" y="5797996"/>
            <a:ext cx="115293" cy="2097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1628476" y="5850421"/>
            <a:ext cx="115293" cy="2097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1628476" y="5902847"/>
            <a:ext cx="115293" cy="2098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1628476" y="5955286"/>
            <a:ext cx="115293" cy="20972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1628476" y="5693144"/>
            <a:ext cx="115293" cy="20952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1316154" y="4638537"/>
            <a:ext cx="652145" cy="1466850"/>
          </a:xfrm>
          <a:custGeom>
            <a:avLst/>
            <a:gdLst/>
            <a:ahLst/>
            <a:cxnLst/>
            <a:rect l="l" t="t" r="r" b="b"/>
            <a:pathLst>
              <a:path w="652144" h="1466850">
                <a:moveTo>
                  <a:pt x="20361" y="1466850"/>
                </a:moveTo>
                <a:lnTo>
                  <a:pt x="20361" y="1436289"/>
                </a:lnTo>
                <a:lnTo>
                  <a:pt x="0" y="1436289"/>
                </a:lnTo>
                <a:lnTo>
                  <a:pt x="0" y="162988"/>
                </a:lnTo>
                <a:lnTo>
                  <a:pt x="162902" y="0"/>
                </a:lnTo>
                <a:lnTo>
                  <a:pt x="651612" y="0"/>
                </a:lnTo>
                <a:lnTo>
                  <a:pt x="651612" y="1273295"/>
                </a:lnTo>
                <a:lnTo>
                  <a:pt x="641434" y="1283494"/>
                </a:lnTo>
                <a:lnTo>
                  <a:pt x="641434" y="1293678"/>
                </a:lnTo>
                <a:lnTo>
                  <a:pt x="468348" y="1466850"/>
                </a:lnTo>
                <a:lnTo>
                  <a:pt x="20361" y="1466850"/>
                </a:lnTo>
                <a:close/>
              </a:path>
            </a:pathLst>
          </a:custGeom>
          <a:ln w="28210">
            <a:solidFill>
              <a:srgbClr val="4A80B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 txBox="1"/>
          <p:nvPr/>
        </p:nvSpPr>
        <p:spPr>
          <a:xfrm>
            <a:off x="1316154" y="4801530"/>
            <a:ext cx="488950" cy="1273810"/>
          </a:xfrm>
          <a:prstGeom prst="rect">
            <a:avLst/>
          </a:prstGeom>
          <a:ln w="28210">
            <a:solidFill>
              <a:srgbClr val="4A80B1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 marL="60960">
              <a:lnSpc>
                <a:spcPct val="100000"/>
              </a:lnSpc>
              <a:tabLst>
                <a:tab pos="311785" algn="l"/>
              </a:tabLst>
            </a:pPr>
            <a:r>
              <a:rPr sz="1900" u="heavy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900" u="heavy" spc="-45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900">
                <a:latin typeface="Times New Roman"/>
                <a:cs typeface="Times New Roman"/>
              </a:rPr>
              <a:t>	</a:t>
            </a:r>
            <a:r>
              <a:rPr sz="1900" u="heavy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900" u="heavy" spc="-45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endParaRPr sz="1900">
              <a:latin typeface="Times New Roman"/>
              <a:cs typeface="Times New Roman"/>
            </a:endParaRPr>
          </a:p>
          <a:p>
            <a:pPr marL="311785">
              <a:lnSpc>
                <a:spcPts val="2260"/>
              </a:lnSpc>
              <a:spcBef>
                <a:spcPts val="405"/>
              </a:spcBef>
            </a:pPr>
            <a:r>
              <a:rPr sz="1900" u="heavy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900" u="heavy" spc="-45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endParaRPr sz="1900">
              <a:latin typeface="Times New Roman"/>
              <a:cs typeface="Times New Roman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2028427" y="5482335"/>
            <a:ext cx="1829435" cy="60769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31470" marR="5080" indent="-319405">
              <a:lnSpc>
                <a:spcPct val="101099"/>
              </a:lnSpc>
              <a:spcBef>
                <a:spcPts val="75"/>
              </a:spcBef>
            </a:pPr>
            <a:r>
              <a:rPr sz="1900" spc="-15">
                <a:latin typeface="Arial"/>
                <a:cs typeface="Arial"/>
              </a:rPr>
              <a:t>The target</a:t>
            </a:r>
            <a:r>
              <a:rPr sz="1900" spc="-150">
                <a:latin typeface="Arial"/>
                <a:cs typeface="Arial"/>
              </a:rPr>
              <a:t> </a:t>
            </a:r>
            <a:r>
              <a:rPr sz="1900" spc="-15">
                <a:latin typeface="Arial"/>
                <a:cs typeface="Arial"/>
              </a:rPr>
              <a:t>server  (vulnerable)</a:t>
            </a:r>
            <a:endParaRPr sz="1900">
              <a:latin typeface="Arial"/>
              <a:cs typeface="Arial"/>
            </a:endParaRPr>
          </a:p>
        </p:txBody>
      </p:sp>
      <p:sp>
        <p:nvSpPr>
          <p:cNvPr id="65" name="object 65"/>
          <p:cNvSpPr txBox="1"/>
          <p:nvPr/>
        </p:nvSpPr>
        <p:spPr>
          <a:xfrm rot="240000">
            <a:off x="3983602" y="2301685"/>
            <a:ext cx="3329171" cy="241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900"/>
              </a:lnSpc>
            </a:pPr>
            <a:r>
              <a:rPr sz="2850" spc="-37" baseline="4385">
                <a:latin typeface="Arial"/>
                <a:cs typeface="Arial"/>
              </a:rPr>
              <a:t>Web </a:t>
            </a:r>
            <a:r>
              <a:rPr sz="2850" spc="-44" baseline="2923">
                <a:latin typeface="Arial"/>
                <a:cs typeface="Arial"/>
              </a:rPr>
              <a:t>page </a:t>
            </a:r>
            <a:r>
              <a:rPr sz="2850" spc="-37" baseline="2923">
                <a:latin typeface="Arial"/>
                <a:cs typeface="Arial"/>
              </a:rPr>
              <a:t>with </a:t>
            </a:r>
            <a:r>
              <a:rPr sz="2850" spc="-44" baseline="1461">
                <a:latin typeface="Arial"/>
                <a:cs typeface="Arial"/>
              </a:rPr>
              <a:t>JavaScrip</a:t>
            </a:r>
            <a:r>
              <a:rPr sz="1900" spc="-30">
                <a:latin typeface="Arial"/>
                <a:cs typeface="Arial"/>
              </a:rPr>
              <a:t>t</a:t>
            </a:r>
            <a:r>
              <a:rPr sz="1900" spc="-140">
                <a:latin typeface="Arial"/>
                <a:cs typeface="Arial"/>
              </a:rPr>
              <a:t> </a:t>
            </a:r>
            <a:r>
              <a:rPr sz="1900" spc="-25">
                <a:latin typeface="Arial"/>
                <a:cs typeface="Arial"/>
              </a:rPr>
              <a:t>code</a:t>
            </a:r>
            <a:endParaRPr sz="1900">
              <a:latin typeface="Arial"/>
              <a:cs typeface="Arial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10210165" y="3918711"/>
            <a:ext cx="896619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spc="-20">
                <a:latin typeface="Arial"/>
                <a:cs typeface="Arial"/>
              </a:rPr>
              <a:t>Attacker</a:t>
            </a:r>
            <a:endParaRPr sz="1900">
              <a:latin typeface="Arial"/>
              <a:cs typeface="Arial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5066375" y="5832855"/>
            <a:ext cx="5746750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spc="-20">
                <a:solidFill>
                  <a:srgbClr val="FF0000"/>
                </a:solidFill>
                <a:latin typeface="Arial"/>
                <a:cs typeface="Arial"/>
              </a:rPr>
              <a:t>Attack </a:t>
            </a:r>
            <a:r>
              <a:rPr sz="1900" spc="-15">
                <a:solidFill>
                  <a:srgbClr val="FF0000"/>
                </a:solidFill>
                <a:latin typeface="Arial"/>
                <a:cs typeface="Arial"/>
              </a:rPr>
              <a:t>goal</a:t>
            </a:r>
            <a:r>
              <a:rPr sz="1900" spc="-15">
                <a:latin typeface="Arial"/>
                <a:cs typeface="Arial"/>
              </a:rPr>
              <a:t>: interact with the target server from</a:t>
            </a:r>
            <a:r>
              <a:rPr sz="1900" spc="-195">
                <a:latin typeface="Arial"/>
                <a:cs typeface="Arial"/>
              </a:rPr>
              <a:t> </a:t>
            </a:r>
            <a:r>
              <a:rPr sz="1900" spc="-20">
                <a:latin typeface="Arial"/>
                <a:cs typeface="Arial"/>
              </a:rPr>
              <a:t>outside</a:t>
            </a:r>
            <a:endParaRPr sz="1900">
              <a:latin typeface="Arial"/>
              <a:cs typeface="Arial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1919423" y="3744976"/>
            <a:ext cx="2041525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spc="-20">
                <a:latin typeface="Arial"/>
                <a:cs typeface="Arial"/>
              </a:rPr>
              <a:t>Same </a:t>
            </a:r>
            <a:r>
              <a:rPr sz="1900" spc="-15">
                <a:latin typeface="Arial"/>
                <a:cs typeface="Arial"/>
              </a:rPr>
              <a:t>Origin</a:t>
            </a:r>
            <a:r>
              <a:rPr sz="1900" spc="-114">
                <a:latin typeface="Arial"/>
                <a:cs typeface="Arial"/>
              </a:rPr>
              <a:t> </a:t>
            </a:r>
            <a:r>
              <a:rPr sz="1900" spc="-15">
                <a:latin typeface="Arial"/>
                <a:cs typeface="Arial"/>
              </a:rPr>
              <a:t>Policy</a:t>
            </a:r>
            <a:endParaRPr sz="1900">
              <a:latin typeface="Arial"/>
              <a:cs typeface="Arial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7549459" y="1074928"/>
            <a:ext cx="842644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spc="-20">
                <a:latin typeface="Arial"/>
                <a:cs typeface="Arial"/>
              </a:rPr>
              <a:t>Firewall</a:t>
            </a:r>
            <a:endParaRPr sz="19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2000" y="152400"/>
            <a:ext cx="7533067" cy="1026563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65"/>
              </a:spcBef>
            </a:pPr>
            <a:r>
              <a:rPr spc="-390"/>
              <a:t>DNS </a:t>
            </a:r>
            <a:r>
              <a:rPr spc="-220"/>
              <a:t>Rebinding</a:t>
            </a:r>
            <a:r>
              <a:rPr spc="-560"/>
              <a:t> </a:t>
            </a:r>
            <a:r>
              <a:rPr spc="-175"/>
              <a:t>Attack</a:t>
            </a:r>
          </a:p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sz="2200" b="0" spc="-20">
                <a:solidFill>
                  <a:srgbClr val="595959"/>
                </a:solidFill>
                <a:latin typeface="Century"/>
                <a:cs typeface="Century"/>
              </a:rPr>
              <a:t>Attack</a:t>
            </a:r>
            <a:r>
              <a:rPr sz="2200" b="0" spc="-140">
                <a:solidFill>
                  <a:srgbClr val="595959"/>
                </a:solidFill>
                <a:latin typeface="Century"/>
                <a:cs typeface="Century"/>
              </a:rPr>
              <a:t> </a:t>
            </a:r>
            <a:r>
              <a:rPr sz="2200" b="0" spc="-10">
                <a:solidFill>
                  <a:srgbClr val="595959"/>
                </a:solidFill>
                <a:latin typeface="Century"/>
                <a:cs typeface="Century"/>
              </a:rPr>
              <a:t>procedure</a:t>
            </a:r>
            <a:endParaRPr sz="2200">
              <a:latin typeface="Century"/>
              <a:cs typeface="Century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620730" y="1824328"/>
            <a:ext cx="9343734" cy="40251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61040" y="668020"/>
            <a:ext cx="11171555" cy="4514215"/>
          </a:xfrm>
          <a:prstGeom prst="rect">
            <a:avLst/>
          </a:prstGeom>
        </p:spPr>
        <p:txBody>
          <a:bodyPr vert="horz" wrap="square" lIns="0" tIns="204470" rIns="0" bIns="0" rtlCol="0">
            <a:spAutoFit/>
          </a:bodyPr>
          <a:lstStyle/>
          <a:p>
            <a:pPr marL="224154">
              <a:lnSpc>
                <a:spcPct val="100000"/>
              </a:lnSpc>
              <a:spcBef>
                <a:spcPts val="1610"/>
              </a:spcBef>
            </a:pPr>
            <a:r>
              <a:rPr sz="2200" spc="-100">
                <a:solidFill>
                  <a:srgbClr val="595959"/>
                </a:solidFill>
                <a:latin typeface="Century"/>
                <a:cs typeface="Century"/>
              </a:rPr>
              <a:t>DoS</a:t>
            </a:r>
            <a:r>
              <a:rPr sz="2200" spc="-145">
                <a:solidFill>
                  <a:srgbClr val="595959"/>
                </a:solidFill>
                <a:latin typeface="Century"/>
                <a:cs typeface="Century"/>
              </a:rPr>
              <a:t> </a:t>
            </a:r>
            <a:r>
              <a:rPr sz="2200" spc="-75">
                <a:solidFill>
                  <a:srgbClr val="595959"/>
                </a:solidFill>
                <a:latin typeface="Century"/>
                <a:cs typeface="Century"/>
              </a:rPr>
              <a:t>attacks</a:t>
            </a:r>
            <a:endParaRPr sz="2200">
              <a:latin typeface="Century"/>
              <a:cs typeface="Century"/>
            </a:endParaRPr>
          </a:p>
          <a:p>
            <a:pPr marL="12700">
              <a:lnSpc>
                <a:spcPct val="100000"/>
              </a:lnSpc>
              <a:spcBef>
                <a:spcPts val="1510"/>
              </a:spcBef>
            </a:pPr>
            <a:r>
              <a:rPr sz="2200" b="1">
                <a:latin typeface="Arial"/>
                <a:cs typeface="Arial"/>
              </a:rPr>
              <a:t>Attacks on the Root and TLD </a:t>
            </a:r>
            <a:r>
              <a:rPr sz="2200" b="1" spc="-5">
                <a:latin typeface="Arial"/>
                <a:cs typeface="Arial"/>
              </a:rPr>
              <a:t>Servers</a:t>
            </a:r>
            <a:r>
              <a:rPr sz="2200" b="1" spc="10">
                <a:latin typeface="Arial"/>
                <a:cs typeface="Arial"/>
              </a:rPr>
              <a:t> </a:t>
            </a:r>
            <a:r>
              <a:rPr sz="2200" b="1">
                <a:latin typeface="Arial"/>
                <a:cs typeface="Arial"/>
              </a:rPr>
              <a:t>:</a:t>
            </a:r>
            <a:endParaRPr sz="2200">
              <a:latin typeface="Arial"/>
              <a:cs typeface="Arial"/>
            </a:endParaRPr>
          </a:p>
          <a:p>
            <a:pPr marL="279400" marR="201930" indent="-266700">
              <a:lnSpc>
                <a:spcPts val="2620"/>
              </a:lnSpc>
              <a:spcBef>
                <a:spcPts val="1664"/>
              </a:spcBef>
            </a:pPr>
            <a:r>
              <a:rPr sz="2200" u="sng" spc="-5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Root </a:t>
            </a:r>
            <a:r>
              <a:rPr sz="2200" u="sng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nameservers:</a:t>
            </a:r>
            <a:r>
              <a:rPr sz="2200">
                <a:latin typeface="Arial"/>
                <a:cs typeface="Arial"/>
              </a:rPr>
              <a:t> If the attackers can </a:t>
            </a:r>
            <a:r>
              <a:rPr sz="2200" spc="-5">
                <a:latin typeface="Arial"/>
                <a:cs typeface="Arial"/>
              </a:rPr>
              <a:t>bring down </a:t>
            </a:r>
            <a:r>
              <a:rPr sz="2200">
                <a:latin typeface="Arial"/>
                <a:cs typeface="Arial"/>
              </a:rPr>
              <a:t>the servers of the root zone, they can  </a:t>
            </a:r>
            <a:r>
              <a:rPr sz="2200" spc="-5">
                <a:latin typeface="Arial"/>
                <a:cs typeface="Arial"/>
              </a:rPr>
              <a:t>bring down </a:t>
            </a:r>
            <a:r>
              <a:rPr sz="2200">
                <a:latin typeface="Arial"/>
                <a:cs typeface="Arial"/>
              </a:rPr>
              <a:t>the </a:t>
            </a:r>
            <a:r>
              <a:rPr sz="2200" spc="-5">
                <a:latin typeface="Arial"/>
                <a:cs typeface="Arial"/>
              </a:rPr>
              <a:t>entire </a:t>
            </a:r>
            <a:r>
              <a:rPr sz="2200">
                <a:latin typeface="Arial"/>
                <a:cs typeface="Arial"/>
              </a:rPr>
              <a:t>Internet. </a:t>
            </a:r>
            <a:r>
              <a:rPr sz="2200" spc="-20">
                <a:latin typeface="Arial"/>
                <a:cs typeface="Arial"/>
              </a:rPr>
              <a:t>However, </a:t>
            </a:r>
            <a:r>
              <a:rPr sz="2200">
                <a:latin typeface="Arial"/>
                <a:cs typeface="Arial"/>
              </a:rPr>
              <a:t>attack root servers </a:t>
            </a:r>
            <a:r>
              <a:rPr sz="2200" spc="-5">
                <a:latin typeface="Arial"/>
                <a:cs typeface="Arial"/>
              </a:rPr>
              <a:t>is</a:t>
            </a:r>
            <a:r>
              <a:rPr sz="2200" spc="45">
                <a:latin typeface="Arial"/>
                <a:cs typeface="Arial"/>
              </a:rPr>
              <a:t> </a:t>
            </a:r>
            <a:r>
              <a:rPr sz="2200" spc="-10">
                <a:latin typeface="Arial"/>
                <a:cs typeface="Arial"/>
              </a:rPr>
              <a:t>difficult:</a:t>
            </a:r>
            <a:endParaRPr sz="2200">
              <a:latin typeface="Arial"/>
              <a:cs typeface="Arial"/>
            </a:endParaRPr>
          </a:p>
          <a:p>
            <a:pPr marL="622300" marR="718185" indent="-457200">
              <a:lnSpc>
                <a:spcPct val="100800"/>
              </a:lnSpc>
              <a:spcBef>
                <a:spcPts val="1345"/>
              </a:spcBef>
              <a:buChar char="○"/>
              <a:tabLst>
                <a:tab pos="621665" algn="l"/>
                <a:tab pos="622300" algn="l"/>
              </a:tabLst>
            </a:pPr>
            <a:r>
              <a:rPr sz="2400" spc="-5">
                <a:latin typeface="Arial"/>
                <a:cs typeface="Arial"/>
              </a:rPr>
              <a:t>The </a:t>
            </a:r>
            <a:r>
              <a:rPr sz="2400">
                <a:latin typeface="Arial"/>
                <a:cs typeface="Arial"/>
              </a:rPr>
              <a:t>root nameservers are highly </a:t>
            </a:r>
            <a:r>
              <a:rPr sz="2400" spc="-5">
                <a:latin typeface="Arial"/>
                <a:cs typeface="Arial"/>
              </a:rPr>
              <a:t>distributed. There </a:t>
            </a:r>
            <a:r>
              <a:rPr sz="2400">
                <a:latin typeface="Arial"/>
                <a:cs typeface="Arial"/>
              </a:rPr>
              <a:t>are 13 </a:t>
            </a:r>
            <a:r>
              <a:rPr sz="2400" spc="-5">
                <a:latin typeface="Arial"/>
                <a:cs typeface="Arial"/>
              </a:rPr>
              <a:t>(A,B….M) </a:t>
            </a:r>
            <a:r>
              <a:rPr sz="2400">
                <a:latin typeface="Arial"/>
                <a:cs typeface="Arial"/>
              </a:rPr>
              <a:t>root  nameservers (server </a:t>
            </a:r>
            <a:r>
              <a:rPr sz="2400" spc="-5">
                <a:latin typeface="Arial"/>
                <a:cs typeface="Arial"/>
              </a:rPr>
              <a:t>farm) consisting </a:t>
            </a:r>
            <a:r>
              <a:rPr sz="2400">
                <a:latin typeface="Arial"/>
                <a:cs typeface="Arial"/>
              </a:rPr>
              <a:t>of a large number of redundant  </a:t>
            </a:r>
            <a:r>
              <a:rPr sz="2400" spc="-5">
                <a:latin typeface="Arial"/>
                <a:cs typeface="Arial"/>
              </a:rPr>
              <a:t>computers to </a:t>
            </a:r>
            <a:r>
              <a:rPr sz="2400">
                <a:latin typeface="Arial"/>
                <a:cs typeface="Arial"/>
              </a:rPr>
              <a:t>provide reliable</a:t>
            </a:r>
            <a:r>
              <a:rPr sz="2400" spc="-15">
                <a:latin typeface="Arial"/>
                <a:cs typeface="Arial"/>
              </a:rPr>
              <a:t> </a:t>
            </a:r>
            <a:r>
              <a:rPr sz="2400">
                <a:latin typeface="Arial"/>
                <a:cs typeface="Arial"/>
              </a:rPr>
              <a:t>services.</a:t>
            </a:r>
          </a:p>
          <a:p>
            <a:pPr marL="622300" marR="5080" indent="-457200" algn="just">
              <a:lnSpc>
                <a:spcPct val="98800"/>
              </a:lnSpc>
              <a:spcBef>
                <a:spcPts val="1550"/>
              </a:spcBef>
              <a:buChar char="○"/>
              <a:tabLst>
                <a:tab pos="622300" algn="l"/>
              </a:tabLst>
            </a:pPr>
            <a:r>
              <a:rPr sz="2400" spc="-5">
                <a:latin typeface="Arial"/>
                <a:cs typeface="Arial"/>
              </a:rPr>
              <a:t>As the </a:t>
            </a:r>
            <a:r>
              <a:rPr sz="2400">
                <a:latin typeface="Arial"/>
                <a:cs typeface="Arial"/>
              </a:rPr>
              <a:t>nameservers </a:t>
            </a:r>
            <a:r>
              <a:rPr sz="2400" spc="-5">
                <a:latin typeface="Arial"/>
                <a:cs typeface="Arial"/>
              </a:rPr>
              <a:t>for the TLDs </a:t>
            </a:r>
            <a:r>
              <a:rPr sz="2400">
                <a:latin typeface="Arial"/>
                <a:cs typeface="Arial"/>
              </a:rPr>
              <a:t>are usually cached in </a:t>
            </a:r>
            <a:r>
              <a:rPr sz="2400" spc="-5">
                <a:latin typeface="Arial"/>
                <a:cs typeface="Arial"/>
              </a:rPr>
              <a:t>the </a:t>
            </a:r>
            <a:r>
              <a:rPr sz="2400">
                <a:latin typeface="Arial"/>
                <a:cs typeface="Arial"/>
              </a:rPr>
              <a:t>local DNS servers,  </a:t>
            </a:r>
            <a:r>
              <a:rPr sz="2400" spc="-5">
                <a:latin typeface="Arial"/>
                <a:cs typeface="Arial"/>
              </a:rPr>
              <a:t>the </a:t>
            </a:r>
            <a:r>
              <a:rPr sz="2400">
                <a:latin typeface="Arial"/>
                <a:cs typeface="Arial"/>
              </a:rPr>
              <a:t>root servers need not be queried </a:t>
            </a:r>
            <a:r>
              <a:rPr sz="2400" spc="-5">
                <a:latin typeface="Arial"/>
                <a:cs typeface="Arial"/>
              </a:rPr>
              <a:t>till the </a:t>
            </a:r>
            <a:r>
              <a:rPr sz="2400">
                <a:latin typeface="Arial"/>
                <a:cs typeface="Arial"/>
              </a:rPr>
              <a:t>cache expires (48 hrs). </a:t>
            </a:r>
            <a:r>
              <a:rPr sz="2400" spc="-5">
                <a:latin typeface="Arial"/>
                <a:cs typeface="Arial"/>
              </a:rPr>
              <a:t>Attacks </a:t>
            </a:r>
            <a:r>
              <a:rPr sz="2400">
                <a:latin typeface="Arial"/>
                <a:cs typeface="Arial"/>
              </a:rPr>
              <a:t>on  </a:t>
            </a:r>
            <a:r>
              <a:rPr sz="2400" spc="-5">
                <a:latin typeface="Arial"/>
                <a:cs typeface="Arial"/>
              </a:rPr>
              <a:t>the </a:t>
            </a:r>
            <a:r>
              <a:rPr sz="2400">
                <a:latin typeface="Arial"/>
                <a:cs typeface="Arial"/>
              </a:rPr>
              <a:t>root servers must last long </a:t>
            </a:r>
            <a:r>
              <a:rPr sz="2400" spc="-5">
                <a:latin typeface="Arial"/>
                <a:cs typeface="Arial"/>
              </a:rPr>
              <a:t>to </a:t>
            </a:r>
            <a:r>
              <a:rPr sz="2400">
                <a:latin typeface="Arial"/>
                <a:cs typeface="Arial"/>
              </a:rPr>
              <a:t>see a </a:t>
            </a:r>
            <a:r>
              <a:rPr sz="2400" spc="-5">
                <a:latin typeface="Arial"/>
                <a:cs typeface="Arial"/>
              </a:rPr>
              <a:t>significant</a:t>
            </a:r>
            <a:r>
              <a:rPr sz="2400" spc="-70">
                <a:latin typeface="Arial"/>
                <a:cs typeface="Arial"/>
              </a:rPr>
              <a:t> </a:t>
            </a:r>
            <a:r>
              <a:rPr sz="2400" spc="-10">
                <a:latin typeface="Arial"/>
                <a:cs typeface="Arial"/>
              </a:rPr>
              <a:t>effect.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38200" y="55207"/>
            <a:ext cx="9361866" cy="63286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185"/>
              <a:t>Denial</a:t>
            </a:r>
            <a:r>
              <a:rPr spc="-445"/>
              <a:t> </a:t>
            </a:r>
            <a:r>
              <a:rPr spc="-70"/>
              <a:t>of</a:t>
            </a:r>
            <a:r>
              <a:rPr spc="-450"/>
              <a:t> </a:t>
            </a:r>
            <a:r>
              <a:rPr spc="-210"/>
              <a:t>Service</a:t>
            </a:r>
            <a:r>
              <a:rPr spc="-445"/>
              <a:t> </a:t>
            </a:r>
            <a:r>
              <a:rPr spc="-195"/>
              <a:t>Attacks</a:t>
            </a:r>
            <a:r>
              <a:rPr spc="-445"/>
              <a:t> </a:t>
            </a:r>
            <a:r>
              <a:rPr spc="-190"/>
              <a:t>on</a:t>
            </a:r>
            <a:r>
              <a:rPr spc="-455"/>
              <a:t> </a:t>
            </a:r>
            <a:r>
              <a:rPr spc="-204"/>
              <a:t>Root</a:t>
            </a:r>
            <a:r>
              <a:rPr spc="-455"/>
              <a:t> </a:t>
            </a:r>
            <a:r>
              <a:rPr spc="-220"/>
              <a:t>Servers</a:t>
            </a: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61040" y="668020"/>
            <a:ext cx="11139805" cy="2479040"/>
          </a:xfrm>
          <a:prstGeom prst="rect">
            <a:avLst/>
          </a:prstGeom>
        </p:spPr>
        <p:txBody>
          <a:bodyPr vert="horz" wrap="square" lIns="0" tIns="204470" rIns="0" bIns="0" rtlCol="0">
            <a:spAutoFit/>
          </a:bodyPr>
          <a:lstStyle/>
          <a:p>
            <a:pPr marL="224154">
              <a:lnSpc>
                <a:spcPct val="100000"/>
              </a:lnSpc>
              <a:spcBef>
                <a:spcPts val="1610"/>
              </a:spcBef>
            </a:pPr>
            <a:r>
              <a:rPr sz="2200" spc="-100">
                <a:solidFill>
                  <a:srgbClr val="595959"/>
                </a:solidFill>
                <a:latin typeface="Century"/>
                <a:cs typeface="Century"/>
              </a:rPr>
              <a:t>DoS</a:t>
            </a:r>
            <a:r>
              <a:rPr sz="2200" spc="-145">
                <a:solidFill>
                  <a:srgbClr val="595959"/>
                </a:solidFill>
                <a:latin typeface="Century"/>
                <a:cs typeface="Century"/>
              </a:rPr>
              <a:t> </a:t>
            </a:r>
            <a:r>
              <a:rPr sz="2200" spc="-75">
                <a:solidFill>
                  <a:srgbClr val="595959"/>
                </a:solidFill>
                <a:latin typeface="Century"/>
                <a:cs typeface="Century"/>
              </a:rPr>
              <a:t>attacks</a:t>
            </a:r>
            <a:endParaRPr sz="2200">
              <a:latin typeface="Century"/>
              <a:cs typeface="Century"/>
            </a:endParaRPr>
          </a:p>
          <a:p>
            <a:pPr marL="279400" indent="-266700">
              <a:lnSpc>
                <a:spcPct val="100000"/>
              </a:lnSpc>
              <a:spcBef>
                <a:spcPts val="1510"/>
              </a:spcBef>
              <a:buClr>
                <a:srgbClr val="00B0F0"/>
              </a:buClr>
              <a:buChar char="○"/>
              <a:tabLst>
                <a:tab pos="279400" algn="l"/>
              </a:tabLst>
            </a:pPr>
            <a:r>
              <a:rPr sz="2200" spc="-5">
                <a:latin typeface="Arial"/>
                <a:cs typeface="Arial"/>
              </a:rPr>
              <a:t>Nameservers </a:t>
            </a:r>
            <a:r>
              <a:rPr sz="2200">
                <a:latin typeface="Arial"/>
                <a:cs typeface="Arial"/>
              </a:rPr>
              <a:t>for the TLDs are </a:t>
            </a:r>
            <a:r>
              <a:rPr sz="2200" spc="-5">
                <a:latin typeface="Arial"/>
                <a:cs typeface="Arial"/>
              </a:rPr>
              <a:t>easier </a:t>
            </a:r>
            <a:r>
              <a:rPr sz="2200">
                <a:latin typeface="Arial"/>
                <a:cs typeface="Arial"/>
              </a:rPr>
              <a:t>to</a:t>
            </a:r>
            <a:r>
              <a:rPr sz="2200" spc="-25">
                <a:latin typeface="Arial"/>
                <a:cs typeface="Arial"/>
              </a:rPr>
              <a:t> </a:t>
            </a:r>
            <a:r>
              <a:rPr sz="2200">
                <a:latin typeface="Arial"/>
                <a:cs typeface="Arial"/>
              </a:rPr>
              <a:t>attack.</a:t>
            </a:r>
          </a:p>
          <a:p>
            <a:pPr marL="279400" marR="5080" indent="-266700">
              <a:lnSpc>
                <a:spcPts val="2620"/>
              </a:lnSpc>
              <a:spcBef>
                <a:spcPts val="1664"/>
              </a:spcBef>
              <a:buClr>
                <a:srgbClr val="00B0F0"/>
              </a:buClr>
              <a:buChar char="○"/>
              <a:tabLst>
                <a:tab pos="279400" algn="l"/>
              </a:tabLst>
            </a:pPr>
            <a:r>
              <a:rPr sz="2200">
                <a:latin typeface="Arial"/>
                <a:cs typeface="Arial"/>
              </a:rPr>
              <a:t>TLDs such as </a:t>
            </a:r>
            <a:r>
              <a:rPr sz="2200" b="1" spc="-40">
                <a:latin typeface="Arial"/>
                <a:cs typeface="Arial"/>
              </a:rPr>
              <a:t>gov, </a:t>
            </a:r>
            <a:r>
              <a:rPr sz="2200" b="1">
                <a:latin typeface="Arial"/>
                <a:cs typeface="Arial"/>
              </a:rPr>
              <a:t>com, net </a:t>
            </a:r>
            <a:r>
              <a:rPr sz="2200">
                <a:latin typeface="Arial"/>
                <a:cs typeface="Arial"/>
              </a:rPr>
              <a:t>etc have </a:t>
            </a:r>
            <a:r>
              <a:rPr sz="2200" spc="-5">
                <a:latin typeface="Arial"/>
                <a:cs typeface="Arial"/>
              </a:rPr>
              <a:t>quite resilient infrastructure against DOS </a:t>
            </a:r>
            <a:r>
              <a:rPr sz="2200">
                <a:latin typeface="Arial"/>
                <a:cs typeface="Arial"/>
              </a:rPr>
              <a:t>attacks.  </a:t>
            </a:r>
            <a:r>
              <a:rPr sz="2200" spc="-5">
                <a:latin typeface="Arial"/>
                <a:cs typeface="Arial"/>
              </a:rPr>
              <a:t>But certain </a:t>
            </a:r>
            <a:r>
              <a:rPr sz="2200">
                <a:latin typeface="Arial"/>
                <a:cs typeface="Arial"/>
              </a:rPr>
              <a:t>obscure TLDs </a:t>
            </a:r>
            <a:r>
              <a:rPr sz="2200" spc="-5">
                <a:latin typeface="Arial"/>
                <a:cs typeface="Arial"/>
              </a:rPr>
              <a:t>like country-code </a:t>
            </a:r>
            <a:r>
              <a:rPr sz="2200">
                <a:latin typeface="Arial"/>
                <a:cs typeface="Arial"/>
              </a:rPr>
              <a:t>TLDs do not have </a:t>
            </a:r>
            <a:r>
              <a:rPr sz="2200" spc="-5">
                <a:latin typeface="Arial"/>
                <a:cs typeface="Arial"/>
              </a:rPr>
              <a:t>sufficient infrastructure.</a:t>
            </a:r>
            <a:endParaRPr sz="2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475"/>
              </a:spcBef>
            </a:pPr>
            <a:r>
              <a:rPr sz="2200">
                <a:latin typeface="Wingdings"/>
                <a:cs typeface="Wingdings"/>
              </a:rPr>
              <a:t></a:t>
            </a:r>
            <a:r>
              <a:rPr sz="2200">
                <a:latin typeface="Times New Roman"/>
                <a:cs typeface="Times New Roman"/>
              </a:rPr>
              <a:t> </a:t>
            </a:r>
            <a:r>
              <a:rPr sz="2200">
                <a:latin typeface="Arial"/>
                <a:cs typeface="Arial"/>
              </a:rPr>
              <a:t>the attackers can </a:t>
            </a:r>
            <a:r>
              <a:rPr sz="2200" spc="-5">
                <a:latin typeface="Arial"/>
                <a:cs typeface="Arial"/>
              </a:rPr>
              <a:t>bring down </a:t>
            </a:r>
            <a:r>
              <a:rPr sz="2200">
                <a:latin typeface="Arial"/>
                <a:cs typeface="Arial"/>
              </a:rPr>
              <a:t>the Internet of a targeted</a:t>
            </a:r>
            <a:r>
              <a:rPr sz="2200" spc="55">
                <a:latin typeface="Arial"/>
                <a:cs typeface="Arial"/>
              </a:rPr>
              <a:t> </a:t>
            </a:r>
            <a:r>
              <a:rPr sz="2200" spc="-25">
                <a:latin typeface="Arial"/>
                <a:cs typeface="Arial"/>
              </a:rPr>
              <a:t>country.</a:t>
            </a:r>
            <a:endParaRPr sz="22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62000" y="152400"/>
            <a:ext cx="8828466" cy="63286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185"/>
              <a:t>Denial</a:t>
            </a:r>
            <a:r>
              <a:rPr spc="-445"/>
              <a:t> </a:t>
            </a:r>
            <a:r>
              <a:rPr spc="-70"/>
              <a:t>of</a:t>
            </a:r>
            <a:r>
              <a:rPr spc="-450"/>
              <a:t> </a:t>
            </a:r>
            <a:r>
              <a:rPr spc="-210"/>
              <a:t>Service</a:t>
            </a:r>
            <a:r>
              <a:rPr spc="-445"/>
              <a:t> </a:t>
            </a:r>
            <a:r>
              <a:rPr spc="-195"/>
              <a:t>Attacks</a:t>
            </a:r>
            <a:r>
              <a:rPr spc="-445"/>
              <a:t> </a:t>
            </a:r>
            <a:r>
              <a:rPr spc="-190"/>
              <a:t>on</a:t>
            </a:r>
            <a:r>
              <a:rPr spc="-450"/>
              <a:t> </a:t>
            </a:r>
            <a:r>
              <a:rPr spc="-434"/>
              <a:t>TLD</a:t>
            </a:r>
            <a:r>
              <a:rPr spc="-445"/>
              <a:t> </a:t>
            </a:r>
            <a:r>
              <a:rPr spc="-220"/>
              <a:t>Servers</a:t>
            </a: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61040" y="668020"/>
            <a:ext cx="3878579" cy="3101340"/>
          </a:xfrm>
          <a:prstGeom prst="rect">
            <a:avLst/>
          </a:prstGeom>
        </p:spPr>
        <p:txBody>
          <a:bodyPr vert="horz" wrap="square" lIns="0" tIns="204470" rIns="0" bIns="0" rtlCol="0">
            <a:spAutoFit/>
          </a:bodyPr>
          <a:lstStyle/>
          <a:p>
            <a:pPr marL="224154">
              <a:lnSpc>
                <a:spcPct val="100000"/>
              </a:lnSpc>
              <a:spcBef>
                <a:spcPts val="1610"/>
              </a:spcBef>
            </a:pPr>
            <a:r>
              <a:rPr sz="2200" spc="-65">
                <a:solidFill>
                  <a:srgbClr val="595959"/>
                </a:solidFill>
                <a:latin typeface="Century"/>
                <a:cs typeface="Century"/>
              </a:rPr>
              <a:t>Example</a:t>
            </a:r>
            <a:endParaRPr sz="2200">
              <a:latin typeface="Century"/>
              <a:cs typeface="Century"/>
            </a:endParaRPr>
          </a:p>
          <a:p>
            <a:pPr marL="279400" marR="5080" indent="-266700">
              <a:lnSpc>
                <a:spcPct val="100499"/>
              </a:lnSpc>
              <a:spcBef>
                <a:spcPts val="1500"/>
              </a:spcBef>
              <a:buClr>
                <a:srgbClr val="00B0F0"/>
              </a:buClr>
              <a:buFont typeface="Arial"/>
              <a:buChar char="○"/>
              <a:tabLst>
                <a:tab pos="279400" algn="l"/>
              </a:tabLst>
            </a:pPr>
            <a:r>
              <a:rPr sz="2200" b="1" spc="-5">
                <a:latin typeface="Arial"/>
                <a:cs typeface="Arial"/>
              </a:rPr>
              <a:t>UltraDNS: </a:t>
            </a:r>
            <a:r>
              <a:rPr sz="2200" spc="-5">
                <a:latin typeface="Arial"/>
                <a:cs typeface="Arial"/>
              </a:rPr>
              <a:t>DNS provider </a:t>
            </a:r>
            <a:r>
              <a:rPr sz="2200">
                <a:latin typeface="Arial"/>
                <a:cs typeface="Arial"/>
              </a:rPr>
              <a:t>for  many </a:t>
            </a:r>
            <a:r>
              <a:rPr sz="2200" spc="-5">
                <a:latin typeface="Arial"/>
                <a:cs typeface="Arial"/>
              </a:rPr>
              <a:t>major </a:t>
            </a:r>
            <a:r>
              <a:rPr sz="2200">
                <a:latin typeface="Arial"/>
                <a:cs typeface="Arial"/>
              </a:rPr>
              <a:t>e-commerce  </a:t>
            </a:r>
            <a:r>
              <a:rPr sz="2200" spc="-5">
                <a:latin typeface="Arial"/>
                <a:cs typeface="Arial"/>
              </a:rPr>
              <a:t>companies </a:t>
            </a:r>
            <a:r>
              <a:rPr sz="2200">
                <a:latin typeface="Arial"/>
                <a:cs typeface="Arial"/>
              </a:rPr>
              <a:t>such as </a:t>
            </a:r>
            <a:r>
              <a:rPr sz="2200" spc="-5">
                <a:latin typeface="Arial"/>
                <a:cs typeface="Arial"/>
              </a:rPr>
              <a:t>Amazon,  </a:t>
            </a:r>
            <a:r>
              <a:rPr sz="2200" spc="-15">
                <a:latin typeface="Arial"/>
                <a:cs typeface="Arial"/>
              </a:rPr>
              <a:t>Walmart, </a:t>
            </a:r>
            <a:r>
              <a:rPr sz="2200" spc="-5">
                <a:latin typeface="Arial"/>
                <a:cs typeface="Arial"/>
              </a:rPr>
              <a:t>Expedia. </a:t>
            </a:r>
            <a:r>
              <a:rPr sz="2200">
                <a:latin typeface="Arial"/>
                <a:cs typeface="Arial"/>
              </a:rPr>
              <a:t>In 2004,  </a:t>
            </a:r>
            <a:r>
              <a:rPr sz="2200" spc="-5">
                <a:latin typeface="Arial"/>
                <a:cs typeface="Arial"/>
              </a:rPr>
              <a:t>DOS against this provider  was launched which suffered  </a:t>
            </a:r>
            <a:r>
              <a:rPr sz="2200">
                <a:latin typeface="Arial"/>
                <a:cs typeface="Arial"/>
              </a:rPr>
              <a:t>an outage for an</a:t>
            </a:r>
            <a:r>
              <a:rPr sz="2200" spc="-25">
                <a:latin typeface="Arial"/>
                <a:cs typeface="Arial"/>
              </a:rPr>
              <a:t> hour.</a:t>
            </a:r>
            <a:endParaRPr sz="22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90600" y="16042"/>
            <a:ext cx="9793088" cy="792163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190"/>
              <a:t>Attacks</a:t>
            </a:r>
            <a:r>
              <a:rPr spc="-445"/>
              <a:t> </a:t>
            </a:r>
            <a:r>
              <a:rPr spc="-190"/>
              <a:t>on</a:t>
            </a:r>
            <a:r>
              <a:rPr spc="-455"/>
              <a:t> </a:t>
            </a:r>
            <a:r>
              <a:rPr spc="-190"/>
              <a:t>Nameservers</a:t>
            </a:r>
            <a:r>
              <a:rPr spc="-445"/>
              <a:t> </a:t>
            </a:r>
            <a:r>
              <a:rPr spc="-65"/>
              <a:t>of</a:t>
            </a:r>
            <a:r>
              <a:rPr spc="-450"/>
              <a:t> </a:t>
            </a:r>
            <a:r>
              <a:rPr spc="-65"/>
              <a:t>a</a:t>
            </a:r>
            <a:r>
              <a:rPr spc="-445"/>
              <a:t> </a:t>
            </a:r>
            <a:r>
              <a:rPr spc="-190"/>
              <a:t>Particular</a:t>
            </a:r>
            <a:r>
              <a:rPr spc="-445"/>
              <a:t> </a:t>
            </a:r>
            <a:r>
              <a:rPr spc="-215"/>
              <a:t>Domain</a:t>
            </a:r>
          </a:p>
        </p:txBody>
      </p:sp>
      <p:sp>
        <p:nvSpPr>
          <p:cNvPr id="4" name="object 4"/>
          <p:cNvSpPr/>
          <p:nvPr/>
        </p:nvSpPr>
        <p:spPr>
          <a:xfrm>
            <a:off x="4742688" y="1362455"/>
            <a:ext cx="6790944" cy="47122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61040" y="668020"/>
            <a:ext cx="11182985" cy="2098040"/>
          </a:xfrm>
          <a:prstGeom prst="rect">
            <a:avLst/>
          </a:prstGeom>
        </p:spPr>
        <p:txBody>
          <a:bodyPr vert="horz" wrap="square" lIns="0" tIns="204470" rIns="0" bIns="0" rtlCol="0">
            <a:spAutoFit/>
          </a:bodyPr>
          <a:lstStyle/>
          <a:p>
            <a:pPr marL="224154">
              <a:lnSpc>
                <a:spcPct val="100000"/>
              </a:lnSpc>
              <a:spcBef>
                <a:spcPts val="1610"/>
              </a:spcBef>
            </a:pPr>
            <a:r>
              <a:rPr sz="2200" spc="-65">
                <a:solidFill>
                  <a:srgbClr val="595959"/>
                </a:solidFill>
                <a:latin typeface="Century"/>
                <a:cs typeface="Century"/>
              </a:rPr>
              <a:t>Example</a:t>
            </a:r>
            <a:endParaRPr sz="2200">
              <a:latin typeface="Century"/>
              <a:cs typeface="Century"/>
            </a:endParaRPr>
          </a:p>
          <a:p>
            <a:pPr marL="279400" marR="5080" indent="-266700">
              <a:lnSpc>
                <a:spcPct val="101200"/>
              </a:lnSpc>
              <a:spcBef>
                <a:spcPts val="1480"/>
              </a:spcBef>
              <a:buClr>
                <a:srgbClr val="00B0F0"/>
              </a:buClr>
              <a:buFont typeface="Arial"/>
              <a:buChar char="○"/>
              <a:tabLst>
                <a:tab pos="279400" algn="l"/>
              </a:tabLst>
            </a:pPr>
            <a:r>
              <a:rPr sz="2200" b="1" spc="-5">
                <a:solidFill>
                  <a:srgbClr val="12121E"/>
                </a:solidFill>
                <a:latin typeface="Arial"/>
                <a:cs typeface="Arial"/>
              </a:rPr>
              <a:t>Dyn </a:t>
            </a:r>
            <a:r>
              <a:rPr sz="2200" b="1">
                <a:solidFill>
                  <a:srgbClr val="12121E"/>
                </a:solidFill>
                <a:latin typeface="Arial"/>
                <a:cs typeface="Arial"/>
              </a:rPr>
              <a:t>network </a:t>
            </a:r>
            <a:r>
              <a:rPr sz="2200">
                <a:solidFill>
                  <a:srgbClr val="12121E"/>
                </a:solidFill>
                <a:latin typeface="Arial"/>
                <a:cs typeface="Arial"/>
              </a:rPr>
              <a:t>: In 2016, </a:t>
            </a:r>
            <a:r>
              <a:rPr sz="2200" spc="-5">
                <a:solidFill>
                  <a:srgbClr val="12121E"/>
                </a:solidFill>
                <a:latin typeface="Arial"/>
                <a:cs typeface="Arial"/>
              </a:rPr>
              <a:t>multiple DDoS </a:t>
            </a:r>
            <a:r>
              <a:rPr sz="2200">
                <a:solidFill>
                  <a:srgbClr val="12121E"/>
                </a:solidFill>
                <a:latin typeface="Arial"/>
                <a:cs typeface="Arial"/>
              </a:rPr>
              <a:t>attacks </a:t>
            </a:r>
            <a:r>
              <a:rPr sz="2200" spc="-5">
                <a:solidFill>
                  <a:srgbClr val="12121E"/>
                </a:solidFill>
                <a:latin typeface="Arial"/>
                <a:cs typeface="Arial"/>
              </a:rPr>
              <a:t>were launched against </a:t>
            </a:r>
            <a:r>
              <a:rPr sz="2200">
                <a:solidFill>
                  <a:srgbClr val="12121E"/>
                </a:solidFill>
                <a:latin typeface="Arial"/>
                <a:cs typeface="Arial"/>
              </a:rPr>
              <a:t>a </a:t>
            </a:r>
            <a:r>
              <a:rPr sz="2200" spc="-5">
                <a:solidFill>
                  <a:srgbClr val="12121E"/>
                </a:solidFill>
                <a:latin typeface="Arial"/>
                <a:cs typeface="Arial"/>
              </a:rPr>
              <a:t>major DNS  service provider </a:t>
            </a:r>
            <a:r>
              <a:rPr sz="2200">
                <a:solidFill>
                  <a:srgbClr val="12121E"/>
                </a:solidFill>
                <a:latin typeface="Arial"/>
                <a:cs typeface="Arial"/>
              </a:rPr>
              <a:t>for </a:t>
            </a:r>
            <a:r>
              <a:rPr sz="2200" spc="-5">
                <a:solidFill>
                  <a:srgbClr val="12121E"/>
                </a:solidFill>
                <a:latin typeface="Arial"/>
                <a:cs typeface="Arial"/>
              </a:rPr>
              <a:t>companies like CNN, BBC, HBO, PayPal </a:t>
            </a:r>
            <a:r>
              <a:rPr sz="2200">
                <a:solidFill>
                  <a:srgbClr val="12121E"/>
                </a:solidFill>
                <a:latin typeface="Arial"/>
                <a:cs typeface="Arial"/>
              </a:rPr>
              <a:t>etc. The attacks are  </a:t>
            </a:r>
            <a:r>
              <a:rPr sz="2200" spc="-5">
                <a:solidFill>
                  <a:srgbClr val="12121E"/>
                </a:solidFill>
                <a:latin typeface="Arial"/>
                <a:cs typeface="Arial"/>
              </a:rPr>
              <a:t>believed </a:t>
            </a:r>
            <a:r>
              <a:rPr sz="2200">
                <a:solidFill>
                  <a:srgbClr val="12121E"/>
                </a:solidFill>
                <a:latin typeface="Arial"/>
                <a:cs typeface="Arial"/>
              </a:rPr>
              <a:t>to have been </a:t>
            </a:r>
            <a:r>
              <a:rPr sz="2200" spc="-5">
                <a:solidFill>
                  <a:srgbClr val="12121E"/>
                </a:solidFill>
                <a:latin typeface="Arial"/>
                <a:cs typeface="Arial"/>
              </a:rPr>
              <a:t>launched </a:t>
            </a:r>
            <a:r>
              <a:rPr sz="2200">
                <a:solidFill>
                  <a:srgbClr val="12121E"/>
                </a:solidFill>
                <a:latin typeface="Arial"/>
                <a:cs typeface="Arial"/>
              </a:rPr>
              <a:t>through botnet </a:t>
            </a:r>
            <a:r>
              <a:rPr sz="2200" spc="-5">
                <a:solidFill>
                  <a:srgbClr val="12121E"/>
                </a:solidFill>
                <a:latin typeface="Arial"/>
                <a:cs typeface="Arial"/>
              </a:rPr>
              <a:t>consisting </a:t>
            </a:r>
            <a:r>
              <a:rPr sz="2200">
                <a:solidFill>
                  <a:srgbClr val="12121E"/>
                </a:solidFill>
                <a:latin typeface="Arial"/>
                <a:cs typeface="Arial"/>
              </a:rPr>
              <a:t>of </a:t>
            </a:r>
            <a:r>
              <a:rPr sz="2200" spc="-5">
                <a:solidFill>
                  <a:srgbClr val="12121E"/>
                </a:solidFill>
                <a:latin typeface="Arial"/>
                <a:cs typeface="Arial"/>
              </a:rPr>
              <a:t>different </a:t>
            </a:r>
            <a:r>
              <a:rPr sz="2200">
                <a:solidFill>
                  <a:srgbClr val="12121E"/>
                </a:solidFill>
                <a:latin typeface="Arial"/>
                <a:cs typeface="Arial"/>
              </a:rPr>
              <a:t>IoT </a:t>
            </a:r>
            <a:r>
              <a:rPr sz="2200" spc="-5">
                <a:solidFill>
                  <a:srgbClr val="12121E"/>
                </a:solidFill>
                <a:latin typeface="Arial"/>
                <a:cs typeface="Arial"/>
              </a:rPr>
              <a:t>devices like </a:t>
            </a:r>
            <a:r>
              <a:rPr sz="2200">
                <a:solidFill>
                  <a:srgbClr val="12121E"/>
                </a:solidFill>
                <a:latin typeface="Arial"/>
                <a:cs typeface="Arial"/>
              </a:rPr>
              <a:t>IP  cameras, baby </a:t>
            </a:r>
            <a:r>
              <a:rPr sz="2200" spc="-5">
                <a:solidFill>
                  <a:srgbClr val="12121E"/>
                </a:solidFill>
                <a:latin typeface="Arial"/>
                <a:cs typeface="Arial"/>
              </a:rPr>
              <a:t>monitors </a:t>
            </a:r>
            <a:r>
              <a:rPr sz="2200">
                <a:solidFill>
                  <a:srgbClr val="12121E"/>
                </a:solidFill>
                <a:latin typeface="Arial"/>
                <a:cs typeface="Arial"/>
              </a:rPr>
              <a:t>etc. It caused </a:t>
            </a:r>
            <a:r>
              <a:rPr sz="2200" spc="-5">
                <a:solidFill>
                  <a:srgbClr val="12121E"/>
                </a:solidFill>
                <a:latin typeface="Arial"/>
                <a:cs typeface="Arial"/>
              </a:rPr>
              <a:t>major </a:t>
            </a:r>
            <a:r>
              <a:rPr sz="2200">
                <a:solidFill>
                  <a:srgbClr val="12121E"/>
                </a:solidFill>
                <a:latin typeface="Arial"/>
                <a:cs typeface="Arial"/>
              </a:rPr>
              <a:t>Internet </a:t>
            </a:r>
            <a:r>
              <a:rPr sz="2200" spc="-5">
                <a:solidFill>
                  <a:srgbClr val="12121E"/>
                </a:solidFill>
                <a:latin typeface="Arial"/>
                <a:cs typeface="Arial"/>
              </a:rPr>
              <a:t>services unavailable</a:t>
            </a:r>
            <a:r>
              <a:rPr sz="2200" spc="25">
                <a:solidFill>
                  <a:srgbClr val="12121E"/>
                </a:solidFill>
                <a:latin typeface="Arial"/>
                <a:cs typeface="Arial"/>
              </a:rPr>
              <a:t> </a:t>
            </a:r>
            <a:r>
              <a:rPr sz="2200">
                <a:solidFill>
                  <a:srgbClr val="12121E"/>
                </a:solidFill>
                <a:latin typeface="Arial"/>
                <a:cs typeface="Arial"/>
              </a:rPr>
              <a:t>.</a:t>
            </a:r>
            <a:endParaRPr sz="22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190"/>
              <a:t>Attacks</a:t>
            </a:r>
            <a:r>
              <a:rPr spc="-445"/>
              <a:t> </a:t>
            </a:r>
            <a:r>
              <a:rPr spc="-190"/>
              <a:t>on</a:t>
            </a:r>
            <a:r>
              <a:rPr spc="-455"/>
              <a:t> </a:t>
            </a:r>
            <a:r>
              <a:rPr spc="-190"/>
              <a:t>Nameservers</a:t>
            </a:r>
            <a:r>
              <a:rPr spc="-445"/>
              <a:t> </a:t>
            </a:r>
            <a:r>
              <a:rPr spc="-65"/>
              <a:t>of</a:t>
            </a:r>
            <a:r>
              <a:rPr spc="-450"/>
              <a:t> </a:t>
            </a:r>
            <a:r>
              <a:rPr spc="-65"/>
              <a:t>a</a:t>
            </a:r>
            <a:r>
              <a:rPr spc="-445"/>
              <a:t> </a:t>
            </a:r>
            <a:r>
              <a:rPr spc="-190"/>
              <a:t>Particular</a:t>
            </a:r>
            <a:r>
              <a:rPr spc="-445"/>
              <a:t> </a:t>
            </a:r>
            <a:r>
              <a:rPr spc="-215"/>
              <a:t>Domain</a:t>
            </a:r>
          </a:p>
        </p:txBody>
      </p:sp>
      <p:sp>
        <p:nvSpPr>
          <p:cNvPr id="4" name="object 4"/>
          <p:cNvSpPr/>
          <p:nvPr/>
        </p:nvSpPr>
        <p:spPr>
          <a:xfrm>
            <a:off x="743712" y="3319271"/>
            <a:ext cx="3578352" cy="16001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914144" y="4818888"/>
            <a:ext cx="4584191" cy="12618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729983" y="3416807"/>
            <a:ext cx="5047487" cy="260908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61040" y="860044"/>
            <a:ext cx="6478270" cy="5125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4154">
              <a:lnSpc>
                <a:spcPct val="100000"/>
              </a:lnSpc>
              <a:spcBef>
                <a:spcPts val="100"/>
              </a:spcBef>
            </a:pPr>
            <a:r>
              <a:rPr sz="2200" spc="35">
                <a:solidFill>
                  <a:srgbClr val="595959"/>
                </a:solidFill>
                <a:latin typeface="Century"/>
                <a:cs typeface="Century"/>
              </a:rPr>
              <a:t>What </a:t>
            </a:r>
            <a:r>
              <a:rPr sz="2200" spc="-15">
                <a:solidFill>
                  <a:srgbClr val="595959"/>
                </a:solidFill>
                <a:latin typeface="Century"/>
                <a:cs typeface="Century"/>
              </a:rPr>
              <a:t>have </a:t>
            </a:r>
            <a:r>
              <a:rPr sz="2200" spc="90">
                <a:solidFill>
                  <a:srgbClr val="595959"/>
                </a:solidFill>
                <a:latin typeface="Century"/>
                <a:cs typeface="Century"/>
              </a:rPr>
              <a:t>we</a:t>
            </a:r>
            <a:r>
              <a:rPr sz="2200" spc="-430">
                <a:solidFill>
                  <a:srgbClr val="595959"/>
                </a:solidFill>
                <a:latin typeface="Century"/>
                <a:cs typeface="Century"/>
              </a:rPr>
              <a:t> </a:t>
            </a:r>
            <a:r>
              <a:rPr sz="2200" spc="-35">
                <a:solidFill>
                  <a:srgbClr val="595959"/>
                </a:solidFill>
                <a:latin typeface="Century"/>
                <a:cs typeface="Century"/>
              </a:rPr>
              <a:t>learned?</a:t>
            </a:r>
            <a:endParaRPr sz="2200">
              <a:latin typeface="Century"/>
              <a:cs typeface="Century"/>
            </a:endParaRPr>
          </a:p>
          <a:p>
            <a:pPr marL="391795" indent="-379095">
              <a:lnSpc>
                <a:spcPct val="100000"/>
              </a:lnSpc>
              <a:spcBef>
                <a:spcPts val="1520"/>
              </a:spcBef>
              <a:buClr>
                <a:srgbClr val="00B0F0"/>
              </a:buClr>
              <a:buChar char="○"/>
              <a:tabLst>
                <a:tab pos="391160" algn="l"/>
                <a:tab pos="391795" algn="l"/>
              </a:tabLst>
            </a:pPr>
            <a:r>
              <a:rPr sz="2000">
                <a:latin typeface="Arial"/>
                <a:cs typeface="Arial"/>
              </a:rPr>
              <a:t>How DNS</a:t>
            </a:r>
            <a:r>
              <a:rPr sz="2000" spc="-10">
                <a:latin typeface="Arial"/>
                <a:cs typeface="Arial"/>
              </a:rPr>
              <a:t> </a:t>
            </a:r>
            <a:r>
              <a:rPr sz="2000">
                <a:latin typeface="Arial"/>
                <a:cs typeface="Arial"/>
              </a:rPr>
              <a:t>works</a:t>
            </a:r>
          </a:p>
          <a:p>
            <a:pPr marL="391795" indent="-379095">
              <a:lnSpc>
                <a:spcPct val="100000"/>
              </a:lnSpc>
              <a:spcBef>
                <a:spcPts val="1800"/>
              </a:spcBef>
              <a:buClr>
                <a:srgbClr val="00B0F0"/>
              </a:buClr>
              <a:buChar char="○"/>
              <a:tabLst>
                <a:tab pos="391160" algn="l"/>
                <a:tab pos="391795" algn="l"/>
              </a:tabLst>
            </a:pPr>
            <a:r>
              <a:rPr sz="2000" spc="-5">
                <a:latin typeface="Arial"/>
                <a:cs typeface="Arial"/>
              </a:rPr>
              <a:t>Spoofing Attacks </a:t>
            </a:r>
            <a:r>
              <a:rPr sz="2000">
                <a:latin typeface="Arial"/>
                <a:cs typeface="Arial"/>
              </a:rPr>
              <a:t>on</a:t>
            </a:r>
            <a:r>
              <a:rPr sz="2000" spc="-135">
                <a:latin typeface="Arial"/>
                <a:cs typeface="Arial"/>
              </a:rPr>
              <a:t> </a:t>
            </a:r>
            <a:r>
              <a:rPr sz="2000">
                <a:latin typeface="Arial"/>
                <a:cs typeface="Arial"/>
              </a:rPr>
              <a:t>DNS</a:t>
            </a:r>
          </a:p>
          <a:p>
            <a:pPr marL="772795" lvl="1" indent="-381635">
              <a:lnSpc>
                <a:spcPct val="100000"/>
              </a:lnSpc>
              <a:spcBef>
                <a:spcPts val="1800"/>
              </a:spcBef>
              <a:buClr>
                <a:srgbClr val="00B0F0"/>
              </a:buClr>
              <a:buFont typeface="Courier New"/>
              <a:buChar char="o"/>
              <a:tabLst>
                <a:tab pos="772795" algn="l"/>
              </a:tabLst>
            </a:pPr>
            <a:r>
              <a:rPr sz="2000">
                <a:latin typeface="Arial"/>
                <a:cs typeface="Arial"/>
              </a:rPr>
              <a:t>Local DNS cache poisoning</a:t>
            </a:r>
            <a:r>
              <a:rPr sz="2000" spc="-35">
                <a:latin typeface="Arial"/>
                <a:cs typeface="Arial"/>
              </a:rPr>
              <a:t> </a:t>
            </a:r>
            <a:r>
              <a:rPr sz="2000" spc="-5">
                <a:latin typeface="Arial"/>
                <a:cs typeface="Arial"/>
              </a:rPr>
              <a:t>attacks</a:t>
            </a:r>
            <a:endParaRPr sz="2000">
              <a:latin typeface="Arial"/>
              <a:cs typeface="Arial"/>
            </a:endParaRPr>
          </a:p>
          <a:p>
            <a:pPr marL="772795" lvl="1" indent="-381635">
              <a:lnSpc>
                <a:spcPct val="100000"/>
              </a:lnSpc>
              <a:spcBef>
                <a:spcPts val="1800"/>
              </a:spcBef>
              <a:buClr>
                <a:srgbClr val="00B0F0"/>
              </a:buClr>
              <a:buFont typeface="Courier New"/>
              <a:buChar char="o"/>
              <a:tabLst>
                <a:tab pos="772795" algn="l"/>
              </a:tabLst>
            </a:pPr>
            <a:r>
              <a:rPr sz="2000" spc="-5">
                <a:latin typeface="Arial"/>
                <a:cs typeface="Arial"/>
              </a:rPr>
              <a:t>Remote </a:t>
            </a:r>
            <a:r>
              <a:rPr sz="2000">
                <a:latin typeface="Arial"/>
                <a:cs typeface="Arial"/>
              </a:rPr>
              <a:t>DNS cache poisoning</a:t>
            </a:r>
            <a:r>
              <a:rPr sz="2000" spc="-40">
                <a:latin typeface="Arial"/>
                <a:cs typeface="Arial"/>
              </a:rPr>
              <a:t> </a:t>
            </a:r>
            <a:r>
              <a:rPr sz="2000" spc="-5">
                <a:latin typeface="Arial"/>
                <a:cs typeface="Arial"/>
              </a:rPr>
              <a:t>attacks</a:t>
            </a:r>
            <a:endParaRPr sz="2000">
              <a:latin typeface="Arial"/>
              <a:cs typeface="Arial"/>
            </a:endParaRPr>
          </a:p>
          <a:p>
            <a:pPr marL="772795" lvl="1" indent="-381635">
              <a:lnSpc>
                <a:spcPct val="100000"/>
              </a:lnSpc>
              <a:spcBef>
                <a:spcPts val="1800"/>
              </a:spcBef>
              <a:buClr>
                <a:srgbClr val="00B0F0"/>
              </a:buClr>
              <a:buFont typeface="Courier New"/>
              <a:buChar char="o"/>
              <a:tabLst>
                <a:tab pos="772795" algn="l"/>
              </a:tabLst>
            </a:pPr>
            <a:r>
              <a:rPr sz="2000">
                <a:latin typeface="Arial"/>
                <a:cs typeface="Arial"/>
              </a:rPr>
              <a:t>Reply </a:t>
            </a:r>
            <a:r>
              <a:rPr sz="2000" spc="-5">
                <a:latin typeface="Arial"/>
                <a:cs typeface="Arial"/>
              </a:rPr>
              <a:t>forgery</a:t>
            </a:r>
            <a:r>
              <a:rPr sz="2000" spc="-25">
                <a:latin typeface="Arial"/>
                <a:cs typeface="Arial"/>
              </a:rPr>
              <a:t> </a:t>
            </a:r>
            <a:r>
              <a:rPr sz="2000" spc="-5">
                <a:latin typeface="Arial"/>
                <a:cs typeface="Arial"/>
              </a:rPr>
              <a:t>attacks</a:t>
            </a:r>
            <a:endParaRPr sz="2000">
              <a:latin typeface="Arial"/>
              <a:cs typeface="Arial"/>
            </a:endParaRPr>
          </a:p>
          <a:p>
            <a:pPr marL="393700" indent="-381000">
              <a:lnSpc>
                <a:spcPct val="100000"/>
              </a:lnSpc>
              <a:spcBef>
                <a:spcPts val="1800"/>
              </a:spcBef>
              <a:buClr>
                <a:srgbClr val="00B0F0"/>
              </a:buClr>
              <a:buChar char="○"/>
              <a:tabLst>
                <a:tab pos="393065" algn="l"/>
                <a:tab pos="393700" algn="l"/>
              </a:tabLst>
            </a:pPr>
            <a:r>
              <a:rPr sz="2000" spc="-5">
                <a:latin typeface="Arial"/>
                <a:cs typeface="Arial"/>
              </a:rPr>
              <a:t>Defense </a:t>
            </a:r>
            <a:r>
              <a:rPr sz="2000">
                <a:latin typeface="Arial"/>
                <a:cs typeface="Arial"/>
              </a:rPr>
              <a:t>against DNS </a:t>
            </a:r>
            <a:r>
              <a:rPr sz="2000" spc="-5">
                <a:latin typeface="Arial"/>
                <a:cs typeface="Arial"/>
              </a:rPr>
              <a:t>spoofing</a:t>
            </a:r>
            <a:r>
              <a:rPr sz="2000" spc="-40">
                <a:latin typeface="Arial"/>
                <a:cs typeface="Arial"/>
              </a:rPr>
              <a:t> </a:t>
            </a:r>
            <a:r>
              <a:rPr sz="2000" spc="-5">
                <a:latin typeface="Arial"/>
                <a:cs typeface="Arial"/>
              </a:rPr>
              <a:t>attacks</a:t>
            </a:r>
            <a:endParaRPr sz="2000">
              <a:latin typeface="Arial"/>
              <a:cs typeface="Arial"/>
            </a:endParaRPr>
          </a:p>
          <a:p>
            <a:pPr marL="702945" lvl="1" indent="-381000">
              <a:lnSpc>
                <a:spcPct val="100000"/>
              </a:lnSpc>
              <a:spcBef>
                <a:spcPts val="1800"/>
              </a:spcBef>
              <a:buClr>
                <a:srgbClr val="00B0F0"/>
              </a:buClr>
              <a:buFont typeface="Courier New"/>
              <a:buChar char="o"/>
              <a:tabLst>
                <a:tab pos="702945" algn="l"/>
              </a:tabLst>
            </a:pPr>
            <a:r>
              <a:rPr sz="2000">
                <a:latin typeface="Arial"/>
                <a:cs typeface="Arial"/>
              </a:rPr>
              <a:t>DNSSEC</a:t>
            </a:r>
          </a:p>
          <a:p>
            <a:pPr marL="702945" lvl="1" indent="-381000">
              <a:lnSpc>
                <a:spcPct val="100000"/>
              </a:lnSpc>
              <a:spcBef>
                <a:spcPts val="1800"/>
              </a:spcBef>
              <a:buClr>
                <a:srgbClr val="00B0F0"/>
              </a:buClr>
              <a:buFont typeface="Courier New"/>
              <a:buChar char="o"/>
              <a:tabLst>
                <a:tab pos="702945" algn="l"/>
              </a:tabLst>
            </a:pPr>
            <a:r>
              <a:rPr sz="2000" spc="-5">
                <a:latin typeface="Arial"/>
                <a:cs typeface="Arial"/>
              </a:rPr>
              <a:t>TLS/SSL</a:t>
            </a:r>
            <a:endParaRPr sz="2000">
              <a:latin typeface="Arial"/>
              <a:cs typeface="Arial"/>
            </a:endParaRPr>
          </a:p>
          <a:p>
            <a:pPr marL="393700" indent="-381000">
              <a:lnSpc>
                <a:spcPct val="100000"/>
              </a:lnSpc>
              <a:spcBef>
                <a:spcPts val="1800"/>
              </a:spcBef>
              <a:buClr>
                <a:srgbClr val="00B0F0"/>
              </a:buClr>
              <a:buChar char="○"/>
              <a:tabLst>
                <a:tab pos="393065" algn="l"/>
                <a:tab pos="393700" algn="l"/>
              </a:tabLst>
            </a:pPr>
            <a:r>
              <a:rPr sz="2000">
                <a:latin typeface="Arial"/>
                <a:cs typeface="Arial"/>
              </a:rPr>
              <a:t>DNS Rebinding </a:t>
            </a:r>
            <a:r>
              <a:rPr sz="2000" spc="-5">
                <a:latin typeface="Arial"/>
                <a:cs typeface="Arial"/>
              </a:rPr>
              <a:t>attack </a:t>
            </a:r>
            <a:r>
              <a:rPr sz="2000">
                <a:latin typeface="Arial"/>
                <a:cs typeface="Arial"/>
              </a:rPr>
              <a:t>and Denial of Services on</a:t>
            </a:r>
            <a:r>
              <a:rPr sz="2000" spc="-110">
                <a:latin typeface="Arial"/>
                <a:cs typeface="Arial"/>
              </a:rPr>
              <a:t> </a:t>
            </a:r>
            <a:r>
              <a:rPr sz="2000">
                <a:latin typeface="Arial"/>
                <a:cs typeface="Arial"/>
              </a:rPr>
              <a:t>DNS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90600" y="0"/>
            <a:ext cx="2503866" cy="63286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445"/>
              <a:t>S</a:t>
            </a:r>
            <a:r>
              <a:rPr spc="-409"/>
              <a:t>u</a:t>
            </a:r>
            <a:r>
              <a:rPr spc="-185"/>
              <a:t>mm</a:t>
            </a:r>
            <a:r>
              <a:rPr spc="-125"/>
              <a:t>ary</a:t>
            </a: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809491" y="1238706"/>
            <a:ext cx="7793355" cy="4887595"/>
          </a:xfrm>
          <a:prstGeom prst="rect">
            <a:avLst/>
          </a:prstGeom>
        </p:spPr>
        <p:txBody>
          <a:bodyPr vert="horz" wrap="square" lIns="0" tIns="161290" rIns="0" bIns="0" rtlCol="0">
            <a:spAutoFit/>
          </a:bodyPr>
          <a:lstStyle/>
          <a:p>
            <a:pPr marL="279400" indent="-266700">
              <a:lnSpc>
                <a:spcPct val="100000"/>
              </a:lnSpc>
              <a:spcBef>
                <a:spcPts val="1270"/>
              </a:spcBef>
              <a:buClr>
                <a:srgbClr val="00B0F0"/>
              </a:buClr>
              <a:buFont typeface="Arial"/>
              <a:buChar char="○"/>
              <a:tabLst>
                <a:tab pos="279400" algn="l"/>
              </a:tabLst>
            </a:pPr>
            <a:r>
              <a:rPr sz="2200" b="1">
                <a:solidFill>
                  <a:srgbClr val="12121E"/>
                </a:solidFill>
                <a:latin typeface="Arial"/>
                <a:cs typeface="Arial"/>
              </a:rPr>
              <a:t>Lab 1: Local </a:t>
            </a:r>
            <a:r>
              <a:rPr sz="2200" b="1" spc="-5">
                <a:solidFill>
                  <a:srgbClr val="12121E"/>
                </a:solidFill>
                <a:latin typeface="Arial"/>
                <a:cs typeface="Arial"/>
              </a:rPr>
              <a:t>DNS </a:t>
            </a:r>
            <a:r>
              <a:rPr sz="2200" b="1">
                <a:solidFill>
                  <a:srgbClr val="12121E"/>
                </a:solidFill>
                <a:latin typeface="Arial"/>
                <a:cs typeface="Arial"/>
              </a:rPr>
              <a:t>Attack Lab </a:t>
            </a:r>
            <a:r>
              <a:rPr sz="2200" spc="-5">
                <a:solidFill>
                  <a:srgbClr val="12121E"/>
                </a:solidFill>
                <a:latin typeface="Arial"/>
                <a:cs typeface="Arial"/>
              </a:rPr>
              <a:t>(</a:t>
            </a:r>
            <a:r>
              <a:rPr sz="2200" u="sng" spc="-5">
                <a:solidFill>
                  <a:srgbClr val="5ECCF3"/>
                </a:solidFill>
                <a:uFill>
                  <a:solidFill>
                    <a:srgbClr val="5ECCF3"/>
                  </a:solidFill>
                </a:uFill>
                <a:latin typeface="Arial"/>
                <a:cs typeface="Arial"/>
              </a:rPr>
              <a:t>Link</a:t>
            </a:r>
            <a:r>
              <a:rPr sz="2200" spc="-5">
                <a:solidFill>
                  <a:srgbClr val="5ECCF3"/>
                </a:solidFill>
                <a:latin typeface="Arial"/>
                <a:cs typeface="Arial"/>
              </a:rPr>
              <a:t> </a:t>
            </a:r>
            <a:r>
              <a:rPr sz="2200">
                <a:solidFill>
                  <a:srgbClr val="12121E"/>
                </a:solidFill>
                <a:latin typeface="Arial"/>
                <a:cs typeface="Arial"/>
              </a:rPr>
              <a:t>-</a:t>
            </a:r>
            <a:r>
              <a:rPr sz="2200" spc="-65">
                <a:solidFill>
                  <a:srgbClr val="12121E"/>
                </a:solidFill>
                <a:latin typeface="Arial"/>
                <a:cs typeface="Arial"/>
              </a:rPr>
              <a:t> </a:t>
            </a:r>
            <a:r>
              <a:rPr sz="2200" spc="-5">
                <a:solidFill>
                  <a:srgbClr val="12121E"/>
                </a:solidFill>
                <a:latin typeface="Arial"/>
                <a:cs typeface="Arial"/>
              </a:rPr>
              <a:t>optional)</a:t>
            </a:r>
            <a:endParaRPr sz="2200">
              <a:latin typeface="Arial"/>
              <a:cs typeface="Arial"/>
            </a:endParaRPr>
          </a:p>
          <a:p>
            <a:pPr marL="555625" marR="60325" lvl="1" indent="-276225">
              <a:lnSpc>
                <a:spcPct val="100000"/>
              </a:lnSpc>
              <a:spcBef>
                <a:spcPts val="1065"/>
              </a:spcBef>
              <a:buChar char="•"/>
              <a:tabLst>
                <a:tab pos="554990" algn="l"/>
                <a:tab pos="555625" algn="l"/>
              </a:tabLst>
            </a:pPr>
            <a:r>
              <a:rPr sz="2000" spc="-5">
                <a:solidFill>
                  <a:srgbClr val="12121E"/>
                </a:solidFill>
                <a:latin typeface="Arial"/>
                <a:cs typeface="Arial"/>
              </a:rPr>
              <a:t>In this </a:t>
            </a:r>
            <a:r>
              <a:rPr sz="2000">
                <a:solidFill>
                  <a:srgbClr val="12121E"/>
                </a:solidFill>
                <a:latin typeface="Arial"/>
                <a:cs typeface="Arial"/>
              </a:rPr>
              <a:t>lab, </a:t>
            </a:r>
            <a:r>
              <a:rPr sz="2000" spc="-5">
                <a:solidFill>
                  <a:srgbClr val="12121E"/>
                </a:solidFill>
                <a:latin typeface="Arial"/>
                <a:cs typeface="Arial"/>
              </a:rPr>
              <a:t>students </a:t>
            </a:r>
            <a:r>
              <a:rPr sz="2000">
                <a:solidFill>
                  <a:srgbClr val="12121E"/>
                </a:solidFill>
                <a:latin typeface="Arial"/>
                <a:cs typeface="Arial"/>
              </a:rPr>
              <a:t>will launch DNS cache poisoning </a:t>
            </a:r>
            <a:r>
              <a:rPr sz="2000" spc="-5">
                <a:solidFill>
                  <a:srgbClr val="12121E"/>
                </a:solidFill>
                <a:latin typeface="Arial"/>
                <a:cs typeface="Arial"/>
              </a:rPr>
              <a:t>attack </a:t>
            </a:r>
            <a:r>
              <a:rPr sz="2000">
                <a:solidFill>
                  <a:srgbClr val="12121E"/>
                </a:solidFill>
                <a:latin typeface="Arial"/>
                <a:cs typeface="Arial"/>
              </a:rPr>
              <a:t>in</a:t>
            </a:r>
            <a:r>
              <a:rPr sz="2000" spc="-85">
                <a:solidFill>
                  <a:srgbClr val="12121E"/>
                </a:solidFill>
                <a:latin typeface="Arial"/>
                <a:cs typeface="Arial"/>
              </a:rPr>
              <a:t> </a:t>
            </a:r>
            <a:r>
              <a:rPr sz="2000">
                <a:solidFill>
                  <a:srgbClr val="12121E"/>
                </a:solidFill>
                <a:latin typeface="Arial"/>
                <a:cs typeface="Arial"/>
              </a:rPr>
              <a:t>a  LAN</a:t>
            </a:r>
            <a:r>
              <a:rPr sz="2000" spc="-5">
                <a:solidFill>
                  <a:srgbClr val="12121E"/>
                </a:solidFill>
                <a:latin typeface="Arial"/>
                <a:cs typeface="Arial"/>
              </a:rPr>
              <a:t> environment.</a:t>
            </a:r>
            <a:endParaRPr sz="2000">
              <a:latin typeface="Arial"/>
              <a:cs typeface="Arial"/>
            </a:endParaRPr>
          </a:p>
          <a:p>
            <a:pPr marL="279400" indent="-266700">
              <a:lnSpc>
                <a:spcPct val="100000"/>
              </a:lnSpc>
              <a:spcBef>
                <a:spcPts val="1500"/>
              </a:spcBef>
              <a:buClr>
                <a:srgbClr val="00B0F0"/>
              </a:buClr>
              <a:buFont typeface="Arial"/>
              <a:buChar char="○"/>
              <a:tabLst>
                <a:tab pos="279400" algn="l"/>
              </a:tabLst>
            </a:pPr>
            <a:r>
              <a:rPr sz="2200" b="1">
                <a:solidFill>
                  <a:srgbClr val="12121E"/>
                </a:solidFill>
                <a:latin typeface="Arial"/>
                <a:cs typeface="Arial"/>
              </a:rPr>
              <a:t>Lab 2: </a:t>
            </a:r>
            <a:r>
              <a:rPr sz="2200" b="1" spc="-5">
                <a:solidFill>
                  <a:srgbClr val="12121E"/>
                </a:solidFill>
                <a:latin typeface="Arial"/>
                <a:cs typeface="Arial"/>
              </a:rPr>
              <a:t>Remote DNS </a:t>
            </a:r>
            <a:r>
              <a:rPr sz="2200" b="1">
                <a:solidFill>
                  <a:srgbClr val="12121E"/>
                </a:solidFill>
                <a:latin typeface="Arial"/>
                <a:cs typeface="Arial"/>
              </a:rPr>
              <a:t>Attack Lab</a:t>
            </a:r>
            <a:r>
              <a:rPr sz="2200" b="1" spc="-70">
                <a:solidFill>
                  <a:srgbClr val="12121E"/>
                </a:solidFill>
                <a:latin typeface="Arial"/>
                <a:cs typeface="Arial"/>
              </a:rPr>
              <a:t> </a:t>
            </a:r>
            <a:r>
              <a:rPr sz="2200" spc="-5">
                <a:solidFill>
                  <a:srgbClr val="12121E"/>
                </a:solidFill>
                <a:latin typeface="Arial"/>
                <a:cs typeface="Arial"/>
              </a:rPr>
              <a:t>(</a:t>
            </a:r>
            <a:r>
              <a:rPr sz="2200" u="sng" spc="-5">
                <a:solidFill>
                  <a:srgbClr val="5ECCF3"/>
                </a:solidFill>
                <a:uFill>
                  <a:solidFill>
                    <a:srgbClr val="5ECCF3"/>
                  </a:solidFill>
                </a:uFill>
                <a:latin typeface="Arial"/>
                <a:cs typeface="Arial"/>
              </a:rPr>
              <a:t>Link</a:t>
            </a:r>
            <a:r>
              <a:rPr sz="2200" spc="-5">
                <a:solidFill>
                  <a:srgbClr val="12121E"/>
                </a:solidFill>
                <a:latin typeface="Arial"/>
                <a:cs typeface="Arial"/>
              </a:rPr>
              <a:t>)</a:t>
            </a:r>
            <a:endParaRPr sz="2200">
              <a:latin typeface="Arial"/>
              <a:cs typeface="Arial"/>
            </a:endParaRPr>
          </a:p>
          <a:p>
            <a:pPr marL="555625" marR="5080" lvl="1" indent="-276225">
              <a:lnSpc>
                <a:spcPct val="100000"/>
              </a:lnSpc>
              <a:spcBef>
                <a:spcPts val="969"/>
              </a:spcBef>
              <a:buChar char="•"/>
              <a:tabLst>
                <a:tab pos="554990" algn="l"/>
                <a:tab pos="555625" algn="l"/>
              </a:tabLst>
            </a:pPr>
            <a:r>
              <a:rPr sz="2000" spc="-5">
                <a:solidFill>
                  <a:srgbClr val="12121E"/>
                </a:solidFill>
                <a:latin typeface="Arial"/>
                <a:cs typeface="Arial"/>
              </a:rPr>
              <a:t>In this </a:t>
            </a:r>
            <a:r>
              <a:rPr sz="2000">
                <a:solidFill>
                  <a:srgbClr val="12121E"/>
                </a:solidFill>
                <a:latin typeface="Arial"/>
                <a:cs typeface="Arial"/>
              </a:rPr>
              <a:t>lab, </a:t>
            </a:r>
            <a:r>
              <a:rPr sz="2000" spc="-5">
                <a:solidFill>
                  <a:srgbClr val="12121E"/>
                </a:solidFill>
                <a:latin typeface="Arial"/>
                <a:cs typeface="Arial"/>
              </a:rPr>
              <a:t>students </a:t>
            </a:r>
            <a:r>
              <a:rPr sz="2000">
                <a:solidFill>
                  <a:srgbClr val="12121E"/>
                </a:solidFill>
                <a:latin typeface="Arial"/>
                <a:cs typeface="Arial"/>
              </a:rPr>
              <a:t>will launch </a:t>
            </a:r>
            <a:r>
              <a:rPr sz="2000" spc="-5">
                <a:solidFill>
                  <a:srgbClr val="12121E"/>
                </a:solidFill>
                <a:latin typeface="Arial"/>
                <a:cs typeface="Arial"/>
              </a:rPr>
              <a:t>the remote </a:t>
            </a:r>
            <a:r>
              <a:rPr sz="2000">
                <a:solidFill>
                  <a:srgbClr val="12121E"/>
                </a:solidFill>
                <a:latin typeface="Arial"/>
                <a:cs typeface="Arial"/>
              </a:rPr>
              <a:t>DNS cache poisoning  </a:t>
            </a:r>
            <a:r>
              <a:rPr sz="2000" spc="-5">
                <a:solidFill>
                  <a:srgbClr val="12121E"/>
                </a:solidFill>
                <a:latin typeface="Arial"/>
                <a:cs typeface="Arial"/>
              </a:rPr>
              <a:t>attack, i.e., the </a:t>
            </a:r>
            <a:r>
              <a:rPr sz="2000">
                <a:solidFill>
                  <a:srgbClr val="12121E"/>
                </a:solidFill>
                <a:latin typeface="Arial"/>
                <a:cs typeface="Arial"/>
              </a:rPr>
              <a:t>Kaminsky</a:t>
            </a:r>
            <a:r>
              <a:rPr sz="2000" spc="-40">
                <a:solidFill>
                  <a:srgbClr val="12121E"/>
                </a:solidFill>
                <a:latin typeface="Arial"/>
                <a:cs typeface="Arial"/>
              </a:rPr>
              <a:t> </a:t>
            </a:r>
            <a:r>
              <a:rPr sz="2000" spc="-5">
                <a:solidFill>
                  <a:srgbClr val="12121E"/>
                </a:solidFill>
                <a:latin typeface="Arial"/>
                <a:cs typeface="Arial"/>
              </a:rPr>
              <a:t>attack.</a:t>
            </a:r>
            <a:endParaRPr sz="2000">
              <a:latin typeface="Arial"/>
              <a:cs typeface="Arial"/>
            </a:endParaRPr>
          </a:p>
          <a:p>
            <a:pPr marL="279400" indent="-266700">
              <a:lnSpc>
                <a:spcPct val="100000"/>
              </a:lnSpc>
              <a:spcBef>
                <a:spcPts val="1505"/>
              </a:spcBef>
              <a:buClr>
                <a:srgbClr val="00B0F0"/>
              </a:buClr>
              <a:buFont typeface="Arial"/>
              <a:buChar char="○"/>
              <a:tabLst>
                <a:tab pos="279400" algn="l"/>
              </a:tabLst>
            </a:pPr>
            <a:r>
              <a:rPr sz="2200" b="1">
                <a:solidFill>
                  <a:srgbClr val="12121E"/>
                </a:solidFill>
                <a:latin typeface="Arial"/>
                <a:cs typeface="Arial"/>
              </a:rPr>
              <a:t>Lab 3: </a:t>
            </a:r>
            <a:r>
              <a:rPr sz="2200" b="1" spc="-5">
                <a:solidFill>
                  <a:srgbClr val="12121E"/>
                </a:solidFill>
                <a:latin typeface="Arial"/>
                <a:cs typeface="Arial"/>
              </a:rPr>
              <a:t>DNS </a:t>
            </a:r>
            <a:r>
              <a:rPr sz="2200" b="1">
                <a:solidFill>
                  <a:srgbClr val="12121E"/>
                </a:solidFill>
                <a:latin typeface="Arial"/>
                <a:cs typeface="Arial"/>
              </a:rPr>
              <a:t>Rebinding Attack Lab</a:t>
            </a:r>
            <a:r>
              <a:rPr sz="2200" b="1" spc="-70">
                <a:solidFill>
                  <a:srgbClr val="12121E"/>
                </a:solidFill>
                <a:latin typeface="Arial"/>
                <a:cs typeface="Arial"/>
              </a:rPr>
              <a:t> </a:t>
            </a:r>
            <a:r>
              <a:rPr sz="2200" spc="-5">
                <a:solidFill>
                  <a:srgbClr val="12121E"/>
                </a:solidFill>
                <a:latin typeface="Arial"/>
                <a:cs typeface="Arial"/>
              </a:rPr>
              <a:t>(</a:t>
            </a:r>
            <a:r>
              <a:rPr sz="2200" u="sng" spc="-5">
                <a:solidFill>
                  <a:srgbClr val="5ECCF3"/>
                </a:solidFill>
                <a:uFill>
                  <a:solidFill>
                    <a:srgbClr val="5ECCF3"/>
                  </a:solidFill>
                </a:uFill>
                <a:latin typeface="Arial"/>
                <a:cs typeface="Arial"/>
              </a:rPr>
              <a:t>Link</a:t>
            </a:r>
            <a:r>
              <a:rPr sz="2200" spc="-5">
                <a:solidFill>
                  <a:srgbClr val="12121E"/>
                </a:solidFill>
                <a:latin typeface="Arial"/>
                <a:cs typeface="Arial"/>
              </a:rPr>
              <a:t>)</a:t>
            </a:r>
            <a:endParaRPr sz="2200">
              <a:latin typeface="Arial"/>
              <a:cs typeface="Arial"/>
            </a:endParaRPr>
          </a:p>
          <a:p>
            <a:pPr marL="555625" marR="37465" lvl="1" indent="-276225">
              <a:lnSpc>
                <a:spcPct val="100000"/>
              </a:lnSpc>
              <a:spcBef>
                <a:spcPts val="1040"/>
              </a:spcBef>
              <a:buChar char="•"/>
              <a:tabLst>
                <a:tab pos="554990" algn="l"/>
                <a:tab pos="555625" algn="l"/>
              </a:tabLst>
            </a:pPr>
            <a:r>
              <a:rPr sz="2000">
                <a:solidFill>
                  <a:srgbClr val="12121E"/>
                </a:solidFill>
                <a:latin typeface="Arial"/>
                <a:cs typeface="Arial"/>
              </a:rPr>
              <a:t>The objective of </a:t>
            </a:r>
            <a:r>
              <a:rPr sz="2000" spc="-5">
                <a:solidFill>
                  <a:srgbClr val="12121E"/>
                </a:solidFill>
                <a:latin typeface="Arial"/>
                <a:cs typeface="Arial"/>
              </a:rPr>
              <a:t>this </a:t>
            </a:r>
            <a:r>
              <a:rPr sz="2000">
                <a:solidFill>
                  <a:srgbClr val="12121E"/>
                </a:solidFill>
                <a:latin typeface="Arial"/>
                <a:cs typeface="Arial"/>
              </a:rPr>
              <a:t>lab is </a:t>
            </a:r>
            <a:r>
              <a:rPr sz="2000" spc="-5">
                <a:solidFill>
                  <a:srgbClr val="12121E"/>
                </a:solidFill>
                <a:latin typeface="Arial"/>
                <a:cs typeface="Arial"/>
              </a:rPr>
              <a:t>two-fold: (1) demonstrate </a:t>
            </a:r>
            <a:r>
              <a:rPr sz="2000">
                <a:solidFill>
                  <a:srgbClr val="12121E"/>
                </a:solidFill>
                <a:latin typeface="Arial"/>
                <a:cs typeface="Arial"/>
              </a:rPr>
              <a:t>how </a:t>
            </a:r>
            <a:r>
              <a:rPr sz="2000" spc="-5">
                <a:solidFill>
                  <a:srgbClr val="12121E"/>
                </a:solidFill>
                <a:latin typeface="Arial"/>
                <a:cs typeface="Arial"/>
              </a:rPr>
              <a:t>the  </a:t>
            </a:r>
            <a:r>
              <a:rPr sz="2000">
                <a:solidFill>
                  <a:srgbClr val="12121E"/>
                </a:solidFill>
                <a:latin typeface="Arial"/>
                <a:cs typeface="Arial"/>
              </a:rPr>
              <a:t>DNS rebinding </a:t>
            </a:r>
            <a:r>
              <a:rPr sz="2000" spc="-5">
                <a:solidFill>
                  <a:srgbClr val="12121E"/>
                </a:solidFill>
                <a:latin typeface="Arial"/>
                <a:cs typeface="Arial"/>
              </a:rPr>
              <a:t>attack </a:t>
            </a:r>
            <a:r>
              <a:rPr sz="2000">
                <a:solidFill>
                  <a:srgbClr val="12121E"/>
                </a:solidFill>
                <a:latin typeface="Arial"/>
                <a:cs typeface="Arial"/>
              </a:rPr>
              <a:t>works, and </a:t>
            </a:r>
            <a:r>
              <a:rPr sz="2000" spc="-5">
                <a:solidFill>
                  <a:srgbClr val="12121E"/>
                </a:solidFill>
                <a:latin typeface="Arial"/>
                <a:cs typeface="Arial"/>
              </a:rPr>
              <a:t>(2) </a:t>
            </a:r>
            <a:r>
              <a:rPr sz="2000">
                <a:solidFill>
                  <a:srgbClr val="12121E"/>
                </a:solidFill>
                <a:latin typeface="Arial"/>
                <a:cs typeface="Arial"/>
              </a:rPr>
              <a:t>help </a:t>
            </a:r>
            <a:r>
              <a:rPr sz="2000" spc="-5">
                <a:solidFill>
                  <a:srgbClr val="12121E"/>
                </a:solidFill>
                <a:latin typeface="Arial"/>
                <a:cs typeface="Arial"/>
              </a:rPr>
              <a:t>students </a:t>
            </a:r>
            <a:r>
              <a:rPr sz="2000">
                <a:solidFill>
                  <a:srgbClr val="12121E"/>
                </a:solidFill>
                <a:latin typeface="Arial"/>
                <a:cs typeface="Arial"/>
              </a:rPr>
              <a:t>gain </a:t>
            </a:r>
            <a:r>
              <a:rPr sz="2000" spc="-5">
                <a:solidFill>
                  <a:srgbClr val="12121E"/>
                </a:solidFill>
                <a:latin typeface="Arial"/>
                <a:cs typeface="Arial"/>
              </a:rPr>
              <a:t>the</a:t>
            </a:r>
            <a:r>
              <a:rPr sz="2000" spc="-100">
                <a:solidFill>
                  <a:srgbClr val="12121E"/>
                </a:solidFill>
                <a:latin typeface="Arial"/>
                <a:cs typeface="Arial"/>
              </a:rPr>
              <a:t> </a:t>
            </a:r>
            <a:r>
              <a:rPr sz="2000" spc="-5">
                <a:solidFill>
                  <a:srgbClr val="12121E"/>
                </a:solidFill>
                <a:latin typeface="Arial"/>
                <a:cs typeface="Arial"/>
              </a:rPr>
              <a:t>first-  </a:t>
            </a:r>
            <a:r>
              <a:rPr sz="2000">
                <a:solidFill>
                  <a:srgbClr val="12121E"/>
                </a:solidFill>
                <a:latin typeface="Arial"/>
                <a:cs typeface="Arial"/>
              </a:rPr>
              <a:t>hand experience on how </a:t>
            </a:r>
            <a:r>
              <a:rPr sz="2000" spc="-5">
                <a:solidFill>
                  <a:srgbClr val="12121E"/>
                </a:solidFill>
                <a:latin typeface="Arial"/>
                <a:cs typeface="Arial"/>
              </a:rPr>
              <a:t>to </a:t>
            </a:r>
            <a:r>
              <a:rPr sz="2000">
                <a:solidFill>
                  <a:srgbClr val="12121E"/>
                </a:solidFill>
                <a:latin typeface="Arial"/>
                <a:cs typeface="Arial"/>
              </a:rPr>
              <a:t>use </a:t>
            </a:r>
            <a:r>
              <a:rPr sz="2000" spc="-5">
                <a:solidFill>
                  <a:srgbClr val="12121E"/>
                </a:solidFill>
                <a:latin typeface="Arial"/>
                <a:cs typeface="Arial"/>
              </a:rPr>
              <a:t>the </a:t>
            </a:r>
            <a:r>
              <a:rPr sz="2000">
                <a:solidFill>
                  <a:srgbClr val="12121E"/>
                </a:solidFill>
                <a:latin typeface="Arial"/>
                <a:cs typeface="Arial"/>
              </a:rPr>
              <a:t>DNS rebinding </a:t>
            </a:r>
            <a:r>
              <a:rPr sz="2000" spc="-5">
                <a:solidFill>
                  <a:srgbClr val="12121E"/>
                </a:solidFill>
                <a:latin typeface="Arial"/>
                <a:cs typeface="Arial"/>
              </a:rPr>
              <a:t>technique to  attack IoT</a:t>
            </a:r>
            <a:r>
              <a:rPr sz="2000" spc="-50">
                <a:solidFill>
                  <a:srgbClr val="12121E"/>
                </a:solidFill>
                <a:latin typeface="Arial"/>
                <a:cs typeface="Arial"/>
              </a:rPr>
              <a:t> </a:t>
            </a:r>
            <a:r>
              <a:rPr sz="2000">
                <a:solidFill>
                  <a:srgbClr val="12121E"/>
                </a:solidFill>
                <a:latin typeface="Arial"/>
                <a:cs typeface="Arial"/>
              </a:rPr>
              <a:t>devices.</a:t>
            </a:r>
            <a:endParaRPr sz="2000">
              <a:latin typeface="Arial"/>
              <a:cs typeface="Arial"/>
            </a:endParaRPr>
          </a:p>
          <a:p>
            <a:pPr marL="279400" indent="-266700">
              <a:lnSpc>
                <a:spcPct val="100000"/>
              </a:lnSpc>
              <a:spcBef>
                <a:spcPts val="1510"/>
              </a:spcBef>
              <a:buClr>
                <a:srgbClr val="00B0F0"/>
              </a:buClr>
              <a:buFont typeface="Arial"/>
              <a:buChar char="○"/>
              <a:tabLst>
                <a:tab pos="279400" algn="l"/>
              </a:tabLst>
            </a:pPr>
            <a:r>
              <a:rPr sz="2000" b="1" spc="-10">
                <a:solidFill>
                  <a:srgbClr val="12121E"/>
                </a:solidFill>
                <a:latin typeface="Arial"/>
                <a:cs typeface="Arial"/>
              </a:rPr>
              <a:t>Working </a:t>
            </a:r>
            <a:r>
              <a:rPr sz="2000" b="1" spc="-5">
                <a:solidFill>
                  <a:srgbClr val="12121E"/>
                </a:solidFill>
                <a:latin typeface="Arial"/>
                <a:cs typeface="Arial"/>
              </a:rPr>
              <a:t>in </a:t>
            </a:r>
            <a:r>
              <a:rPr sz="2000" b="1">
                <a:solidFill>
                  <a:srgbClr val="12121E"/>
                </a:solidFill>
                <a:latin typeface="Arial"/>
                <a:cs typeface="Arial"/>
              </a:rPr>
              <a:t>a </a:t>
            </a:r>
            <a:r>
              <a:rPr sz="2000" b="1" spc="-5">
                <a:solidFill>
                  <a:srgbClr val="12121E"/>
                </a:solidFill>
                <a:latin typeface="Arial"/>
                <a:cs typeface="Arial"/>
              </a:rPr>
              <a:t>team (your final-project team) </a:t>
            </a:r>
            <a:r>
              <a:rPr sz="2000" b="1">
                <a:solidFill>
                  <a:srgbClr val="12121E"/>
                </a:solidFill>
                <a:latin typeface="Arial"/>
                <a:cs typeface="Arial"/>
              </a:rPr>
              <a:t>or</a:t>
            </a:r>
            <a:r>
              <a:rPr sz="2000" b="1" spc="-15">
                <a:solidFill>
                  <a:srgbClr val="12121E"/>
                </a:solidFill>
                <a:latin typeface="Arial"/>
                <a:cs typeface="Arial"/>
              </a:rPr>
              <a:t> </a:t>
            </a:r>
            <a:r>
              <a:rPr sz="2000" b="1" spc="-20">
                <a:solidFill>
                  <a:srgbClr val="12121E"/>
                </a:solidFill>
                <a:latin typeface="Arial"/>
                <a:cs typeface="Arial"/>
              </a:rPr>
              <a:t>individually.</a:t>
            </a:r>
            <a:endParaRPr sz="20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90600" y="90320"/>
            <a:ext cx="3036758" cy="1026563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65"/>
              </a:spcBef>
            </a:pPr>
            <a:r>
              <a:rPr spc="-330"/>
              <a:t>H</a:t>
            </a:r>
            <a:r>
              <a:rPr spc="-290"/>
              <a:t>o</a:t>
            </a:r>
            <a:r>
              <a:rPr spc="-185"/>
              <a:t>m</a:t>
            </a:r>
            <a:r>
              <a:rPr spc="-90"/>
              <a:t>e</a:t>
            </a:r>
            <a:r>
              <a:rPr spc="70"/>
              <a:t>w</a:t>
            </a:r>
            <a:r>
              <a:rPr spc="-235"/>
              <a:t>o</a:t>
            </a:r>
            <a:r>
              <a:rPr spc="-160"/>
              <a:t>r</a:t>
            </a:r>
            <a:r>
              <a:rPr spc="-25"/>
              <a:t>k</a:t>
            </a:r>
          </a:p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sz="2200" b="0" spc="-120">
                <a:solidFill>
                  <a:srgbClr val="595959"/>
                </a:solidFill>
                <a:latin typeface="Century"/>
                <a:cs typeface="Century"/>
              </a:rPr>
              <a:t>Lab</a:t>
            </a:r>
            <a:r>
              <a:rPr sz="2200" b="0" spc="-160">
                <a:solidFill>
                  <a:srgbClr val="595959"/>
                </a:solidFill>
                <a:latin typeface="Century"/>
                <a:cs typeface="Century"/>
              </a:rPr>
              <a:t> </a:t>
            </a:r>
            <a:r>
              <a:rPr sz="2200" b="0" spc="-45">
                <a:solidFill>
                  <a:srgbClr val="595959"/>
                </a:solidFill>
                <a:latin typeface="Century"/>
                <a:cs typeface="Century"/>
              </a:rPr>
              <a:t>exercise</a:t>
            </a:r>
            <a:endParaRPr sz="2200">
              <a:latin typeface="Century"/>
              <a:cs typeface="Century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94225" y="1435298"/>
            <a:ext cx="2189279" cy="138918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94225" y="2946302"/>
            <a:ext cx="2189279" cy="138918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94225" y="4457306"/>
            <a:ext cx="2189279" cy="138918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61040" y="716787"/>
            <a:ext cx="7108825" cy="3777957"/>
          </a:xfrm>
          <a:prstGeom prst="rect">
            <a:avLst/>
          </a:prstGeom>
        </p:spPr>
        <p:txBody>
          <a:bodyPr vert="horz" wrap="square" lIns="0" tIns="180340" rIns="0" bIns="0" rtlCol="0">
            <a:spAutoFit/>
          </a:bodyPr>
          <a:lstStyle/>
          <a:p>
            <a:pPr marL="315595">
              <a:lnSpc>
                <a:spcPct val="100000"/>
              </a:lnSpc>
              <a:spcBef>
                <a:spcPts val="1420"/>
              </a:spcBef>
            </a:pPr>
            <a:r>
              <a:rPr sz="2200" spc="-40">
                <a:solidFill>
                  <a:srgbClr val="595959"/>
                </a:solidFill>
                <a:latin typeface="Century"/>
                <a:cs typeface="Century"/>
              </a:rPr>
              <a:t>Looking</a:t>
            </a:r>
            <a:r>
              <a:rPr sz="2200" spc="-145">
                <a:solidFill>
                  <a:srgbClr val="595959"/>
                </a:solidFill>
                <a:latin typeface="Century"/>
                <a:cs typeface="Century"/>
              </a:rPr>
              <a:t> </a:t>
            </a:r>
            <a:r>
              <a:rPr sz="2200" spc="-45">
                <a:solidFill>
                  <a:srgbClr val="595959"/>
                </a:solidFill>
                <a:latin typeface="Century"/>
                <a:cs typeface="Century"/>
              </a:rPr>
              <a:t>ahead</a:t>
            </a:r>
            <a:endParaRPr sz="2200">
              <a:latin typeface="Century"/>
              <a:cs typeface="Century"/>
            </a:endParaRPr>
          </a:p>
          <a:p>
            <a:pPr marL="12700">
              <a:lnSpc>
                <a:spcPct val="100000"/>
              </a:lnSpc>
              <a:spcBef>
                <a:spcPts val="1320"/>
              </a:spcBef>
            </a:pPr>
            <a:r>
              <a:rPr sz="2200" spc="-5">
                <a:solidFill>
                  <a:srgbClr val="12121E"/>
                </a:solidFill>
                <a:latin typeface="Arial"/>
                <a:cs typeface="Arial"/>
              </a:rPr>
              <a:t>Ready </a:t>
            </a:r>
            <a:r>
              <a:rPr sz="2200">
                <a:solidFill>
                  <a:srgbClr val="12121E"/>
                </a:solidFill>
                <a:latin typeface="Arial"/>
                <a:cs typeface="Arial"/>
              </a:rPr>
              <a:t>for next </a:t>
            </a:r>
            <a:r>
              <a:rPr sz="2200" spc="-5">
                <a:solidFill>
                  <a:srgbClr val="12121E"/>
                </a:solidFill>
                <a:latin typeface="Arial"/>
                <a:cs typeface="Arial"/>
              </a:rPr>
              <a:t>class </a:t>
            </a:r>
            <a:r>
              <a:rPr sz="2200">
                <a:solidFill>
                  <a:srgbClr val="12121E"/>
                </a:solidFill>
                <a:latin typeface="Arial"/>
                <a:cs typeface="Arial"/>
              </a:rPr>
              <a:t>(the </a:t>
            </a:r>
            <a:r>
              <a:rPr sz="2200" b="1">
                <a:solidFill>
                  <a:srgbClr val="12121E"/>
                </a:solidFill>
                <a:latin typeface="Arial"/>
                <a:cs typeface="Arial"/>
              </a:rPr>
              <a:t>last</a:t>
            </a:r>
            <a:r>
              <a:rPr sz="2200" b="1" spc="15">
                <a:solidFill>
                  <a:srgbClr val="12121E"/>
                </a:solidFill>
                <a:latin typeface="Arial"/>
                <a:cs typeface="Arial"/>
              </a:rPr>
              <a:t> </a:t>
            </a:r>
            <a:r>
              <a:rPr sz="2200" spc="-5">
                <a:solidFill>
                  <a:srgbClr val="12121E"/>
                </a:solidFill>
                <a:latin typeface="Arial"/>
                <a:cs typeface="Arial"/>
              </a:rPr>
              <a:t>lecture):</a:t>
            </a:r>
            <a:endParaRPr sz="2200">
              <a:latin typeface="Arial"/>
              <a:cs typeface="Arial"/>
            </a:endParaRPr>
          </a:p>
          <a:p>
            <a:pPr marL="555625" indent="-276225">
              <a:lnSpc>
                <a:spcPct val="100000"/>
              </a:lnSpc>
              <a:spcBef>
                <a:spcPts val="1065"/>
              </a:spcBef>
              <a:buFont typeface="Wingdings"/>
              <a:buChar char=""/>
              <a:tabLst>
                <a:tab pos="555625" algn="l"/>
              </a:tabLst>
            </a:pPr>
            <a:r>
              <a:rPr sz="2000" spc="-30">
                <a:solidFill>
                  <a:srgbClr val="12121E"/>
                </a:solidFill>
                <a:latin typeface="Arial"/>
                <a:cs typeface="Arial"/>
              </a:rPr>
              <a:t>Tentative </a:t>
            </a:r>
            <a:r>
              <a:rPr sz="2000" spc="-5">
                <a:solidFill>
                  <a:srgbClr val="12121E"/>
                </a:solidFill>
                <a:latin typeface="Arial"/>
                <a:cs typeface="Arial"/>
              </a:rPr>
              <a:t>topic: </a:t>
            </a:r>
            <a:r>
              <a:rPr lang="en-US" sz="2000" b="1" spc="-5">
                <a:solidFill>
                  <a:srgbClr val="12121E"/>
                </a:solidFill>
                <a:latin typeface="Arial"/>
                <a:cs typeface="Arial"/>
              </a:rPr>
              <a:t>N</a:t>
            </a:r>
            <a:r>
              <a:rPr sz="2000" b="1" spc="-5">
                <a:solidFill>
                  <a:srgbClr val="12121E"/>
                </a:solidFill>
                <a:latin typeface="Arial"/>
                <a:cs typeface="Arial"/>
              </a:rPr>
              <a:t>etwork</a:t>
            </a:r>
            <a:r>
              <a:rPr sz="2000" b="1" spc="-15">
                <a:solidFill>
                  <a:srgbClr val="12121E"/>
                </a:solidFill>
                <a:latin typeface="Arial"/>
                <a:cs typeface="Arial"/>
              </a:rPr>
              <a:t> </a:t>
            </a:r>
            <a:r>
              <a:rPr sz="2000" b="1" spc="-5">
                <a:solidFill>
                  <a:srgbClr val="12121E"/>
                </a:solidFill>
                <a:latin typeface="Arial"/>
                <a:cs typeface="Arial"/>
              </a:rPr>
              <a:t>defenses</a:t>
            </a:r>
            <a:r>
              <a:rPr lang="en-US" sz="2000" b="1" spc="-5">
                <a:solidFill>
                  <a:srgbClr val="12121E"/>
                </a:solidFill>
                <a:latin typeface="Arial"/>
                <a:cs typeface="Arial"/>
              </a:rPr>
              <a:t>: cryptographic-based solutions and </a:t>
            </a:r>
            <a:r>
              <a:rPr lang="en-US" sz="2000" b="1" spc="-5">
                <a:solidFill>
                  <a:srgbClr val="12121E"/>
                </a:solidFill>
                <a:cs typeface="Arial"/>
              </a:rPr>
              <a:t> Firewall</a:t>
            </a:r>
            <a:endParaRPr sz="2000">
              <a:latin typeface="Arial"/>
              <a:cs typeface="Arial"/>
            </a:endParaRPr>
          </a:p>
          <a:p>
            <a:pPr marL="555625" indent="-276225">
              <a:lnSpc>
                <a:spcPct val="100000"/>
              </a:lnSpc>
              <a:spcBef>
                <a:spcPts val="1005"/>
              </a:spcBef>
              <a:buFont typeface="Wingdings"/>
              <a:buChar char=""/>
              <a:tabLst>
                <a:tab pos="555625" algn="l"/>
              </a:tabLst>
            </a:pPr>
            <a:r>
              <a:rPr sz="2000">
                <a:solidFill>
                  <a:srgbClr val="12121E"/>
                </a:solidFill>
                <a:latin typeface="Arial"/>
                <a:cs typeface="Arial"/>
              </a:rPr>
              <a:t>Reading and </a:t>
            </a:r>
            <a:r>
              <a:rPr sz="2000" spc="-5">
                <a:solidFill>
                  <a:srgbClr val="12121E"/>
                </a:solidFill>
                <a:latin typeface="Arial"/>
                <a:cs typeface="Arial"/>
              </a:rPr>
              <a:t>practicing </a:t>
            </a:r>
            <a:r>
              <a:rPr sz="2000">
                <a:solidFill>
                  <a:srgbClr val="12121E"/>
                </a:solidFill>
                <a:latin typeface="Arial"/>
                <a:cs typeface="Arial"/>
              </a:rPr>
              <a:t>(in</a:t>
            </a:r>
            <a:r>
              <a:rPr sz="2000" spc="-40">
                <a:solidFill>
                  <a:srgbClr val="12121E"/>
                </a:solidFill>
                <a:latin typeface="Arial"/>
                <a:cs typeface="Arial"/>
              </a:rPr>
              <a:t> </a:t>
            </a:r>
            <a:r>
              <a:rPr sz="2000" spc="-5">
                <a:solidFill>
                  <a:srgbClr val="12121E"/>
                </a:solidFill>
                <a:latin typeface="Arial"/>
                <a:cs typeface="Arial"/>
              </a:rPr>
              <a:t>advance):</a:t>
            </a:r>
            <a:endParaRPr sz="2000">
              <a:latin typeface="Arial"/>
              <a:cs typeface="Arial"/>
            </a:endParaRPr>
          </a:p>
          <a:p>
            <a:pPr marL="822325" lvl="1" indent="-266700">
              <a:lnSpc>
                <a:spcPct val="100000"/>
              </a:lnSpc>
              <a:spcBef>
                <a:spcPts val="995"/>
              </a:spcBef>
              <a:buFont typeface="Courier New"/>
              <a:buChar char="o"/>
              <a:tabLst>
                <a:tab pos="822325" algn="l"/>
              </a:tabLst>
            </a:pPr>
            <a:r>
              <a:rPr sz="1800" b="1" spc="-5">
                <a:solidFill>
                  <a:srgbClr val="12121E"/>
                </a:solidFill>
                <a:latin typeface="Arial"/>
                <a:cs typeface="Arial"/>
              </a:rPr>
              <a:t>SEED </a:t>
            </a:r>
            <a:r>
              <a:rPr sz="1800" b="1">
                <a:solidFill>
                  <a:srgbClr val="12121E"/>
                </a:solidFill>
                <a:latin typeface="Arial"/>
                <a:cs typeface="Arial"/>
              </a:rPr>
              <a:t>book, </a:t>
            </a:r>
            <a:r>
              <a:rPr sz="1800" b="1" spc="-5">
                <a:solidFill>
                  <a:srgbClr val="12121E"/>
                </a:solidFill>
                <a:latin typeface="Arial"/>
                <a:cs typeface="Arial"/>
              </a:rPr>
              <a:t>Chapter</a:t>
            </a:r>
            <a:r>
              <a:rPr sz="1800" b="1" spc="-10">
                <a:solidFill>
                  <a:srgbClr val="12121E"/>
                </a:solidFill>
                <a:latin typeface="Arial"/>
                <a:cs typeface="Arial"/>
              </a:rPr>
              <a:t> </a:t>
            </a:r>
            <a:r>
              <a:rPr sz="1800" b="1" spc="-5">
                <a:solidFill>
                  <a:srgbClr val="12121E"/>
                </a:solidFill>
                <a:latin typeface="Arial"/>
                <a:cs typeface="Arial"/>
              </a:rPr>
              <a:t>17</a:t>
            </a:r>
            <a:endParaRPr sz="1800">
              <a:latin typeface="Arial"/>
              <a:cs typeface="Arial"/>
            </a:endParaRPr>
          </a:p>
          <a:p>
            <a:pPr marL="1089025" lvl="2" indent="-266700">
              <a:lnSpc>
                <a:spcPct val="100000"/>
              </a:lnSpc>
              <a:spcBef>
                <a:spcPts val="1040"/>
              </a:spcBef>
              <a:buFont typeface="Courier New"/>
              <a:buChar char="o"/>
              <a:tabLst>
                <a:tab pos="1089025" algn="l"/>
              </a:tabLst>
            </a:pPr>
            <a:r>
              <a:rPr sz="1600" spc="-5">
                <a:latin typeface="Arial"/>
                <a:cs typeface="Arial"/>
              </a:rPr>
              <a:t>Refs:</a:t>
            </a:r>
            <a:r>
              <a:rPr sz="1600" spc="10">
                <a:solidFill>
                  <a:srgbClr val="5ECCF3"/>
                </a:solidFill>
                <a:latin typeface="Arial"/>
                <a:cs typeface="Arial"/>
              </a:rPr>
              <a:t> </a:t>
            </a:r>
            <a:r>
              <a:rPr sz="1600" u="sng" spc="-10">
                <a:solidFill>
                  <a:srgbClr val="5ECCF3"/>
                </a:solidFill>
                <a:uFill>
                  <a:solidFill>
                    <a:srgbClr val="5ECCF3"/>
                  </a:solidFill>
                </a:uFill>
                <a:latin typeface="Arial"/>
                <a:cs typeface="Arial"/>
              </a:rPr>
              <a:t>https://</a:t>
            </a:r>
            <a:r>
              <a:rPr sz="1600" u="sng" spc="-10">
                <a:solidFill>
                  <a:srgbClr val="5ECCF3"/>
                </a:solidFill>
                <a:uFill>
                  <a:solidFill>
                    <a:srgbClr val="5ECCF3"/>
                  </a:solidFill>
                </a:uFill>
                <a:latin typeface="Arial"/>
                <a:cs typeface="Arial"/>
                <a:hlinkClick r:id="rId2"/>
              </a:rPr>
              <a:t>www.handsonsecurity.net/resources.html</a:t>
            </a:r>
            <a:endParaRPr sz="1600">
              <a:latin typeface="Arial"/>
              <a:cs typeface="Arial"/>
            </a:endParaRPr>
          </a:p>
          <a:p>
            <a:pPr marL="822325" lvl="1" indent="-266700">
              <a:lnSpc>
                <a:spcPct val="100000"/>
              </a:lnSpc>
              <a:spcBef>
                <a:spcPts val="975"/>
              </a:spcBef>
              <a:buFont typeface="Courier New"/>
              <a:buChar char="o"/>
              <a:tabLst>
                <a:tab pos="822325" algn="l"/>
              </a:tabLst>
            </a:pPr>
            <a:r>
              <a:rPr sz="1800" b="1" spc="-5">
                <a:solidFill>
                  <a:srgbClr val="12121E"/>
                </a:solidFill>
                <a:latin typeface="Arial"/>
                <a:cs typeface="Arial"/>
              </a:rPr>
              <a:t>SEED Lab: </a:t>
            </a:r>
            <a:r>
              <a:rPr sz="1800" b="1">
                <a:solidFill>
                  <a:srgbClr val="12121E"/>
                </a:solidFill>
                <a:latin typeface="Arial"/>
                <a:cs typeface="Arial"/>
              </a:rPr>
              <a:t>Linux Firewall </a:t>
            </a:r>
            <a:r>
              <a:rPr sz="1800" b="1" spc="-5">
                <a:solidFill>
                  <a:srgbClr val="12121E"/>
                </a:solidFill>
                <a:latin typeface="Arial"/>
                <a:cs typeface="Arial"/>
              </a:rPr>
              <a:t>Exploration</a:t>
            </a:r>
            <a:r>
              <a:rPr sz="1800" b="1" spc="-20">
                <a:solidFill>
                  <a:srgbClr val="12121E"/>
                </a:solidFill>
                <a:latin typeface="Arial"/>
                <a:cs typeface="Arial"/>
              </a:rPr>
              <a:t> </a:t>
            </a:r>
            <a:r>
              <a:rPr sz="1800" b="1" spc="-5">
                <a:solidFill>
                  <a:srgbClr val="12121E"/>
                </a:solidFill>
                <a:latin typeface="Arial"/>
                <a:cs typeface="Arial"/>
              </a:rPr>
              <a:t>Lab</a:t>
            </a:r>
            <a:endParaRPr sz="1800">
              <a:latin typeface="Arial"/>
              <a:cs typeface="Arial"/>
            </a:endParaRPr>
          </a:p>
          <a:p>
            <a:pPr marL="1089025" lvl="2" indent="-266700">
              <a:lnSpc>
                <a:spcPct val="100000"/>
              </a:lnSpc>
              <a:spcBef>
                <a:spcPts val="1040"/>
              </a:spcBef>
              <a:buFont typeface="Courier New"/>
              <a:buChar char="o"/>
              <a:tabLst>
                <a:tab pos="1089025" algn="l"/>
              </a:tabLst>
            </a:pPr>
            <a:r>
              <a:rPr sz="1600" spc="-5">
                <a:latin typeface="Arial"/>
                <a:cs typeface="Arial"/>
              </a:rPr>
              <a:t>Refs:</a:t>
            </a:r>
            <a:r>
              <a:rPr sz="1600" spc="45">
                <a:solidFill>
                  <a:srgbClr val="5ECCF3"/>
                </a:solidFill>
                <a:latin typeface="Arial"/>
                <a:cs typeface="Arial"/>
              </a:rPr>
              <a:t> </a:t>
            </a:r>
            <a:r>
              <a:rPr sz="1600" u="sng" spc="-5">
                <a:solidFill>
                  <a:srgbClr val="5ECCF3"/>
                </a:solidFill>
                <a:uFill>
                  <a:solidFill>
                    <a:srgbClr val="5ECCF3"/>
                  </a:solidFill>
                </a:uFill>
                <a:latin typeface="Arial"/>
                <a:cs typeface="Arial"/>
              </a:rPr>
              <a:t>https://seedsecuritylabs.org/Labs_20.04/Networking/Firewall/</a:t>
            </a:r>
            <a:endParaRPr sz="16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4400" y="103974"/>
            <a:ext cx="4546041" cy="63286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265">
                <a:solidFill>
                  <a:srgbClr val="12121E"/>
                </a:solidFill>
              </a:rPr>
              <a:t>For </a:t>
            </a:r>
            <a:r>
              <a:rPr spc="-95">
                <a:solidFill>
                  <a:srgbClr val="12121E"/>
                </a:solidFill>
              </a:rPr>
              <a:t>next</a:t>
            </a:r>
            <a:r>
              <a:rPr spc="-690">
                <a:solidFill>
                  <a:srgbClr val="12121E"/>
                </a:solidFill>
              </a:rPr>
              <a:t> </a:t>
            </a:r>
            <a:r>
              <a:rPr spc="-210">
                <a:solidFill>
                  <a:srgbClr val="12121E"/>
                </a:solidFill>
              </a:rPr>
              <a:t>time…</a:t>
            </a:r>
          </a:p>
        </p:txBody>
      </p:sp>
      <p:sp>
        <p:nvSpPr>
          <p:cNvPr id="4" name="object 4"/>
          <p:cNvSpPr/>
          <p:nvPr/>
        </p:nvSpPr>
        <p:spPr>
          <a:xfrm>
            <a:off x="8256740" y="2556510"/>
            <a:ext cx="3175000" cy="19685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2">
            <a:extLst>
              <a:ext uri="{FF2B5EF4-FFF2-40B4-BE49-F238E27FC236}">
                <a16:creationId xmlns:a16="http://schemas.microsoft.com/office/drawing/2014/main" id="{9A14B2DD-4CC7-4357-B79C-2A1B3309BF2E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986589" y="0"/>
            <a:ext cx="8153400" cy="914400"/>
          </a:xfrm>
        </p:spPr>
        <p:txBody>
          <a:bodyPr/>
          <a:lstStyle/>
          <a:p>
            <a:pPr eaLnBrk="1" hangingPunct="1"/>
            <a:r>
              <a:rPr lang="en-US" altLang="zh-CN" b="1">
                <a:ea typeface="宋体" panose="02010600030101010101" pitchFamily="2" charset="-122"/>
              </a:rPr>
              <a:t>Outline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776CCFE-4FC1-49C6-B779-2AF654D9E09D}"/>
              </a:ext>
            </a:extLst>
          </p:cNvPr>
          <p:cNvSpPr/>
          <p:nvPr/>
        </p:nvSpPr>
        <p:spPr>
          <a:xfrm>
            <a:off x="986589" y="762000"/>
            <a:ext cx="10519611" cy="56157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69900" indent="-457200">
              <a:lnSpc>
                <a:spcPct val="150000"/>
              </a:lnSpc>
              <a:buFont typeface="Courier New" panose="02070309020205020404" pitchFamily="49" charset="0"/>
              <a:buChar char="o"/>
              <a:tabLst>
                <a:tab pos="354965" algn="l"/>
                <a:tab pos="355600" algn="l"/>
              </a:tabLst>
            </a:pPr>
            <a:r>
              <a:rPr lang="en-US" sz="2200" spc="-1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Application layer </a:t>
            </a:r>
            <a:r>
              <a:rPr lang="en-US" sz="22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(review)</a:t>
            </a:r>
          </a:p>
          <a:p>
            <a:pPr marL="391795" indent="-379095">
              <a:lnSpc>
                <a:spcPct val="150000"/>
              </a:lnSpc>
              <a:buClr>
                <a:srgbClr val="00B0F0"/>
              </a:buClr>
              <a:buChar char="○"/>
              <a:tabLst>
                <a:tab pos="391160" algn="l"/>
                <a:tab pos="391795" algn="l"/>
              </a:tabLst>
            </a:pPr>
            <a:r>
              <a:rPr lang="en-US" sz="2200" b="1">
                <a:solidFill>
                  <a:srgbClr val="FF0000"/>
                </a:solidFill>
                <a:cs typeface="Arial"/>
              </a:rPr>
              <a:t>How DNS</a:t>
            </a:r>
            <a:r>
              <a:rPr lang="en-US" sz="2200" b="1" spc="-10">
                <a:solidFill>
                  <a:srgbClr val="FF0000"/>
                </a:solidFill>
                <a:cs typeface="Arial"/>
              </a:rPr>
              <a:t> </a:t>
            </a:r>
            <a:r>
              <a:rPr lang="en-US" sz="2200" b="1">
                <a:solidFill>
                  <a:srgbClr val="FF0000"/>
                </a:solidFill>
                <a:cs typeface="Arial"/>
              </a:rPr>
              <a:t>works</a:t>
            </a:r>
          </a:p>
          <a:p>
            <a:pPr marL="391795" indent="-379095">
              <a:lnSpc>
                <a:spcPct val="150000"/>
              </a:lnSpc>
              <a:buClr>
                <a:srgbClr val="00B0F0"/>
              </a:buClr>
              <a:buChar char="○"/>
              <a:tabLst>
                <a:tab pos="391160" algn="l"/>
                <a:tab pos="391795" algn="l"/>
              </a:tabLst>
            </a:pPr>
            <a:r>
              <a:rPr lang="en-US" sz="2200" b="1" spc="-5">
                <a:cs typeface="Arial"/>
              </a:rPr>
              <a:t>Spoofing Attacks </a:t>
            </a:r>
            <a:r>
              <a:rPr lang="en-US" sz="2200" b="1">
                <a:cs typeface="Arial"/>
              </a:rPr>
              <a:t>on</a:t>
            </a:r>
            <a:r>
              <a:rPr lang="en-US" sz="2200" b="1" spc="-135">
                <a:cs typeface="Arial"/>
              </a:rPr>
              <a:t> </a:t>
            </a:r>
            <a:r>
              <a:rPr lang="en-US" sz="2200" b="1">
                <a:cs typeface="Arial"/>
              </a:rPr>
              <a:t>DNS</a:t>
            </a:r>
          </a:p>
          <a:p>
            <a:pPr marL="772795" lvl="1" indent="-381635">
              <a:lnSpc>
                <a:spcPct val="150000"/>
              </a:lnSpc>
              <a:buClr>
                <a:srgbClr val="00B0F0"/>
              </a:buClr>
              <a:buFont typeface="Courier New"/>
              <a:buChar char="o"/>
              <a:tabLst>
                <a:tab pos="772795" algn="l"/>
              </a:tabLst>
            </a:pPr>
            <a:r>
              <a:rPr lang="en-US" sz="2200">
                <a:cs typeface="Arial"/>
              </a:rPr>
              <a:t>Local DNS cache poisoning</a:t>
            </a:r>
            <a:r>
              <a:rPr lang="en-US" sz="2200" spc="-35">
                <a:cs typeface="Arial"/>
              </a:rPr>
              <a:t> </a:t>
            </a:r>
            <a:r>
              <a:rPr lang="en-US" sz="2200" spc="-5">
                <a:cs typeface="Arial"/>
              </a:rPr>
              <a:t>attacks</a:t>
            </a:r>
            <a:endParaRPr lang="en-US" sz="2200">
              <a:cs typeface="Arial"/>
            </a:endParaRPr>
          </a:p>
          <a:p>
            <a:pPr marL="772795" lvl="1" indent="-381635">
              <a:lnSpc>
                <a:spcPct val="150000"/>
              </a:lnSpc>
              <a:buClr>
                <a:srgbClr val="00B0F0"/>
              </a:buClr>
              <a:buFont typeface="Courier New"/>
              <a:buChar char="o"/>
              <a:tabLst>
                <a:tab pos="772795" algn="l"/>
              </a:tabLst>
            </a:pPr>
            <a:r>
              <a:rPr lang="en-US" sz="2200" spc="-5">
                <a:cs typeface="Arial"/>
              </a:rPr>
              <a:t>Remote </a:t>
            </a:r>
            <a:r>
              <a:rPr lang="en-US" sz="2200">
                <a:cs typeface="Arial"/>
              </a:rPr>
              <a:t>DNS cache poisoning</a:t>
            </a:r>
            <a:r>
              <a:rPr lang="en-US" sz="2200" spc="-40">
                <a:cs typeface="Arial"/>
              </a:rPr>
              <a:t> </a:t>
            </a:r>
            <a:r>
              <a:rPr lang="en-US" sz="2200" spc="-5">
                <a:cs typeface="Arial"/>
              </a:rPr>
              <a:t>attacks</a:t>
            </a:r>
            <a:endParaRPr lang="en-US" sz="2200">
              <a:cs typeface="Arial"/>
            </a:endParaRPr>
          </a:p>
          <a:p>
            <a:pPr marL="772795" lvl="1" indent="-381635">
              <a:lnSpc>
                <a:spcPct val="150000"/>
              </a:lnSpc>
              <a:buClr>
                <a:srgbClr val="00B0F0"/>
              </a:buClr>
              <a:buFont typeface="Courier New"/>
              <a:buChar char="o"/>
              <a:tabLst>
                <a:tab pos="772795" algn="l"/>
              </a:tabLst>
            </a:pPr>
            <a:r>
              <a:rPr lang="en-US" sz="2200">
                <a:cs typeface="Arial"/>
              </a:rPr>
              <a:t>Reply </a:t>
            </a:r>
            <a:r>
              <a:rPr lang="en-US" sz="2200" spc="-5">
                <a:cs typeface="Arial"/>
              </a:rPr>
              <a:t>forgery</a:t>
            </a:r>
            <a:r>
              <a:rPr lang="en-US" sz="2200" spc="-25">
                <a:cs typeface="Arial"/>
              </a:rPr>
              <a:t> </a:t>
            </a:r>
            <a:r>
              <a:rPr lang="en-US" sz="2200" spc="-5">
                <a:cs typeface="Arial"/>
              </a:rPr>
              <a:t>attacks</a:t>
            </a:r>
          </a:p>
          <a:p>
            <a:pPr marL="315595" indent="-381635">
              <a:lnSpc>
                <a:spcPct val="150000"/>
              </a:lnSpc>
              <a:buClr>
                <a:srgbClr val="00B0F0"/>
              </a:buClr>
              <a:buFont typeface="Courier New"/>
              <a:buChar char="o"/>
              <a:tabLst>
                <a:tab pos="772795" algn="l"/>
              </a:tabLst>
            </a:pPr>
            <a:r>
              <a:rPr lang="en-US" sz="2200" spc="-5">
                <a:cs typeface="Arial"/>
              </a:rPr>
              <a:t> </a:t>
            </a:r>
            <a:r>
              <a:rPr lang="en-US" sz="2200" b="1"/>
              <a:t>Border Gateway Protocol</a:t>
            </a:r>
            <a:r>
              <a:rPr lang="en-US" sz="2200"/>
              <a:t> (</a:t>
            </a:r>
            <a:r>
              <a:rPr lang="en-US" sz="2200" b="1"/>
              <a:t>BGP</a:t>
            </a:r>
            <a:r>
              <a:rPr lang="en-US" sz="2200"/>
              <a:t>)</a:t>
            </a:r>
            <a:r>
              <a:rPr lang="en-US" sz="2200" b="1"/>
              <a:t> attacks</a:t>
            </a:r>
            <a:endParaRPr lang="en-US" sz="2200" b="1">
              <a:cs typeface="Arial"/>
            </a:endParaRPr>
          </a:p>
          <a:p>
            <a:pPr marL="469900" indent="-457200">
              <a:lnSpc>
                <a:spcPct val="150000"/>
              </a:lnSpc>
              <a:buFont typeface="Courier New" panose="02070309020205020404" pitchFamily="49" charset="0"/>
              <a:buChar char="o"/>
              <a:tabLst>
                <a:tab pos="354965" algn="l"/>
                <a:tab pos="355600" algn="l"/>
              </a:tabLst>
            </a:pPr>
            <a:r>
              <a:rPr lang="en-US" sz="2200" b="1" spc="-5">
                <a:cs typeface="Arial"/>
              </a:rPr>
              <a:t>Countermeasures</a:t>
            </a:r>
            <a:endParaRPr lang="en-US" sz="2200" b="1">
              <a:cs typeface="Arial"/>
            </a:endParaRPr>
          </a:p>
          <a:p>
            <a:pPr marL="702945" lvl="1" indent="-381000">
              <a:lnSpc>
                <a:spcPct val="150000"/>
              </a:lnSpc>
              <a:buClr>
                <a:srgbClr val="00B0F0"/>
              </a:buClr>
              <a:buFont typeface="Courier New"/>
              <a:buChar char="o"/>
              <a:tabLst>
                <a:tab pos="702945" algn="l"/>
              </a:tabLst>
            </a:pPr>
            <a:r>
              <a:rPr lang="en-US" sz="2200">
                <a:cs typeface="Arial"/>
              </a:rPr>
              <a:t>DNSSEC</a:t>
            </a:r>
          </a:p>
          <a:p>
            <a:pPr marL="702945" lvl="1" indent="-381000">
              <a:lnSpc>
                <a:spcPct val="150000"/>
              </a:lnSpc>
              <a:buClr>
                <a:srgbClr val="00B0F0"/>
              </a:buClr>
              <a:buFont typeface="Courier New"/>
              <a:buChar char="o"/>
              <a:tabLst>
                <a:tab pos="702945" algn="l"/>
              </a:tabLst>
            </a:pPr>
            <a:r>
              <a:rPr lang="en-US" sz="2200" spc="-5">
                <a:cs typeface="Arial"/>
              </a:rPr>
              <a:t>TLS/SSL</a:t>
            </a:r>
            <a:endParaRPr lang="en-US" sz="2200">
              <a:cs typeface="Arial"/>
            </a:endParaRPr>
          </a:p>
          <a:p>
            <a:pPr marL="393700" indent="-381000">
              <a:lnSpc>
                <a:spcPct val="150000"/>
              </a:lnSpc>
              <a:buClr>
                <a:srgbClr val="00B0F0"/>
              </a:buClr>
              <a:buChar char="○"/>
              <a:tabLst>
                <a:tab pos="393065" algn="l"/>
                <a:tab pos="393700" algn="l"/>
              </a:tabLst>
            </a:pPr>
            <a:r>
              <a:rPr lang="en-US" sz="2200" b="1">
                <a:cs typeface="Arial"/>
              </a:rPr>
              <a:t>DNS Rebinding </a:t>
            </a:r>
            <a:r>
              <a:rPr lang="en-US" sz="2200" b="1" spc="-5">
                <a:cs typeface="Arial"/>
              </a:rPr>
              <a:t>attack </a:t>
            </a:r>
            <a:r>
              <a:rPr lang="en-US" sz="2200" b="1">
                <a:cs typeface="Arial"/>
              </a:rPr>
              <a:t>and Denial of Services on</a:t>
            </a:r>
            <a:r>
              <a:rPr lang="en-US" sz="2200" b="1" spc="-110">
                <a:cs typeface="Arial"/>
              </a:rPr>
              <a:t> </a:t>
            </a:r>
            <a:r>
              <a:rPr lang="en-US" sz="2200" b="1">
                <a:cs typeface="Arial"/>
              </a:rPr>
              <a:t>DNS</a:t>
            </a: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6786563"/>
            <a:ext cx="11771998" cy="714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-30480" y="1"/>
            <a:ext cx="12192000" cy="68579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8279793" y="3181604"/>
            <a:ext cx="3195320" cy="15862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6145"/>
              </a:lnSpc>
              <a:spcBef>
                <a:spcPts val="100"/>
              </a:spcBef>
            </a:pPr>
            <a:r>
              <a:rPr sz="5400" spc="-345">
                <a:solidFill>
                  <a:srgbClr val="FFFFFF"/>
                </a:solidFill>
                <a:latin typeface="Arial"/>
                <a:cs typeface="Arial"/>
              </a:rPr>
              <a:t>Today</a:t>
            </a:r>
            <a:r>
              <a:rPr sz="5400" spc="-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5400" spc="-100">
                <a:solidFill>
                  <a:srgbClr val="FFFFFF"/>
                </a:solidFill>
                <a:latin typeface="Arial"/>
                <a:cs typeface="Arial"/>
              </a:rPr>
              <a:t>end,</a:t>
            </a:r>
            <a:endParaRPr sz="5400">
              <a:latin typeface="Arial"/>
              <a:cs typeface="Arial"/>
            </a:endParaRPr>
          </a:p>
          <a:p>
            <a:pPr marL="12700">
              <a:lnSpc>
                <a:spcPts val="6145"/>
              </a:lnSpc>
            </a:pPr>
            <a:r>
              <a:rPr sz="5400" b="1" spc="-380">
                <a:solidFill>
                  <a:srgbClr val="FFFFFF"/>
                </a:solidFill>
                <a:latin typeface="Arial"/>
                <a:cs typeface="Arial"/>
              </a:rPr>
              <a:t>Congrats!</a:t>
            </a:r>
            <a:endParaRPr sz="54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8292496" y="4845050"/>
            <a:ext cx="3571782" cy="635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2267445" y="72448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9051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026" name="Picture 2" descr="https://labs.ripe.net/media/images/Content-2011.width-640.png">
            <a:extLst>
              <a:ext uri="{FF2B5EF4-FFF2-40B4-BE49-F238E27FC236}">
                <a16:creationId xmlns:a16="http://schemas.microsoft.com/office/drawing/2014/main" id="{420436A4-D98A-4728-A281-098F3838B7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842063"/>
            <a:ext cx="9601200" cy="4965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4B65664-AD86-4633-A43B-B61C1D7962B7}"/>
              </a:ext>
            </a:extLst>
          </p:cNvPr>
          <p:cNvSpPr/>
          <p:nvPr/>
        </p:nvSpPr>
        <p:spPr>
          <a:xfrm>
            <a:off x="304800" y="5807683"/>
            <a:ext cx="107083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/>
              <a:t>Africa (brown), Europe (blue), South America (orange), Asia (red), North America (green), Middle East (yellow) and Oceania (pink)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A313109-C551-4301-9117-CFDA147DFD56}"/>
              </a:ext>
            </a:extLst>
          </p:cNvPr>
          <p:cNvSpPr/>
          <p:nvPr/>
        </p:nvSpPr>
        <p:spPr>
          <a:xfrm>
            <a:off x="115576" y="1143000"/>
            <a:ext cx="23134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/>
              <a:t>K-root DNS servers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5520B5-79BD-4750-94FC-11F06D928011}"/>
              </a:ext>
            </a:extLst>
          </p:cNvPr>
          <p:cNvSpPr txBox="1"/>
          <p:nvPr/>
        </p:nvSpPr>
        <p:spPr>
          <a:xfrm>
            <a:off x="256459" y="3657600"/>
            <a:ext cx="188865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Distributed </a:t>
            </a:r>
          </a:p>
          <a:p>
            <a:pPr algn="l"/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network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90F5F45-FB2A-4464-80EB-8B1A0EEBE8A7}"/>
              </a:ext>
            </a:extLst>
          </p:cNvPr>
          <p:cNvSpPr/>
          <p:nvPr/>
        </p:nvSpPr>
        <p:spPr>
          <a:xfrm>
            <a:off x="762000" y="48793"/>
            <a:ext cx="869968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Domain Name System (DNS) Protocol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Standarddesign">
  <a:themeElements>
    <a:clrScheme name="1_Standard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1_Standard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altLang="de-DE" sz="2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altLang="de-DE" sz="2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18" charset="0"/>
          </a:defRPr>
        </a:defPPr>
      </a:lstStyle>
    </a:lnDef>
    <a:txDef>
      <a:spPr>
        <a:noFill/>
      </a:spPr>
      <a:bodyPr wrap="none" rtlCol="0">
        <a:spAutoFit/>
      </a:bodyPr>
      <a:lstStyle>
        <a:defPPr algn="l">
          <a:defRPr sz="2800" smtClean="0">
            <a:latin typeface="Times New Roman" panose="02020603050405020304" pitchFamily="18" charset="0"/>
            <a:cs typeface="Times New Roman" panose="02020603050405020304" pitchFamily="18" charset="0"/>
          </a:defRPr>
        </a:defPPr>
      </a:lstStyle>
    </a:txDef>
  </a:objectDefaults>
  <a:extraClrSchemeLst>
    <a:extraClrScheme>
      <a:clrScheme name="1_Standard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tandard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tandard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tandard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tandard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tandard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tandard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306E66439A3B4439F1E40907241B1C2" ma:contentTypeVersion="3" ma:contentTypeDescription="Create a new document." ma:contentTypeScope="" ma:versionID="76f8080c1c7d667e9460985fd45d4e9e">
  <xsd:schema xmlns:xsd="http://www.w3.org/2001/XMLSchema" xmlns:xs="http://www.w3.org/2001/XMLSchema" xmlns:p="http://schemas.microsoft.com/office/2006/metadata/properties" xmlns:ns2="799822cd-6e0e-4a41-b501-0089548f73ff" targetNamespace="http://schemas.microsoft.com/office/2006/metadata/properties" ma:root="true" ma:fieldsID="dfed1ad3dc4bfc093ef1242a1113d77f" ns2:_="">
    <xsd:import namespace="799822cd-6e0e-4a41-b501-0089548f73f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99822cd-6e0e-4a41-b501-0089548f73f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LengthInSeconds" ma:index="10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D9D24CBD-30A8-4462-882A-B8CE513D0AA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331A587-14EE-4AFD-B588-C6A016E467CB}"/>
</file>

<file path=customXml/itemProps3.xml><?xml version="1.0" encoding="utf-8"?>
<ds:datastoreItem xmlns:ds="http://schemas.openxmlformats.org/officeDocument/2006/customXml" ds:itemID="{320BD387-26B1-40B3-9B4D-4D0CAC5BA38C}">
  <ds:schemaRefs>
    <ds:schemaRef ds:uri="http://schemas.microsoft.com/office/2006/documentManagement/types"/>
    <ds:schemaRef ds:uri="http://purl.org/dc/elements/1.1/"/>
    <ds:schemaRef ds:uri="http://purl.org/dc/terms/"/>
    <ds:schemaRef ds:uri="http://schemas.microsoft.com/office/2006/metadata/properties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799822cd-6e0e-4a41-b501-0089548f73ff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4130</Words>
  <Application>Microsoft Office PowerPoint</Application>
  <PresentationFormat>Widescreen</PresentationFormat>
  <Paragraphs>705</Paragraphs>
  <Slides>80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80</vt:i4>
      </vt:variant>
    </vt:vector>
  </HeadingPairs>
  <TitlesOfParts>
    <vt:vector size="94" baseType="lpstr">
      <vt:lpstr>Arial</vt:lpstr>
      <vt:lpstr>Calibri</vt:lpstr>
      <vt:lpstr>Calibri Light</vt:lpstr>
      <vt:lpstr>Cambria</vt:lpstr>
      <vt:lpstr>Cambria Math</vt:lpstr>
      <vt:lpstr>Century</vt:lpstr>
      <vt:lpstr>Courier New</vt:lpstr>
      <vt:lpstr>Segoe UI Light</vt:lpstr>
      <vt:lpstr>Tahoma</vt:lpstr>
      <vt:lpstr>Times</vt:lpstr>
      <vt:lpstr>Times New Roman</vt:lpstr>
      <vt:lpstr>Wingdings</vt:lpstr>
      <vt:lpstr>Office Theme</vt:lpstr>
      <vt:lpstr>2_Standarddesign</vt:lpstr>
      <vt:lpstr>NT101-Network Security</vt:lpstr>
      <vt:lpstr>Outline</vt:lpstr>
      <vt:lpstr>TCP/IP Network Model (review)</vt:lpstr>
      <vt:lpstr>TCP/IP Network Model (review)</vt:lpstr>
      <vt:lpstr>TCP/IP Network Model (review)</vt:lpstr>
      <vt:lpstr>TCP/IP Network Model (review)</vt:lpstr>
      <vt:lpstr>TCP/IP Network Model (review)</vt:lpstr>
      <vt:lpstr>Outline</vt:lpstr>
      <vt:lpstr>PowerPoint Presentation</vt:lpstr>
      <vt:lpstr>DNS Domain Hierarchy</vt:lpstr>
      <vt:lpstr>DNS Zone Overview</vt:lpstr>
      <vt:lpstr>Authoritative Name Servers</vt:lpstr>
      <vt:lpstr>DNS ROOT Servers</vt:lpstr>
      <vt:lpstr>13 DNS root zone</vt:lpstr>
      <vt:lpstr>Top Level Domain (TLD) Authoritative servers</vt:lpstr>
      <vt:lpstr>DNS Query Process Iterated and Recursive query</vt:lpstr>
      <vt:lpstr>Local DNS name servers</vt:lpstr>
      <vt:lpstr>Local DNS Files</vt:lpstr>
      <vt:lpstr>Local DNS Server and Iterative Query Process Overview</vt:lpstr>
      <vt:lpstr>Emulating Local DNS Server (cont.)</vt:lpstr>
      <vt:lpstr>DNS Response</vt:lpstr>
      <vt:lpstr>Emulating Local DNS Server Steps 2-3: Ask .net &amp; example.net DNS servers</vt:lpstr>
      <vt:lpstr>DNS cache</vt:lpstr>
      <vt:lpstr>Set Up DNS Server and Experiment Environment</vt:lpstr>
      <vt:lpstr>Setup: User Machine Experiment Environment</vt:lpstr>
      <vt:lpstr>Setup: User Machine Experiment Environment</vt:lpstr>
      <vt:lpstr>Configure Local DNS Server</vt:lpstr>
      <vt:lpstr>Configure Local DNS Server: Simplification</vt:lpstr>
      <vt:lpstr>Set Up DNS Zones on Local DNS Server</vt:lpstr>
      <vt:lpstr>Zone File for Forward Lookup</vt:lpstr>
      <vt:lpstr>Zone File for Reverse Lookup</vt:lpstr>
      <vt:lpstr>Testing Our Setup Setup</vt:lpstr>
      <vt:lpstr>Set Up Two Zones on Attacker VM Attacker VM setup</vt:lpstr>
      <vt:lpstr>Forward Zone Query to the Attacker VM On Local DNS server</vt:lpstr>
      <vt:lpstr>DNS Attacks</vt:lpstr>
      <vt:lpstr>Overview of the Attack Surfaces Attack strategies</vt:lpstr>
      <vt:lpstr>DNS Attacks on Compromised Machines</vt:lpstr>
      <vt:lpstr>PowerPoint Presentation</vt:lpstr>
      <vt:lpstr>Sniffing and Spoofing DNS Replies Attack from LAN</vt:lpstr>
      <vt:lpstr>Constructing Spoofed DNS Response Local DNS Attack</vt:lpstr>
      <vt:lpstr>Spoofing Replies: DNS Header and Payload Constructing Spoofed DNS Response</vt:lpstr>
      <vt:lpstr>Local DNS Cache Poisoning Attack Attacking code</vt:lpstr>
      <vt:lpstr>Local DNS Cache Poisoning Attack Results</vt:lpstr>
      <vt:lpstr>Inspect the Cache</vt:lpstr>
      <vt:lpstr>PowerPoint Presentation</vt:lpstr>
      <vt:lpstr>Challenges</vt:lpstr>
      <vt:lpstr>The Kaminsky Attack Brilliant DNS attack idea</vt:lpstr>
      <vt:lpstr>Create a Spoofed Response Create Spoofed DNS packet using Scapy (Save it to a file)</vt:lpstr>
      <vt:lpstr>Create a Spoofed Response Sending the Spoofed Response Using C - Code template!</vt:lpstr>
      <vt:lpstr>The Kaminsky Attack A Sample Response</vt:lpstr>
      <vt:lpstr>PowerPoint Presentation</vt:lpstr>
      <vt:lpstr>DNSSEC</vt:lpstr>
      <vt:lpstr>Protection Using DNSSEC Protection Against DNS Cache Poisoning Attacks</vt:lpstr>
      <vt:lpstr>Protection Using TLS/SSL</vt:lpstr>
      <vt:lpstr>DNSSEC versus TLS/SSL</vt:lpstr>
      <vt:lpstr>PowerPoint Presentation</vt:lpstr>
      <vt:lpstr>Experiment Setup Attack from Malicious DNS Server</vt:lpstr>
      <vt:lpstr>Attacks from Malicious DNS Server</vt:lpstr>
      <vt:lpstr>Fake Data in the Additional Section Attack from Malicious DNS Server</vt:lpstr>
      <vt:lpstr>Fake Data in the Authority Section Attack from Malicious DNS Server</vt:lpstr>
      <vt:lpstr>Reply Forgery Attacks from Malicious DNS Servers Attack from Malicious DNS Server</vt:lpstr>
      <vt:lpstr>Reply Forgery in Reverse DNS Lookup</vt:lpstr>
      <vt:lpstr>Reply Forgery Attacks from Malicious DNS Servers</vt:lpstr>
      <vt:lpstr>Reverse DNS Lookup Emulating the reverse lookup process</vt:lpstr>
      <vt:lpstr>Reply Forgery Attacks from Malicious DNS Servers Emulating the reverse lookup process</vt:lpstr>
      <vt:lpstr>Review Our Question</vt:lpstr>
      <vt:lpstr>PowerPoint Presentation</vt:lpstr>
      <vt:lpstr>DNS Rebinding Attack</vt:lpstr>
      <vt:lpstr>How to Interact with the loT Device Simple protection</vt:lpstr>
      <vt:lpstr>Understanding the Same Origin Policy Same Origin vs Cross Origin</vt:lpstr>
      <vt:lpstr>DNS Rebinding Attack Attack surfaces</vt:lpstr>
      <vt:lpstr>DNS Rebinding Attack Attack procedure</vt:lpstr>
      <vt:lpstr>Denial of Service Attacks on Root Servers</vt:lpstr>
      <vt:lpstr>Denial of Service Attacks on TLD Servers</vt:lpstr>
      <vt:lpstr>Attacks on Nameservers of a Particular Domain</vt:lpstr>
      <vt:lpstr>Attacks on Nameservers of a Particular Domain</vt:lpstr>
      <vt:lpstr>Summary</vt:lpstr>
      <vt:lpstr>Homework Lab exercise</vt:lpstr>
      <vt:lpstr>For next time…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NT101-Network Security</dc:title>
  <dc:creator>NGOCTU</dc:creator>
  <cp:lastModifiedBy>Nguyễn Đình Kha</cp:lastModifiedBy>
  <cp:revision>1</cp:revision>
  <dcterms:created xsi:type="dcterms:W3CDTF">2022-08-29T07:16:18Z</dcterms:created>
  <dcterms:modified xsi:type="dcterms:W3CDTF">2022-11-28T23:04:37Z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2020-10-19T00:00:00Z</vt:filetime>
  </property>
  <property fmtid="{D5CDD505-2E9C-101B-9397-08002B2CF9AE}" pid="3" name="LastSaved">
    <vt:filetime>2022-08-29T00:00:00Z</vt:filetime>
  </property>
  <property fmtid="{D5CDD505-2E9C-101B-9397-08002B2CF9AE}" pid="4" name="ContentTypeId">
    <vt:lpwstr>0x0101000306E66439A3B4439F1E40907241B1C2</vt:lpwstr>
  </property>
</Properties>
</file>